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67E9FCD-2929-4E3C-B49B-BF1BA16AC252}">
  <a:tblStyle styleId="{567E9FCD-2929-4E3C-B49B-BF1BA16AC25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4" name="Google Shape;34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5" name="Google Shape;35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80"/>
              <a:t>Mainstreaming the Small-scale Fisheries (SSF) Guidelines into Caribbean Fishery Value Chains</a:t>
            </a:r>
            <a:endParaRPr sz="3080"/>
          </a:p>
        </p:txBody>
      </p:sp>
      <p:sp>
        <p:nvSpPr>
          <p:cNvPr id="46" name="Google Shape;46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Barbados: communication and visibility content</a:t>
            </a:r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 rotWithShape="1">
          <a:blip r:embed="rId3">
            <a:alphaModFix/>
          </a:blip>
          <a:srcRect b="25970" l="1951" r="2836" t="23874"/>
          <a:stretch/>
        </p:blipFill>
        <p:spPr>
          <a:xfrm>
            <a:off x="415663" y="143125"/>
            <a:ext cx="8416625" cy="78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1820"/>
              <a:t>Project Profile and Partnerships </a:t>
            </a:r>
            <a:endParaRPr b="1" sz="1820"/>
          </a:p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1017725"/>
            <a:ext cx="4068300" cy="3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en-US" sz="1600">
                <a:solidFill>
                  <a:schemeClr val="dk1"/>
                </a:solidFill>
              </a:rPr>
              <a:t>To equip stakeholders at all levels with the knowledge and skills necessary to effectively integrate the Voluntary Guidelines for Securing Sustainable Small-Scale Fisheries in the Context of Food Security and Poverty Eradication (SSF Guidelines) into seafood value chains with a specific focus on market dynamics and the role of the private sector.</a:t>
            </a:r>
            <a:endParaRPr sz="1600"/>
          </a:p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500">
                <a:solidFill>
                  <a:schemeClr val="dk1"/>
                </a:solidFill>
              </a:rPr>
              <a:t>Executing Agency: Caribbean Regional Fisheries Mechanism (CRFM)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-US" sz="1500">
                <a:solidFill>
                  <a:schemeClr val="dk1"/>
                </a:solidFill>
              </a:rPr>
              <a:t>Co-Implementing Agencies: Development Bank of Latin America and the Caribbean (CAF) and Food and Agriculture Organization (FAO) of the United Nations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-US" sz="1500">
                <a:solidFill>
                  <a:schemeClr val="dk1"/>
                </a:solidFill>
              </a:rPr>
              <a:t>Funder: Global Environment Facility (GEF)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-US" sz="1500">
                <a:solidFill>
                  <a:schemeClr val="dk1"/>
                </a:solidFill>
              </a:rPr>
              <a:t>Co-financing project countries: Barbados, Belize, Guyana, Jamaica, Saint Lucia, and Panama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55" name="Google Shape;5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3902525"/>
            <a:ext cx="1873051" cy="86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5000" y="3902525"/>
            <a:ext cx="2239624" cy="86107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311700" y="445025"/>
            <a:ext cx="571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1820"/>
              <a:t>Contributions to Country Capacity Development</a:t>
            </a:r>
            <a:endParaRPr sz="1820"/>
          </a:p>
        </p:txBody>
      </p:sp>
      <p:graphicFrame>
        <p:nvGraphicFramePr>
          <p:cNvPr id="63" name="Google Shape;63;p12"/>
          <p:cNvGraphicFramePr/>
          <p:nvPr/>
        </p:nvGraphicFramePr>
        <p:xfrm>
          <a:off x="137132" y="11767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{567E9FCD-2929-4E3C-B49B-BF1BA16AC252}</a:tableStyleId>
              </a:tblPr>
              <a:tblGrid>
                <a:gridCol w="5888800"/>
              </a:tblGrid>
              <a:tr h="370850">
                <a:tc>
                  <a:txBody>
                    <a:bodyPr/>
                    <a:lstStyle/>
                    <a:p>
                      <a:pPr indent="-285750" lvl="0" marL="42545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Training Curriculum - </a:t>
                      </a:r>
                      <a:r>
                        <a:rPr lang="en-US" sz="1200" u="none" cap="none" strike="noStrike"/>
                        <a:t>A structured guide of key module topics with learning objectives for integrating the SSF Guidelines into fisheries value chains.</a:t>
                      </a:r>
                      <a:endParaRPr b="1" i="0" sz="12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-285750" lvl="0" marL="42545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Training Manual</a:t>
                      </a:r>
                      <a:r>
                        <a:rPr b="1" lang="en-US" sz="1200" u="none" cap="none" strike="noStrike">
                          <a:solidFill>
                            <a:schemeClr val="dk2"/>
                          </a:solidFill>
                        </a:rPr>
                        <a:t> </a:t>
                      </a: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</a:t>
                      </a:r>
                      <a:r>
                        <a:rPr lang="en-US" sz="1200" u="none" cap="none" strike="noStrike"/>
                        <a:t>A detailed manual on curriculum delivery modes, module design, resources and instructional materials informed by fisheries leaders.</a:t>
                      </a:r>
                      <a:endParaRPr sz="1200" u="none" cap="none" strike="noStrike"/>
                    </a:p>
                    <a:p>
                      <a:pPr indent="-317500" lvl="0" marL="45720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lang="en-US" sz="1200" u="none" cap="none" strike="noStrike">
                          <a:solidFill>
                            <a:schemeClr val="dk2"/>
                          </a:solidFill>
                        </a:rPr>
                        <a:t>Training Modules - </a:t>
                      </a:r>
                      <a:r>
                        <a:rPr lang="en-US" sz="1200" u="none" cap="none" strike="noStrike">
                          <a:solidFill>
                            <a:schemeClr val="dk1"/>
                          </a:solidFill>
                        </a:rPr>
                        <a:t>Fifteen capacity development slide modules setting out the relevance of the SSF guidelines to Caribbean fisheries value chains.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-285750" lvl="0" marL="42545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i="0" lang="en-US" sz="12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Training Workshop - </a:t>
                      </a:r>
                      <a:r>
                        <a:rPr lang="en-US" sz="1200" u="none" cap="none" strike="noStrike"/>
                        <a:t>Report on and validation of practical sessions to train leading fisherfolk by demonstrating the effectiveness of the training materials.</a:t>
                      </a:r>
                      <a:endParaRPr sz="1200" u="none" cap="none" strike="noStrike"/>
                    </a:p>
                    <a:p>
                      <a:pPr indent="-285750" lvl="0" marL="42545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lang="en-US" sz="1200" u="none" cap="none" strike="noStrike">
                          <a:solidFill>
                            <a:schemeClr val="dk2"/>
                          </a:solidFill>
                        </a:rPr>
                        <a:t>Reference Resources - </a:t>
                      </a:r>
                      <a:r>
                        <a:rPr lang="en-US" sz="1200" u="none" cap="none" strike="noStrike"/>
                        <a:t>Global, regional and national lists of documents, videos, slides and other training materials suitable for Caribbean fisherfolk.</a:t>
                      </a:r>
                      <a:endParaRPr sz="1200" u="none" cap="none" strike="noStrike"/>
                    </a:p>
                    <a:p>
                      <a:pPr indent="-285750" lvl="0" marL="42545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Arial"/>
                        <a:buChar char="•"/>
                      </a:pPr>
                      <a:r>
                        <a:rPr b="1" lang="en-US" sz="1200" u="none" cap="none" strike="noStrike">
                          <a:solidFill>
                            <a:schemeClr val="dk2"/>
                          </a:solidFill>
                        </a:rPr>
                        <a:t>Country Resources - </a:t>
                      </a:r>
                      <a:r>
                        <a:rPr lang="en-US" sz="1200" u="none" cap="none" strike="noStrike"/>
                        <a:t>Project country collection of slides, photographs, documents, videos etc, suitable to be built upon by fisherfolk trainers.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45720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4" name="Google Shape;6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0503" y="188132"/>
            <a:ext cx="2806365" cy="158553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2116" y="1967818"/>
            <a:ext cx="1912786" cy="24995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12428" y="3898033"/>
            <a:ext cx="4027544" cy="970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50"/>
              <a:t>Workshop participants after receiving certificates of participation. Barbadian participants clockwise: 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50"/>
              <a:t>Delbert Forde, Catherine Sandiford-Tull, Melissa Taitt and Vernel Nicholls with Regional Project Coordinator, Dr. Dayne Buddo and Dr. Patrick McConney</a:t>
            </a:r>
            <a:endParaRPr sz="1050"/>
          </a:p>
        </p:txBody>
      </p:sp>
      <p:sp>
        <p:nvSpPr>
          <p:cNvPr id="71" name="Google Shape;71;p13"/>
          <p:cNvSpPr txBox="1"/>
          <p:nvPr>
            <p:ph idx="4294967295" type="title"/>
          </p:nvPr>
        </p:nvSpPr>
        <p:spPr>
          <a:xfrm>
            <a:off x="311150" y="444500"/>
            <a:ext cx="39276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None/>
            </a:pPr>
            <a:r>
              <a:rPr b="1" lang="en-US"/>
              <a:t>Participants</a:t>
            </a:r>
            <a:endParaRPr/>
          </a:p>
        </p:txBody>
      </p:sp>
      <p:pic>
        <p:nvPicPr>
          <p:cNvPr id="72" name="Google Shape;7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155469"/>
            <a:ext cx="3728272" cy="279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 rotWithShape="1">
          <a:blip r:embed="rId4">
            <a:alphaModFix/>
          </a:blip>
          <a:srcRect b="2339" l="21160" r="18706" t="5530"/>
          <a:stretch/>
        </p:blipFill>
        <p:spPr>
          <a:xfrm>
            <a:off x="6912544" y="0"/>
            <a:ext cx="2177935" cy="2501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 rotWithShape="1">
          <a:blip r:embed="rId5">
            <a:alphaModFix/>
          </a:blip>
          <a:srcRect b="0" l="23297" r="20563" t="1881"/>
          <a:stretch/>
        </p:blipFill>
        <p:spPr>
          <a:xfrm flipH="1">
            <a:off x="6912543" y="2360068"/>
            <a:ext cx="2177936" cy="2854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 rotWithShape="1">
          <a:blip r:embed="rId6">
            <a:alphaModFix/>
          </a:blip>
          <a:srcRect b="3162" l="13540" r="25668" t="0"/>
          <a:stretch/>
        </p:blipFill>
        <p:spPr>
          <a:xfrm>
            <a:off x="4681969" y="0"/>
            <a:ext cx="2206260" cy="263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 rotWithShape="1">
          <a:blip r:embed="rId7">
            <a:alphaModFix/>
          </a:blip>
          <a:srcRect b="0" l="19734" r="22383" t="1833"/>
          <a:stretch/>
        </p:blipFill>
        <p:spPr>
          <a:xfrm>
            <a:off x="4681970" y="2360067"/>
            <a:ext cx="2204457" cy="280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/>
              <a:t>Project benefits</a:t>
            </a:r>
            <a:endParaRPr/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The project equipped fisherfolk leaders as trainers with the knowledge and tools to integrate SSF Guidelines into fisheries value chains. This can increase the resilience of Barbados' fisheries sector</a:t>
            </a:r>
            <a:r>
              <a:rPr b="1" lang="en-US"/>
              <a:t> </a:t>
            </a:r>
            <a:r>
              <a:rPr lang="en-US"/>
              <a:t>to future climate and disaster shocks like Hurricane Beryl. 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Enhancing fisheries sustainability and economic stability for fishers and coastal communities is clearly a national priority. This value chain capacity development strengthens initiatives such as the recent suite of fisheries legislation.</a:t>
            </a:r>
            <a:endParaRPr/>
          </a:p>
        </p:txBody>
      </p:sp>
      <p:sp>
        <p:nvSpPr>
          <p:cNvPr id="83" name="Google Shape;83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By integrating the SSF Guidelines into fisheries management, the trained fisherfolk leaders can, amongst many other things: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support fisher organisations in adopting disaster-resilient practices, such as improved early warning systems, climate-smart fishing gear, and diversified income sources for members.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Strengthen gender responsive social protection through promoting inclusive policies and financial mechanisms to support fisherfolk in times of crisis.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