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6" r:id="rId5"/>
  </p:sldMasterIdLst>
  <p:notesMasterIdLst>
    <p:notesMasterId r:id="rId6"/>
  </p:notesMasterIdLst>
  <p:sldIdLst>
    <p:sldId id="256" r:id="rId7"/>
    <p:sldId id="257" r:id="rId8"/>
    <p:sldId id="258" r:id="rId9"/>
    <p:sldId id="259" r:id="rId10"/>
    <p:sldId id="260" r:id="rId1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911E286-A390-4B28-9C04-C2057AF03305}">
  <a:tblStyle styleId="{D911E286-A390-4B28-9C04-C2057AF03305}"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11" Type="http://schemas.openxmlformats.org/officeDocument/2006/relationships/slide" Target="slides/slide5.xml"/><Relationship Id="rId10" Type="http://schemas.openxmlformats.org/officeDocument/2006/relationships/slide" Target="slides/slide4.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 name="Google Shape;4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 name="Google Shape;60;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8" name="Google Shape;68;p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 name="Google Shape;7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 name="Shape 13"/>
        <p:cNvGrpSpPr/>
        <p:nvPr/>
      </p:nvGrpSpPr>
      <p:grpSpPr>
        <a:xfrm>
          <a:off x="0" y="0"/>
          <a:ext cx="0" cy="0"/>
          <a:chOff x="0" y="0"/>
          <a:chExt cx="0" cy="0"/>
        </a:xfrm>
      </p:grpSpPr>
      <p:sp>
        <p:nvSpPr>
          <p:cNvPr id="14" name="Google Shape;14;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6" name="Google Shape;16;p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7" name="Google Shape;17;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 name="Shape 18"/>
        <p:cNvGrpSpPr/>
        <p:nvPr/>
      </p:nvGrpSpPr>
      <p:grpSpPr>
        <a:xfrm>
          <a:off x="0" y="0"/>
          <a:ext cx="0" cy="0"/>
          <a:chOff x="0" y="0"/>
          <a:chExt cx="0" cy="0"/>
        </a:xfrm>
      </p:grpSpPr>
      <p:sp>
        <p:nvSpPr>
          <p:cNvPr id="19" name="Google Shape;19;p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20" name="Google Shape;20;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3" name="Google Shape;23;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4" name="Shape 24"/>
        <p:cNvGrpSpPr/>
        <p:nvPr/>
      </p:nvGrpSpPr>
      <p:grpSpPr>
        <a:xfrm>
          <a:off x="0" y="0"/>
          <a:ext cx="0" cy="0"/>
          <a:chOff x="0" y="0"/>
          <a:chExt cx="0" cy="0"/>
        </a:xfrm>
      </p:grpSpPr>
      <p:sp>
        <p:nvSpPr>
          <p:cNvPr id="25" name="Google Shape;25;p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6" name="Google Shape;26;p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7" name="Google Shape;27;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8" name="Shape 28"/>
        <p:cNvGrpSpPr/>
        <p:nvPr/>
      </p:nvGrpSpPr>
      <p:grpSpPr>
        <a:xfrm>
          <a:off x="0" y="0"/>
          <a:ext cx="0" cy="0"/>
          <a:chOff x="0" y="0"/>
          <a:chExt cx="0" cy="0"/>
        </a:xfrm>
      </p:grpSpPr>
      <p:sp>
        <p:nvSpPr>
          <p:cNvPr id="29" name="Google Shape;29;p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0" name="Google Shape;30;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1" name="Shape 31"/>
        <p:cNvGrpSpPr/>
        <p:nvPr/>
      </p:nvGrpSpPr>
      <p:grpSpPr>
        <a:xfrm>
          <a:off x="0" y="0"/>
          <a:ext cx="0" cy="0"/>
          <a:chOff x="0" y="0"/>
          <a:chExt cx="0" cy="0"/>
        </a:xfrm>
      </p:grpSpPr>
      <p:sp>
        <p:nvSpPr>
          <p:cNvPr id="32" name="Google Shape;32;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4" name="Google Shape;34;p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5" name="Google Shape;35;p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6" name="Google Shape;36;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7" name="Shape 37"/>
        <p:cNvGrpSpPr/>
        <p:nvPr/>
      </p:nvGrpSpPr>
      <p:grpSpPr>
        <a:xfrm>
          <a:off x="0" y="0"/>
          <a:ext cx="0" cy="0"/>
          <a:chOff x="0" y="0"/>
          <a:chExt cx="0" cy="0"/>
        </a:xfrm>
      </p:grpSpPr>
      <p:sp>
        <p:nvSpPr>
          <p:cNvPr id="38" name="Google Shape;38;p9"/>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9" name="Google Shape;39;p9"/>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p10"/>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990"/>
              <a:buNone/>
            </a:pPr>
            <a:r>
              <a:rPr lang="en-US" sz="3080"/>
              <a:t>Mainstreaming the Small-scale Fisheries (SSF) Guidelines into Caribbean Fishery Value Chains</a:t>
            </a:r>
            <a:endParaRPr sz="3080"/>
          </a:p>
        </p:txBody>
      </p:sp>
      <p:sp>
        <p:nvSpPr>
          <p:cNvPr id="46" name="Google Shape;46;p10"/>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fontScale="70000" lnSpcReduction="20000"/>
          </a:bodyPr>
          <a:lstStyle/>
          <a:p>
            <a:pPr indent="0" lvl="0" marL="0" rtl="0" algn="ctr">
              <a:lnSpc>
                <a:spcPct val="115000"/>
              </a:lnSpc>
              <a:spcBef>
                <a:spcPts val="0"/>
              </a:spcBef>
              <a:spcAft>
                <a:spcPts val="0"/>
              </a:spcAft>
              <a:buSzPct val="100000"/>
              <a:buNone/>
            </a:pPr>
            <a:r>
              <a:rPr lang="en-US"/>
              <a:t>Jamaica: communication and visibility content</a:t>
            </a:r>
            <a:endParaRPr/>
          </a:p>
          <a:p>
            <a:pPr indent="0" lvl="0" marL="0" rtl="0" algn="ctr">
              <a:lnSpc>
                <a:spcPct val="115000"/>
              </a:lnSpc>
              <a:spcBef>
                <a:spcPts val="0"/>
              </a:spcBef>
              <a:spcAft>
                <a:spcPts val="0"/>
              </a:spcAft>
              <a:buSzPct val="100000"/>
              <a:buNone/>
            </a:pPr>
            <a:r>
              <a:t/>
            </a:r>
            <a:endParaRPr/>
          </a:p>
        </p:txBody>
      </p:sp>
      <p:pic>
        <p:nvPicPr>
          <p:cNvPr id="47" name="Google Shape;47;p10"/>
          <p:cNvPicPr preferRelativeResize="0"/>
          <p:nvPr/>
        </p:nvPicPr>
        <p:blipFill rotWithShape="1">
          <a:blip r:embed="rId3">
            <a:alphaModFix/>
          </a:blip>
          <a:srcRect b="25970" l="1951" r="2836" t="23874"/>
          <a:stretch/>
        </p:blipFill>
        <p:spPr>
          <a:xfrm>
            <a:off x="415663" y="143125"/>
            <a:ext cx="8416625" cy="782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US" sz="1820"/>
              <a:t>Project Profile and Partnerships </a:t>
            </a:r>
            <a:endParaRPr b="1" sz="1820"/>
          </a:p>
        </p:txBody>
      </p:sp>
      <p:sp>
        <p:nvSpPr>
          <p:cNvPr id="53" name="Google Shape;53;p11"/>
          <p:cNvSpPr txBox="1"/>
          <p:nvPr>
            <p:ph idx="1" type="body"/>
          </p:nvPr>
        </p:nvSpPr>
        <p:spPr>
          <a:xfrm>
            <a:off x="311700" y="1017725"/>
            <a:ext cx="4068300" cy="3551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400"/>
              <a:buNone/>
            </a:pPr>
            <a:r>
              <a:rPr lang="en-US" sz="1600">
                <a:solidFill>
                  <a:schemeClr val="dk1"/>
                </a:solidFill>
              </a:rPr>
              <a:t>To equip stakeholders at all levels with the knowledge and skills necessary to effectively integrate the Voluntary Guidelines for Securing Sustainable Small-Scale Fisheries in the Context of Food Security and Poverty Eradication (SSF Guidelines) into seafood value chains with a specific focus on market dynamics and the role of the private sector.</a:t>
            </a:r>
            <a:endParaRPr sz="1600"/>
          </a:p>
        </p:txBody>
      </p:sp>
      <p:sp>
        <p:nvSpPr>
          <p:cNvPr id="54" name="Google Shape;54;p11"/>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US" sz="1500">
                <a:solidFill>
                  <a:schemeClr val="dk1"/>
                </a:solidFill>
              </a:rPr>
              <a:t>Executing Agency: Caribbean Regional Fisheries Mechanism (CRFM) </a:t>
            </a:r>
            <a:endParaRPr sz="1500">
              <a:solidFill>
                <a:schemeClr val="dk1"/>
              </a:solidFill>
            </a:endParaRPr>
          </a:p>
          <a:p>
            <a:pPr indent="0" lvl="0" marL="0" rtl="0" algn="l">
              <a:lnSpc>
                <a:spcPct val="115000"/>
              </a:lnSpc>
              <a:spcBef>
                <a:spcPts val="1200"/>
              </a:spcBef>
              <a:spcAft>
                <a:spcPts val="0"/>
              </a:spcAft>
              <a:buSzPts val="1400"/>
              <a:buNone/>
            </a:pPr>
            <a:r>
              <a:rPr lang="en-US" sz="1500">
                <a:solidFill>
                  <a:schemeClr val="dk1"/>
                </a:solidFill>
              </a:rPr>
              <a:t>Co-Implementing Agencies: Development Bank of Latin America and the Caribbean (CAF) and Food and Agriculture Organization (FAO) of the United Nations </a:t>
            </a:r>
            <a:endParaRPr sz="1500">
              <a:solidFill>
                <a:schemeClr val="dk1"/>
              </a:solidFill>
            </a:endParaRPr>
          </a:p>
          <a:p>
            <a:pPr indent="0" lvl="0" marL="0" rtl="0" algn="l">
              <a:lnSpc>
                <a:spcPct val="115000"/>
              </a:lnSpc>
              <a:spcBef>
                <a:spcPts val="1200"/>
              </a:spcBef>
              <a:spcAft>
                <a:spcPts val="0"/>
              </a:spcAft>
              <a:buSzPts val="1400"/>
              <a:buNone/>
            </a:pPr>
            <a:r>
              <a:rPr lang="en-US" sz="1500">
                <a:solidFill>
                  <a:schemeClr val="dk1"/>
                </a:solidFill>
              </a:rPr>
              <a:t>Funder: Global Environment Facility (GEF) </a:t>
            </a:r>
            <a:endParaRPr sz="1500">
              <a:solidFill>
                <a:schemeClr val="dk1"/>
              </a:solidFill>
            </a:endParaRPr>
          </a:p>
          <a:p>
            <a:pPr indent="0" lvl="0" marL="0" rtl="0" algn="l">
              <a:lnSpc>
                <a:spcPct val="115000"/>
              </a:lnSpc>
              <a:spcBef>
                <a:spcPts val="1200"/>
              </a:spcBef>
              <a:spcAft>
                <a:spcPts val="1200"/>
              </a:spcAft>
              <a:buSzPts val="1400"/>
              <a:buNone/>
            </a:pPr>
            <a:r>
              <a:rPr lang="en-US" sz="1500">
                <a:solidFill>
                  <a:schemeClr val="dk1"/>
                </a:solidFill>
              </a:rPr>
              <a:t>Co-financing project countries: Barbados, Belize, Guyana, Jamaica, Saint Lucia, and Panama</a:t>
            </a:r>
            <a:endParaRPr sz="1500">
              <a:solidFill>
                <a:schemeClr val="dk1"/>
              </a:solidFill>
            </a:endParaRPr>
          </a:p>
        </p:txBody>
      </p:sp>
      <p:pic>
        <p:nvPicPr>
          <p:cNvPr id="55" name="Google Shape;55;p11"/>
          <p:cNvPicPr preferRelativeResize="0"/>
          <p:nvPr/>
        </p:nvPicPr>
        <p:blipFill rotWithShape="1">
          <a:blip r:embed="rId3">
            <a:alphaModFix/>
          </a:blip>
          <a:srcRect b="0" l="0" r="0" t="0"/>
          <a:stretch/>
        </p:blipFill>
        <p:spPr>
          <a:xfrm>
            <a:off x="311700" y="3902525"/>
            <a:ext cx="1873051" cy="861086"/>
          </a:xfrm>
          <a:prstGeom prst="rect">
            <a:avLst/>
          </a:prstGeom>
          <a:noFill/>
          <a:ln>
            <a:noFill/>
          </a:ln>
        </p:spPr>
      </p:pic>
      <p:pic>
        <p:nvPicPr>
          <p:cNvPr id="56" name="Google Shape;56;p11"/>
          <p:cNvPicPr preferRelativeResize="0"/>
          <p:nvPr/>
        </p:nvPicPr>
        <p:blipFill rotWithShape="1">
          <a:blip r:embed="rId4">
            <a:alphaModFix/>
          </a:blip>
          <a:srcRect b="0" l="0" r="0" t="0"/>
          <a:stretch/>
        </p:blipFill>
        <p:spPr>
          <a:xfrm>
            <a:off x="2245000" y="3902525"/>
            <a:ext cx="2239624" cy="861074"/>
          </a:xfrm>
          <a:prstGeom prst="rect">
            <a:avLst/>
          </a:prstGeom>
          <a:noFill/>
          <a:ln>
            <a:noFill/>
          </a:ln>
        </p:spPr>
      </p:pic>
      <p:sp>
        <p:nvSpPr>
          <p:cNvPr id="57" name="Google Shape;57;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2"/>
          <p:cNvSpPr txBox="1"/>
          <p:nvPr>
            <p:ph type="title"/>
          </p:nvPr>
        </p:nvSpPr>
        <p:spPr>
          <a:xfrm>
            <a:off x="311700" y="445025"/>
            <a:ext cx="57141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1820"/>
              <a:t>Contributions to Country Capacity Development</a:t>
            </a:r>
            <a:endParaRPr sz="1820"/>
          </a:p>
        </p:txBody>
      </p:sp>
      <p:graphicFrame>
        <p:nvGraphicFramePr>
          <p:cNvPr id="63" name="Google Shape;63;p12"/>
          <p:cNvGraphicFramePr/>
          <p:nvPr/>
        </p:nvGraphicFramePr>
        <p:xfrm>
          <a:off x="137132" y="1176796"/>
          <a:ext cx="3000000" cy="3000000"/>
        </p:xfrm>
        <a:graphic>
          <a:graphicData uri="http://schemas.openxmlformats.org/drawingml/2006/table">
            <a:tbl>
              <a:tblPr bandRow="1" firstRow="1">
                <a:noFill/>
                <a:tableStyleId>{D911E286-A390-4B28-9C04-C2057AF03305}</a:tableStyleId>
              </a:tblPr>
              <a:tblGrid>
                <a:gridCol w="5888800"/>
              </a:tblGrid>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Curriculum - </a:t>
                      </a:r>
                      <a:r>
                        <a:rPr lang="en-US" sz="1200" u="none" cap="none" strike="noStrike"/>
                        <a:t>A structured guide of key module topics with learning objectives for integrating the SSF Guidelines into fisheries value chains.</a:t>
                      </a:r>
                      <a:endParaRPr b="1" i="0" sz="1200" u="none" cap="none" strike="noStrike">
                        <a:solidFill>
                          <a:schemeClr val="dk2"/>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Manual</a:t>
                      </a:r>
                      <a:r>
                        <a:rPr b="1" lang="en-US" sz="1200" u="none" cap="none" strike="noStrike">
                          <a:solidFill>
                            <a:schemeClr val="dk2"/>
                          </a:solidFill>
                        </a:rPr>
                        <a:t> </a:t>
                      </a:r>
                      <a:r>
                        <a:rPr b="1" i="0" lang="en-US" sz="1200" u="none" cap="none" strike="noStrike">
                          <a:solidFill>
                            <a:schemeClr val="dk2"/>
                          </a:solidFill>
                          <a:latin typeface="Arial"/>
                          <a:ea typeface="Arial"/>
                          <a:cs typeface="Arial"/>
                          <a:sym typeface="Arial"/>
                        </a:rPr>
                        <a:t>- </a:t>
                      </a:r>
                      <a:r>
                        <a:rPr lang="en-US" sz="1200" u="none" cap="none" strike="noStrike"/>
                        <a:t>A detailed manual on curriculum delivery modes, module design, resources and instructional materials informed by fisheries leaders.</a:t>
                      </a:r>
                      <a:endParaRPr sz="1200" u="none" cap="none" strike="noStrike"/>
                    </a:p>
                    <a:p>
                      <a:pPr indent="-317500" lvl="0" marL="45720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Training Modules - </a:t>
                      </a:r>
                      <a:r>
                        <a:rPr lang="en-US" sz="1200" u="none" cap="none" strike="noStrike">
                          <a:solidFill>
                            <a:schemeClr val="dk1"/>
                          </a:solidFill>
                        </a:rPr>
                        <a:t>Fifteen capacity development slide modules setting out the relevance of the SSF guidelines to Caribbean fisheries value chains.</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Workshop - </a:t>
                      </a:r>
                      <a:r>
                        <a:rPr lang="en-US" sz="1200" u="none" cap="none" strike="noStrike"/>
                        <a:t>Report on and validation of practical sessions to train leading fisherfolk by demonstrating the effectiveness of the training materials.</a:t>
                      </a:r>
                      <a:endParaRPr sz="1200" u="none" cap="none" strike="noStrike"/>
                    </a:p>
                    <a:p>
                      <a:pPr indent="-285750" lvl="0" marL="42545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Reference Resources - </a:t>
                      </a:r>
                      <a:r>
                        <a:rPr lang="en-US" sz="1200" u="none" cap="none" strike="noStrike"/>
                        <a:t>Global, regional and national lists of documents, videos, slides and other training materials suitable for Caribbean fisherfolk.</a:t>
                      </a:r>
                      <a:endParaRPr sz="1200" u="none" cap="none" strike="noStrike"/>
                    </a:p>
                    <a:p>
                      <a:pPr indent="-285750" lvl="0" marL="42545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Country Resources - </a:t>
                      </a:r>
                      <a:r>
                        <a:rPr lang="en-US" sz="1200" u="none" cap="none" strike="noStrike"/>
                        <a:t>Project country collection of slides, photographs, documents, videos etc, suitable to be built upon by fisherfolk trainers.</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0" lvl="0" marL="457200" marR="0" rtl="0" algn="l">
                        <a:lnSpc>
                          <a:spcPct val="115000"/>
                        </a:lnSpc>
                        <a:spcBef>
                          <a:spcPts val="0"/>
                        </a:spcBef>
                        <a:spcAft>
                          <a:spcPts val="0"/>
                        </a:spcAft>
                        <a:buClr>
                          <a:srgbClr val="000000"/>
                        </a:buClr>
                        <a:buSzPts val="1200"/>
                        <a:buFont typeface="Arial"/>
                        <a:buNone/>
                      </a:pPr>
                      <a:r>
                        <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0" lvl="0" marL="0" marR="0" rtl="0" algn="l">
                        <a:lnSpc>
                          <a:spcPct val="115000"/>
                        </a:lnSpc>
                        <a:spcBef>
                          <a:spcPts val="0"/>
                        </a:spcBef>
                        <a:spcAft>
                          <a:spcPts val="0"/>
                        </a:spcAft>
                        <a:buClr>
                          <a:srgbClr val="000000"/>
                        </a:buClr>
                        <a:buSzPts val="1200"/>
                        <a:buFont typeface="Arial"/>
                        <a:buNone/>
                      </a:pPr>
                      <a:r>
                        <a:t/>
                      </a:r>
                      <a:endParaRPr b="1" i="0" sz="1200" u="none" cap="none" strike="noStrike">
                        <a:solidFill>
                          <a:schemeClr val="dk2"/>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id="64" name="Google Shape;64;p12"/>
          <p:cNvPicPr preferRelativeResize="0"/>
          <p:nvPr/>
        </p:nvPicPr>
        <p:blipFill rotWithShape="1">
          <a:blip r:embed="rId3">
            <a:alphaModFix/>
          </a:blip>
          <a:srcRect b="0" l="0" r="0" t="0"/>
          <a:stretch/>
        </p:blipFill>
        <p:spPr>
          <a:xfrm>
            <a:off x="6200503" y="188132"/>
            <a:ext cx="2806366" cy="1585531"/>
          </a:xfrm>
          <a:prstGeom prst="rect">
            <a:avLst/>
          </a:prstGeom>
          <a:noFill/>
          <a:ln cap="flat" cmpd="sng" w="9525">
            <a:solidFill>
              <a:schemeClr val="dk1"/>
            </a:solidFill>
            <a:prstDash val="solid"/>
            <a:round/>
            <a:headEnd len="sm" w="sm" type="none"/>
            <a:tailEnd len="sm" w="sm" type="none"/>
          </a:ln>
        </p:spPr>
      </p:pic>
      <p:pic>
        <p:nvPicPr>
          <p:cNvPr id="65" name="Google Shape;65;p12"/>
          <p:cNvPicPr preferRelativeResize="0"/>
          <p:nvPr/>
        </p:nvPicPr>
        <p:blipFill rotWithShape="1">
          <a:blip r:embed="rId4">
            <a:alphaModFix/>
          </a:blip>
          <a:srcRect b="0" l="0" r="0" t="0"/>
          <a:stretch/>
        </p:blipFill>
        <p:spPr>
          <a:xfrm>
            <a:off x="6542116" y="1967818"/>
            <a:ext cx="1912786" cy="2499576"/>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3"/>
          <p:cNvSpPr txBox="1"/>
          <p:nvPr>
            <p:ph idx="1" type="body"/>
          </p:nvPr>
        </p:nvSpPr>
        <p:spPr>
          <a:xfrm>
            <a:off x="12427" y="4172925"/>
            <a:ext cx="8830561" cy="970575"/>
          </a:xfrm>
          <a:prstGeom prst="rect">
            <a:avLst/>
          </a:prstGeom>
          <a:noFill/>
          <a:ln>
            <a:noFill/>
          </a:ln>
        </p:spPr>
        <p:txBody>
          <a:bodyPr anchorCtr="0" anchor="ctr" bIns="91425" lIns="91425" spcFirstLastPara="1" rIns="91425" wrap="square" tIns="91425">
            <a:noAutofit/>
          </a:bodyPr>
          <a:lstStyle/>
          <a:p>
            <a:pPr indent="0" lvl="0" marL="457200" rtl="0" algn="l">
              <a:lnSpc>
                <a:spcPct val="100000"/>
              </a:lnSpc>
              <a:spcBef>
                <a:spcPts val="0"/>
              </a:spcBef>
              <a:spcAft>
                <a:spcPts val="0"/>
              </a:spcAft>
              <a:buSzPts val="1800"/>
              <a:buNone/>
            </a:pPr>
            <a:r>
              <a:rPr lang="en-US" sz="1050"/>
              <a:t>Workshop participants after receiving certificates of participation. Participant from Jamaica Glaston White receives certificate from Regional Project Coordinator, Dr. Dayne Buddo and Dr. Patrick McConney</a:t>
            </a:r>
            <a:endParaRPr sz="1050"/>
          </a:p>
        </p:txBody>
      </p:sp>
      <p:sp>
        <p:nvSpPr>
          <p:cNvPr id="71" name="Google Shape;71;p13"/>
          <p:cNvSpPr txBox="1"/>
          <p:nvPr>
            <p:ph idx="4294967295" type="title"/>
          </p:nvPr>
        </p:nvSpPr>
        <p:spPr>
          <a:xfrm>
            <a:off x="311150" y="444500"/>
            <a:ext cx="8521700" cy="573088"/>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111111"/>
              <a:buNone/>
            </a:pPr>
            <a:r>
              <a:rPr b="1" lang="en-US"/>
              <a:t>Participants</a:t>
            </a:r>
            <a:endParaRPr/>
          </a:p>
        </p:txBody>
      </p:sp>
      <p:pic>
        <p:nvPicPr>
          <p:cNvPr id="72" name="Google Shape;72;p13"/>
          <p:cNvPicPr preferRelativeResize="0"/>
          <p:nvPr/>
        </p:nvPicPr>
        <p:blipFill rotWithShape="1">
          <a:blip r:embed="rId3">
            <a:alphaModFix/>
          </a:blip>
          <a:srcRect b="0" l="0" r="0" t="0"/>
          <a:stretch/>
        </p:blipFill>
        <p:spPr>
          <a:xfrm>
            <a:off x="311700" y="1155469"/>
            <a:ext cx="3728272" cy="2796204"/>
          </a:xfrm>
          <a:prstGeom prst="rect">
            <a:avLst/>
          </a:prstGeom>
          <a:noFill/>
          <a:ln>
            <a:noFill/>
          </a:ln>
        </p:spPr>
      </p:pic>
      <p:pic>
        <p:nvPicPr>
          <p:cNvPr id="73" name="Google Shape;73;p13"/>
          <p:cNvPicPr preferRelativeResize="0"/>
          <p:nvPr/>
        </p:nvPicPr>
        <p:blipFill rotWithShape="1">
          <a:blip r:embed="rId4">
            <a:alphaModFix/>
          </a:blip>
          <a:srcRect b="0" l="0" r="0" t="0"/>
          <a:stretch/>
        </p:blipFill>
        <p:spPr>
          <a:xfrm>
            <a:off x="4179677" y="760164"/>
            <a:ext cx="4663312" cy="349647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4"/>
          <p:cNvSpPr txBox="1"/>
          <p:nvPr>
            <p:ph type="title"/>
          </p:nvPr>
        </p:nvSpPr>
        <p:spPr>
          <a:xfrm>
            <a:off x="311700" y="29375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US"/>
              <a:t>Project benefits</a:t>
            </a:r>
            <a:endParaRPr/>
          </a:p>
        </p:txBody>
      </p:sp>
      <p:sp>
        <p:nvSpPr>
          <p:cNvPr id="79" name="Google Shape;79;p14"/>
          <p:cNvSpPr txBox="1"/>
          <p:nvPr>
            <p:ph idx="1" type="body"/>
          </p:nvPr>
        </p:nvSpPr>
        <p:spPr>
          <a:xfrm>
            <a:off x="94550" y="945500"/>
            <a:ext cx="4477500" cy="4122300"/>
          </a:xfrm>
          <a:prstGeom prst="rect">
            <a:avLst/>
          </a:prstGeom>
          <a:no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SzPts val="1200"/>
              <a:buChar char="●"/>
            </a:pPr>
            <a:r>
              <a:rPr lang="en-US" sz="1200">
                <a:solidFill>
                  <a:schemeClr val="dk1"/>
                </a:solidFill>
              </a:rPr>
              <a:t>The fisherfolk leader from Jamaica, Mr. Glaston White, as an experienced decision maker of the Caribbean Network of Fisherfolk Organizations (CNFO) is in an excellent position to promote and practically spearhead the integration of the SSF Guidelines into the small-scale artisanal fisheries value chains of the country. The capacity development under the project (training and diverse resources) was designed the compliment, the mission of the National Fisheries Authority (NFA), and fisherfolk organizations.  </a:t>
            </a:r>
            <a:endParaRPr sz="1200">
              <a:solidFill>
                <a:schemeClr val="dk1"/>
              </a:solidFill>
            </a:endParaRPr>
          </a:p>
          <a:p>
            <a:pPr indent="-304800" lvl="0" marL="457200" rtl="0" algn="l">
              <a:lnSpc>
                <a:spcPct val="115000"/>
              </a:lnSpc>
              <a:spcBef>
                <a:spcPts val="0"/>
              </a:spcBef>
              <a:spcAft>
                <a:spcPts val="0"/>
              </a:spcAft>
              <a:buSzPts val="1200"/>
              <a:buChar char="●"/>
            </a:pPr>
            <a:r>
              <a:rPr lang="en-US" sz="1200">
                <a:solidFill>
                  <a:schemeClr val="dk1"/>
                </a:solidFill>
              </a:rPr>
              <a:t>The NFA mission is to “facilitate the sustainable development of the Jamaican fisheries sector, including aquaculture, through effective and efficient management, regulation, administration, and participatory governance for the benefit of all Jamaicans”. The SSF Guideline provides the most appropriate framework for achieving this mission, and now fisherfolk leaders are in a better position to more actively support its attainment </a:t>
            </a:r>
            <a:endParaRPr sz="1200">
              <a:solidFill>
                <a:schemeClr val="dk1"/>
              </a:solidFill>
            </a:endParaRPr>
          </a:p>
          <a:p>
            <a:pPr indent="0" lvl="0" marL="457200" rtl="0" algn="l">
              <a:lnSpc>
                <a:spcPct val="115000"/>
              </a:lnSpc>
              <a:spcBef>
                <a:spcPts val="0"/>
              </a:spcBef>
              <a:spcAft>
                <a:spcPts val="0"/>
              </a:spcAft>
              <a:buSzPts val="1400"/>
              <a:buNone/>
            </a:pPr>
            <a:r>
              <a:t/>
            </a:r>
            <a:endParaRPr sz="1200"/>
          </a:p>
        </p:txBody>
      </p:sp>
      <p:sp>
        <p:nvSpPr>
          <p:cNvPr id="80" name="Google Shape;80;p14"/>
          <p:cNvSpPr txBox="1"/>
          <p:nvPr>
            <p:ph idx="2" type="body"/>
          </p:nvPr>
        </p:nvSpPr>
        <p:spPr>
          <a:xfrm>
            <a:off x="4832400" y="945500"/>
            <a:ext cx="3999900" cy="3416400"/>
          </a:xfrm>
          <a:prstGeom prst="rect">
            <a:avLst/>
          </a:prstGeom>
          <a:noFill/>
          <a:ln>
            <a:noFill/>
          </a:ln>
        </p:spPr>
        <p:txBody>
          <a:bodyPr anchorCtr="0" anchor="t" bIns="91425" lIns="91425" spcFirstLastPara="1" rIns="91425" wrap="square" tIns="91425">
            <a:normAutofit fontScale="85000"/>
          </a:bodyPr>
          <a:lstStyle/>
          <a:p>
            <a:pPr indent="-304196" lvl="0" marL="457200" rtl="0" algn="l">
              <a:lnSpc>
                <a:spcPct val="115000"/>
              </a:lnSpc>
              <a:spcBef>
                <a:spcPts val="0"/>
              </a:spcBef>
              <a:spcAft>
                <a:spcPts val="0"/>
              </a:spcAft>
              <a:buSzPct val="96551"/>
              <a:buChar char="●"/>
            </a:pPr>
            <a:r>
              <a:rPr lang="en-US" sz="1450">
                <a:solidFill>
                  <a:schemeClr val="dk1"/>
                </a:solidFill>
              </a:rPr>
              <a:t>Jamaica fisheries sector plays an important role in the country’s economic growth and the sector is being positioned by the NFA and fisherfolk organizations to yield greater economic returns. Recent official fisheries statistics attribute as much as 92% of Jamaica's total marine production to artisanal fishing. Within the value chain development the SSF Guidelines can inform directions such as the increase of women involvement in fisheries that has been noted by the authorities in Jamaica and is consistent with gender mainstreaming. The project resources cover these and many other aspects of SSF value chain development. </a:t>
            </a:r>
            <a:endParaRPr sz="1450">
              <a:solidFill>
                <a:schemeClr val="dk1"/>
              </a:solidFill>
            </a:endParaRPr>
          </a:p>
          <a:p>
            <a:pPr indent="0" lvl="0" marL="457200" rtl="0" algn="l">
              <a:lnSpc>
                <a:spcPct val="115000"/>
              </a:lnSpc>
              <a:spcBef>
                <a:spcPts val="0"/>
              </a:spcBef>
              <a:spcAft>
                <a:spcPts val="0"/>
              </a:spcAft>
              <a:buSzPct val="117647"/>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