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46" r:id="rId2"/>
    <p:sldId id="347" r:id="rId3"/>
    <p:sldId id="348" r:id="rId4"/>
    <p:sldId id="349" r:id="rId5"/>
    <p:sldId id="350" r:id="rId6"/>
    <p:sldId id="351" r:id="rId7"/>
    <p:sldId id="345" r:id="rId8"/>
    <p:sldId id="352" r:id="rId9"/>
    <p:sldId id="353" r:id="rId10"/>
    <p:sldId id="354" r:id="rId11"/>
    <p:sldId id="338" r:id="rId12"/>
    <p:sldId id="341" r:id="rId13"/>
    <p:sldId id="342" r:id="rId14"/>
    <p:sldId id="343" r:id="rId15"/>
    <p:sldId id="35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98F222A-C316-4DBB-B15D-5569F6673061}">
          <p14:sldIdLst>
            <p14:sldId id="346"/>
            <p14:sldId id="347"/>
            <p14:sldId id="348"/>
            <p14:sldId id="349"/>
            <p14:sldId id="350"/>
            <p14:sldId id="351"/>
            <p14:sldId id="345"/>
            <p14:sldId id="352"/>
            <p14:sldId id="353"/>
            <p14:sldId id="354"/>
            <p14:sldId id="338"/>
            <p14:sldId id="341"/>
            <p14:sldId id="342"/>
            <p14:sldId id="343"/>
            <p14:sldId id="35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3861"/>
    <a:srgbClr val="FF00FF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49" d="100"/>
          <a:sy n="49" d="100"/>
        </p:scale>
        <p:origin x="127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9A1558-8916-4058-8D01-D4432F56DC05}" type="datetimeFigureOut">
              <a:rPr lang="en-US" smtClean="0"/>
              <a:t>7/6/2025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D17268-8FFC-496D-835A-6F49A5A009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936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https://www.seasketch.org/bdos/surveys/407/0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Barbados is currently laying the groundwork for the management of Barbados’ ocean space through the development of a marine spatial planning process.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17268-8FFC-496D-835A-6F49A5A0092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730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45593-3ED7-9966-CB3D-E88EB51BF1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101017-1363-F3E5-A681-79E82F3298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50F324-1AC0-D9AF-52F0-09BF609FE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52D2E-F3A2-45A2-A495-681D775A3821}" type="datetime1">
              <a:rPr lang="en-US" smtClean="0"/>
              <a:t>7/6/2025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FFFDC3-CEDB-4149-6FB3-E6F395320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760A8-B16C-2E59-58F8-5D1134FAE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978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E908E-91D9-5800-8354-DC3DA80C9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5BB75-8F1F-07A1-DF06-0F64D51302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B43C7A-9038-5926-10DB-933DC8007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F1F4F-B6D3-4048-9CB4-A235C63D3A03}" type="datetime1">
              <a:rPr lang="en-US" smtClean="0"/>
              <a:t>7/6/2025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490A63-0B9E-CE71-E5DB-AFB837DEB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37EE12-F517-48F8-8967-B5D44B897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511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227EF6-AEF9-828D-EF23-6BBAE2309F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5CD980-45C6-822A-FFE3-623C786A66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30B3D5-D817-A739-DF43-3E5AB1CDE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AD362-A997-491A-BB59-69857AE46A4B}" type="datetime1">
              <a:rPr lang="en-US" smtClean="0"/>
              <a:t>7/6/2025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CB0CDF-A497-8E1F-73A4-23BA0C066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AAF9B3-8A06-A97A-BA4E-5896C4972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073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F4891-1897-B51F-DE49-8AE058332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AEB2D-5663-1827-AC60-40E6D9667F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157FBE-9E32-8CA8-5D52-6FDF8F1AE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0B788-6441-4E9A-8466-373240AB7855}" type="datetime1">
              <a:rPr lang="en-US" smtClean="0"/>
              <a:t>7/6/2025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B47ECD-9E93-1ED8-3417-117D171F6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3AC91D-067D-FAB7-5796-D23E64E67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775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964D2-AEB4-9A0C-348F-94E30021D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5A1732-72F8-B04A-4D93-1351821674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E3174-48A9-6521-2CCC-933626B84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1A9C2-031B-4ACA-8096-0BCF68F31E4C}" type="datetime1">
              <a:rPr lang="en-US" smtClean="0"/>
              <a:t>7/6/2025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23CEA-2F21-A9AE-62CF-DC4DCF51D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C62190-501C-323E-1B1A-5266B32EF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981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FC61B-D75F-B010-48F5-3B0BD24D8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B5535F-8335-44A9-22A0-9A576FBCAD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588FD3-7AB0-449B-3108-8DAF75AD15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EC7A0A-6C75-1BDD-3C0C-24F5F4B5C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C1895-A833-4C47-B661-76FE8FC7B424}" type="datetime1">
              <a:rPr lang="en-US" smtClean="0"/>
              <a:t>7/6/2025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C3D13D-2AB6-2493-0641-45E05272C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46D70B-CA3D-B186-9DBA-EC4E2CCBD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82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DEDA6-0A7E-03D3-B2E7-4FFA3237F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346379-EEC8-8F2D-FC2B-CBF9BD79B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5374A0-5708-4150-6D28-C79128174E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6DD767-0A6C-118B-9439-A2B62CB4C5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817C53-FBA0-2643-FADF-DC02B757EE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6828BA-2113-06BE-86A1-22EFB0C8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2A8D1-B2DD-4F88-99F1-C58FF8674524}" type="datetime1">
              <a:rPr lang="en-US" smtClean="0"/>
              <a:t>7/6/2025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E60CAF-4DDF-8087-0B1B-3BA632CB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DE289-BD21-DAFF-9DE4-1408D689C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00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0DAE0-4EB6-BD2B-5D64-4C8C0CF64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B403B9-47C2-36A5-C6F7-03651D240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088BB-3FA3-4779-969C-43C88B3780CA}" type="datetime1">
              <a:rPr lang="en-US" smtClean="0"/>
              <a:t>7/6/2025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F3A94D-0C18-ED25-4CF6-4699D2459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937685-B5A9-E2A1-1556-929DECF3C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246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16B117-44DB-8F2C-DD45-402F31B57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812AB-2981-461B-B1A5-A53690ABDD7B}" type="datetime1">
              <a:rPr lang="en-US" smtClean="0"/>
              <a:t>7/6/2025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62487B-E8E6-C7C3-0D95-534180F2B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6666E-8128-267D-841E-D8DFCADE5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69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FBBBA-134B-2579-D3FE-0A1CF5A25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DE55E-64D7-0E01-A7A1-9BB7BB42B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74957A-E674-2E4D-A06B-B76A0B6157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2F2D26-1AD0-F970-FD7A-D076EEACC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AFF9E-5C25-4C22-A17B-CF61704E7F0E}" type="datetime1">
              <a:rPr lang="en-US" smtClean="0"/>
              <a:t>7/6/2025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86C531-B9F9-3E4D-48D3-893F4254C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1B4992-F93D-10D0-4877-C095E2F1D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626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5EFA8-93AC-DFF6-87EE-89CAC5210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436249-E8C5-C83C-0DBD-BC9EDFF53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FF24C3-A5AE-DA03-B1FC-84704D82E4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A25A21-1D13-5507-9392-25B7174A9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BE498-3390-4798-8E8D-52B5F7C49C72}" type="datetime1">
              <a:rPr lang="en-US" smtClean="0"/>
              <a:t>7/6/2025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E5BDB8-4799-FEB5-58A9-0DFBD9468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9F1625-ED39-4912-BE2E-0979DA091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936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278E88-6C14-E2C1-0E37-EE7ADCB28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1EF3B6-ADAF-4122-02AA-1F0BD9CA5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121E91-7BD7-DBF3-9A52-1335BF22F7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FA774C-4028-471A-8E6E-34CC4935C576}" type="datetime1">
              <a:rPr lang="en-US" smtClean="0"/>
              <a:t>7/6/2025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5F698-EA96-264E-7CD1-404584D850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428CB-6C04-4C85-8553-EA90F27F49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F3CB9F-1248-4E70-A777-F8C86519F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133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svg"/><Relationship Id="rId18" Type="http://schemas.openxmlformats.org/officeDocument/2006/relationships/image" Target="../media/image27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12" Type="http://schemas.openxmlformats.org/officeDocument/2006/relationships/image" Target="../media/image21.png"/><Relationship Id="rId17" Type="http://schemas.openxmlformats.org/officeDocument/2006/relationships/image" Target="../media/image26.sv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5" Type="http://schemas.openxmlformats.org/officeDocument/2006/relationships/image" Target="../media/image14.svg"/><Relationship Id="rId15" Type="http://schemas.openxmlformats.org/officeDocument/2006/relationships/image" Target="../media/image24.sv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Relationship Id="rId1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uple of people on a surfboard&#10;&#10;Description automatically generated">
            <a:extLst>
              <a:ext uri="{FF2B5EF4-FFF2-40B4-BE49-F238E27FC236}">
                <a16:creationId xmlns:a16="http://schemas.microsoft.com/office/drawing/2014/main" id="{0D90F963-B18C-CCCA-147A-5A862ED4A8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91" b="23333"/>
          <a:stretch/>
        </p:blipFill>
        <p:spPr bwMode="auto">
          <a:xfrm>
            <a:off x="712787" y="709930"/>
            <a:ext cx="10950749" cy="10058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F686C4-BCC5-F055-2A28-57FB9EEE926F}"/>
              </a:ext>
            </a:extLst>
          </p:cNvPr>
          <p:cNvSpPr txBox="1"/>
          <p:nvPr/>
        </p:nvSpPr>
        <p:spPr>
          <a:xfrm>
            <a:off x="1319916" y="2110402"/>
            <a:ext cx="9891173" cy="330750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BE-CLME+ Project: Promoting National Blue Economy Priorities Through Marine Spatial Planning in the Caribbean Large Marine Ecosystem Plus (GEF Project ID 10211)</a:t>
            </a:r>
            <a:endParaRPr lang="en-US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</a:pPr>
            <a:r>
              <a:rPr lang="en-US" sz="2800" b="1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NATIONAL CONSULTANCY TO CONDUCT 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</a:pPr>
            <a:r>
              <a:rPr lang="en-US" sz="2800" b="1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GAP AND NEEDS ASSESSMENTS 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</a:pPr>
            <a:r>
              <a:rPr lang="en-US" sz="2800" b="1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INFORM MARINE SPATIAL PLANNING 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</a:pPr>
            <a:r>
              <a:rPr lang="en-US" sz="2800" b="1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THE REPUBLIC OF PANAMA.</a:t>
            </a:r>
            <a:endParaRPr lang="es-ES" sz="2800" b="1" kern="100" dirty="0">
              <a:solidFill>
                <a:srgbClr val="0070C0"/>
              </a:solidFill>
              <a:latin typeface="Aptos"/>
              <a:ea typeface="Aptos" panose="020B0004020202020204" pitchFamily="34" charset="0"/>
              <a:cs typeface="Times New Roman"/>
            </a:endParaRPr>
          </a:p>
          <a:p>
            <a:pPr algn="ctr">
              <a:lnSpc>
                <a:spcPct val="107000"/>
              </a:lnSpc>
            </a:pPr>
            <a:endParaRPr lang="es-ES" sz="2800" b="1" kern="100" dirty="0">
              <a:solidFill>
                <a:srgbClr val="0070C0"/>
              </a:solidFill>
              <a:latin typeface="Aptos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FFB1CC-496A-0622-3093-07C6334E7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1</a:t>
            </a:fld>
            <a:endParaRPr lang="en-US"/>
          </a:p>
        </p:txBody>
      </p:sp>
      <p:pic>
        <p:nvPicPr>
          <p:cNvPr id="3" name="Picture 2" descr="Archivo:Logo del Ministerio de Ambiente.jpg - Wikipedia, la ...">
            <a:extLst>
              <a:ext uri="{FF2B5EF4-FFF2-40B4-BE49-F238E27FC236}">
                <a16:creationId xmlns:a16="http://schemas.microsoft.com/office/drawing/2014/main" id="{DD64CF75-24AB-2940-2204-8235C0BE7C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727" t="15071" r="4591" b="14672"/>
          <a:stretch/>
        </p:blipFill>
        <p:spPr>
          <a:xfrm>
            <a:off x="515882" y="5537040"/>
            <a:ext cx="3606252" cy="993061"/>
          </a:xfrm>
          <a:prstGeom prst="rect">
            <a:avLst/>
          </a:prstGeom>
        </p:spPr>
      </p:pic>
      <p:pic>
        <p:nvPicPr>
          <p:cNvPr id="5" name="Picture 4" descr="AUTORIDAD DE LOS RECURSOS ACUÁTICOS DE PANAMÁ">
            <a:extLst>
              <a:ext uri="{FF2B5EF4-FFF2-40B4-BE49-F238E27FC236}">
                <a16:creationId xmlns:a16="http://schemas.microsoft.com/office/drawing/2014/main" id="{D1B0E0D3-636F-073F-7A5F-507C1B6E79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0607" y="5578047"/>
            <a:ext cx="1727199" cy="99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429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B0B5E-5EDF-9D3C-9071-888795534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hand pointing at a map&#10;&#10;Description automatically generated">
            <a:extLst>
              <a:ext uri="{FF2B5EF4-FFF2-40B4-BE49-F238E27FC236}">
                <a16:creationId xmlns:a16="http://schemas.microsoft.com/office/drawing/2014/main" id="{F7D26044-9FBB-A1B0-CDDD-ECA76794CF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58" b="-1047"/>
          <a:stretch/>
        </p:blipFill>
        <p:spPr>
          <a:xfrm>
            <a:off x="0" y="-1"/>
            <a:ext cx="12192000" cy="455073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A53B141-B9F0-CE79-2884-10FD7EF7995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32000">
                <a:schemeClr val="bg1">
                  <a:alpha val="79000"/>
                </a:schemeClr>
              </a:gs>
              <a:gs pos="36000">
                <a:schemeClr val="bg1"/>
              </a:gs>
              <a:gs pos="100000">
                <a:schemeClr val="bg1"/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4AB21B2-47A0-E46C-E41A-BCEFCEA6D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10</a:t>
            </a:fld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99F8727-AFF1-526C-438B-9BD7D071F175}"/>
              </a:ext>
            </a:extLst>
          </p:cNvPr>
          <p:cNvSpPr/>
          <p:nvPr/>
        </p:nvSpPr>
        <p:spPr>
          <a:xfrm>
            <a:off x="0" y="1543031"/>
            <a:ext cx="12192000" cy="14814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39B3CA-3E51-BC03-9C64-E5082CC0FC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9330" y="4142085"/>
            <a:ext cx="2710644" cy="18064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9CF2EDC-2C4C-4BA5-D51B-37F2BB28135D}"/>
              </a:ext>
            </a:extLst>
          </p:cNvPr>
          <p:cNvSpPr txBox="1"/>
          <p:nvPr/>
        </p:nvSpPr>
        <p:spPr>
          <a:xfrm>
            <a:off x="0" y="3128545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Methodology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1D9E52-7E39-91CB-E570-C2065FE9A146}"/>
              </a:ext>
            </a:extLst>
          </p:cNvPr>
          <p:cNvSpPr txBox="1"/>
          <p:nvPr/>
        </p:nvSpPr>
        <p:spPr>
          <a:xfrm>
            <a:off x="6672914" y="3672181"/>
            <a:ext cx="32226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Interviews</a:t>
            </a:r>
            <a:endParaRPr lang="en-US" sz="2400" noProof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C624CE-59DD-7EC5-2591-0E8CF07E257A}"/>
              </a:ext>
            </a:extLst>
          </p:cNvPr>
          <p:cNvSpPr txBox="1"/>
          <p:nvPr/>
        </p:nvSpPr>
        <p:spPr>
          <a:xfrm>
            <a:off x="2296470" y="3635315"/>
            <a:ext cx="40216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L</a:t>
            </a:r>
            <a:r>
              <a:rPr lang="en-US" sz="2400" noProof="0" dirty="0" err="1"/>
              <a:t>iterature</a:t>
            </a:r>
            <a:r>
              <a:rPr lang="en-US" sz="2400" noProof="0" dirty="0"/>
              <a:t> review</a:t>
            </a:r>
          </a:p>
        </p:txBody>
      </p:sp>
      <p:pic>
        <p:nvPicPr>
          <p:cNvPr id="1026" name="Picture 2" descr="La lista de las 50 preguntas más frecuentes en las entrevistas de trabajo">
            <a:extLst>
              <a:ext uri="{FF2B5EF4-FFF2-40B4-BE49-F238E27FC236}">
                <a16:creationId xmlns:a16="http://schemas.microsoft.com/office/drawing/2014/main" id="{B278BDC8-A85C-915C-8DA8-20770FBAD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494" y="4101131"/>
            <a:ext cx="2410530" cy="1805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23325D5-042A-7650-0B37-6422EAB77BEB}"/>
              </a:ext>
            </a:extLst>
          </p:cNvPr>
          <p:cNvSpPr txBox="1"/>
          <p:nvPr/>
        </p:nvSpPr>
        <p:spPr>
          <a:xfrm>
            <a:off x="4470080" y="6226794"/>
            <a:ext cx="36959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noProof="0" dirty="0"/>
              <a:t>Validation workshop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DD574A-88ED-8914-7B3E-F913C050F828}"/>
              </a:ext>
            </a:extLst>
          </p:cNvPr>
          <p:cNvSpPr txBox="1"/>
          <p:nvPr/>
        </p:nvSpPr>
        <p:spPr>
          <a:xfrm>
            <a:off x="64290" y="443518"/>
            <a:ext cx="12159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Consultancy Objective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3AB88A-701E-F959-B9C1-530B6D6A9ACE}"/>
              </a:ext>
            </a:extLst>
          </p:cNvPr>
          <p:cNvSpPr txBox="1"/>
          <p:nvPr/>
        </p:nvSpPr>
        <p:spPr>
          <a:xfrm>
            <a:off x="-29204" y="1686727"/>
            <a:ext cx="12192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dirty="0">
                <a:latin typeface="Avenir Next LT Pro" panose="020B0504020202020204" pitchFamily="34" charset="0"/>
              </a:rPr>
              <a:t>The objective of this consultancy is to comprehensively assess data </a:t>
            </a:r>
            <a:r>
              <a:rPr lang="en-US" sz="2600" b="1" dirty="0">
                <a:latin typeface="Avenir Next LT Pro" panose="020B0504020202020204" pitchFamily="34" charset="0"/>
              </a:rPr>
              <a:t>availability</a:t>
            </a:r>
            <a:r>
              <a:rPr lang="en-US" sz="2600" dirty="0">
                <a:latin typeface="Avenir Next LT Pro" panose="020B0504020202020204" pitchFamily="34" charset="0"/>
              </a:rPr>
              <a:t>, data </a:t>
            </a:r>
            <a:r>
              <a:rPr lang="en-US" sz="2600" b="1" dirty="0">
                <a:latin typeface="Avenir Next LT Pro" panose="020B0504020202020204" pitchFamily="34" charset="0"/>
              </a:rPr>
              <a:t>gaps</a:t>
            </a:r>
            <a:r>
              <a:rPr lang="en-US" sz="2600" dirty="0">
                <a:latin typeface="Avenir Next LT Pro" panose="020B0504020202020204" pitchFamily="34" charset="0"/>
              </a:rPr>
              <a:t>, and an assessment of </a:t>
            </a:r>
            <a:r>
              <a:rPr lang="en-US" sz="2600" b="1" dirty="0">
                <a:latin typeface="Avenir Next LT Pro" panose="020B0504020202020204" pitchFamily="34" charset="0"/>
              </a:rPr>
              <a:t>needs</a:t>
            </a:r>
            <a:r>
              <a:rPr lang="en-US" sz="2600" dirty="0">
                <a:latin typeface="Avenir Next LT Pro" panose="020B0504020202020204" pitchFamily="34" charset="0"/>
              </a:rPr>
              <a:t> to inform MSP in Panama. </a:t>
            </a:r>
          </a:p>
        </p:txBody>
      </p:sp>
    </p:spTree>
    <p:extLst>
      <p:ext uri="{BB962C8B-B14F-4D97-AF65-F5344CB8AC3E}">
        <p14:creationId xmlns:p14="http://schemas.microsoft.com/office/powerpoint/2010/main" val="3100336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B87A3-E2F8-2AD4-5961-35EADB318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F9DC9ADB-6B2F-FA14-DF42-454CC491EEF1}"/>
              </a:ext>
            </a:extLst>
          </p:cNvPr>
          <p:cNvGrpSpPr/>
          <p:nvPr/>
        </p:nvGrpSpPr>
        <p:grpSpPr>
          <a:xfrm>
            <a:off x="0" y="-1"/>
            <a:ext cx="12203223" cy="6538913"/>
            <a:chOff x="0" y="-1"/>
            <a:chExt cx="12203223" cy="6538913"/>
          </a:xfrm>
        </p:grpSpPr>
        <p:pic>
          <p:nvPicPr>
            <p:cNvPr id="7" name="Picture 6" descr="A hand pointing at a map&#10;&#10;Description automatically generated">
              <a:extLst>
                <a:ext uri="{FF2B5EF4-FFF2-40B4-BE49-F238E27FC236}">
                  <a16:creationId xmlns:a16="http://schemas.microsoft.com/office/drawing/2014/main" id="{8700C738-521C-D808-A56C-62781E4889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058" b="-1047"/>
            <a:stretch/>
          </p:blipFill>
          <p:spPr>
            <a:xfrm>
              <a:off x="0" y="-1"/>
              <a:ext cx="12192000" cy="4550735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4BBA18B-DF9C-E6D8-CBA0-427D1C2CA505}"/>
                </a:ext>
              </a:extLst>
            </p:cNvPr>
            <p:cNvSpPr/>
            <p:nvPr/>
          </p:nvSpPr>
          <p:spPr>
            <a:xfrm>
              <a:off x="11223" y="0"/>
              <a:ext cx="12192000" cy="3429002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32000">
                  <a:schemeClr val="bg1">
                    <a:alpha val="79000"/>
                  </a:schemeClr>
                </a:gs>
                <a:gs pos="3600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7373F36-6FE7-8012-960F-245AC633FEAF}"/>
                </a:ext>
              </a:extLst>
            </p:cNvPr>
            <p:cNvSpPr/>
            <p:nvPr/>
          </p:nvSpPr>
          <p:spPr>
            <a:xfrm>
              <a:off x="11223" y="2778954"/>
              <a:ext cx="12192000" cy="37599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DABAC5F-9980-BBAE-1920-BA8B1702F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11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66BA87-4570-6406-DB0C-A34233198E6C}"/>
              </a:ext>
            </a:extLst>
          </p:cNvPr>
          <p:cNvSpPr txBox="1"/>
          <p:nvPr/>
        </p:nvSpPr>
        <p:spPr>
          <a:xfrm>
            <a:off x="124776" y="1386642"/>
            <a:ext cx="51853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GT" sz="2400" b="1" noProof="0" dirty="0" err="1"/>
              <a:t>Instructiones</a:t>
            </a:r>
            <a:r>
              <a:rPr lang="es-GT" sz="2400" b="1" noProof="0" dirty="0"/>
              <a:t>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B37B32-390F-5B31-AF20-225D24588F77}"/>
              </a:ext>
            </a:extLst>
          </p:cNvPr>
          <p:cNvSpPr txBox="1"/>
          <p:nvPr/>
        </p:nvSpPr>
        <p:spPr>
          <a:xfrm>
            <a:off x="168144" y="2156502"/>
            <a:ext cx="12035079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s-GT" sz="3600" noProof="0" dirty="0"/>
              <a:t>1. </a:t>
            </a:r>
            <a:r>
              <a:rPr lang="es-GT" sz="3600" noProof="0" dirty="0" err="1"/>
              <a:t>Participants</a:t>
            </a:r>
            <a:r>
              <a:rPr lang="es-GT" sz="3600" noProof="0" dirty="0"/>
              <a:t> </a:t>
            </a:r>
            <a:r>
              <a:rPr lang="es-GT" sz="3600" noProof="0" dirty="0" err="1"/>
              <a:t>introductions</a:t>
            </a:r>
            <a:r>
              <a:rPr lang="es-GT" sz="3600" noProof="0" dirty="0"/>
              <a:t>:</a:t>
            </a:r>
          </a:p>
          <a:p>
            <a:pPr marL="1146175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GT" sz="3600" dirty="0" err="1"/>
              <a:t>Name</a:t>
            </a:r>
            <a:endParaRPr lang="es-GT" sz="3600" dirty="0"/>
          </a:p>
          <a:p>
            <a:pPr marL="1146175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GT" sz="3600" dirty="0" err="1"/>
              <a:t>Organization</a:t>
            </a:r>
            <a:r>
              <a:rPr lang="es-GT" sz="3600" dirty="0"/>
              <a:t>/</a:t>
            </a:r>
            <a:r>
              <a:rPr lang="es-GT" sz="3600" dirty="0" err="1"/>
              <a:t>asociation</a:t>
            </a:r>
            <a:r>
              <a:rPr lang="es-GT" sz="3600" dirty="0"/>
              <a:t>/cooperativa</a:t>
            </a:r>
          </a:p>
          <a:p>
            <a:pPr marL="1146175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GT" sz="3600" noProof="0" dirty="0"/>
              <a:t>Role</a:t>
            </a:r>
            <a:endParaRPr lang="es-GT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6FF29E-5C38-2CC6-1ED9-D77CA682BFF7}"/>
              </a:ext>
            </a:extLst>
          </p:cNvPr>
          <p:cNvSpPr txBox="1"/>
          <p:nvPr/>
        </p:nvSpPr>
        <p:spPr>
          <a:xfrm>
            <a:off x="43368" y="659013"/>
            <a:ext cx="12159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Methodology</a:t>
            </a:r>
          </a:p>
        </p:txBody>
      </p:sp>
    </p:spTree>
    <p:extLst>
      <p:ext uri="{BB962C8B-B14F-4D97-AF65-F5344CB8AC3E}">
        <p14:creationId xmlns:p14="http://schemas.microsoft.com/office/powerpoint/2010/main" val="2375494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0D0BC-21E9-486C-099D-5EA2F1D75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601F6C-7A83-CA75-787B-9FB1794F2BD8}"/>
              </a:ext>
            </a:extLst>
          </p:cNvPr>
          <p:cNvGrpSpPr/>
          <p:nvPr/>
        </p:nvGrpSpPr>
        <p:grpSpPr>
          <a:xfrm>
            <a:off x="0" y="-1"/>
            <a:ext cx="12203223" cy="6538913"/>
            <a:chOff x="0" y="-1"/>
            <a:chExt cx="12203223" cy="6538913"/>
          </a:xfrm>
        </p:grpSpPr>
        <p:pic>
          <p:nvPicPr>
            <p:cNvPr id="7" name="Picture 6" descr="A hand pointing at a map&#10;&#10;Description automatically generated">
              <a:extLst>
                <a:ext uri="{FF2B5EF4-FFF2-40B4-BE49-F238E27FC236}">
                  <a16:creationId xmlns:a16="http://schemas.microsoft.com/office/drawing/2014/main" id="{A4F102AC-B409-2839-815B-11AF7A08A8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058" b="-1047"/>
            <a:stretch/>
          </p:blipFill>
          <p:spPr>
            <a:xfrm>
              <a:off x="0" y="-1"/>
              <a:ext cx="12192000" cy="4550735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5C3BFE9-6A76-281A-9449-F3208E4054E9}"/>
                </a:ext>
              </a:extLst>
            </p:cNvPr>
            <p:cNvSpPr/>
            <p:nvPr/>
          </p:nvSpPr>
          <p:spPr>
            <a:xfrm>
              <a:off x="11223" y="0"/>
              <a:ext cx="12192000" cy="3429002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32000">
                  <a:schemeClr val="bg1">
                    <a:alpha val="79000"/>
                  </a:schemeClr>
                </a:gs>
                <a:gs pos="3600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E44E47C-1459-7CEE-CB71-CDC3F02FECB1}"/>
                </a:ext>
              </a:extLst>
            </p:cNvPr>
            <p:cNvSpPr/>
            <p:nvPr/>
          </p:nvSpPr>
          <p:spPr>
            <a:xfrm>
              <a:off x="11223" y="2778954"/>
              <a:ext cx="12192000" cy="37599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1CE45D-77AA-D661-4247-7F3C51193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12</a:t>
            </a:fld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653D19A-7275-BAF5-CE33-8EF4459D49A0}"/>
              </a:ext>
            </a:extLst>
          </p:cNvPr>
          <p:cNvSpPr txBox="1"/>
          <p:nvPr/>
        </p:nvSpPr>
        <p:spPr>
          <a:xfrm>
            <a:off x="0" y="579524"/>
            <a:ext cx="12159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sz="3600" noProof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Met</a:t>
            </a:r>
            <a:r>
              <a:rPr lang="es-G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h</a:t>
            </a:r>
            <a:r>
              <a:rPr lang="es-GT" sz="3600" noProof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odology</a:t>
            </a:r>
            <a:endParaRPr lang="es-GT" sz="36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venir Next LT Pro Demi" panose="020B07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98F30B-FA83-B4F7-3BCD-071D4D241BEC}"/>
              </a:ext>
            </a:extLst>
          </p:cNvPr>
          <p:cNvSpPr txBox="1"/>
          <p:nvPr/>
        </p:nvSpPr>
        <p:spPr>
          <a:xfrm>
            <a:off x="417942" y="1628509"/>
            <a:ext cx="11741913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/>
              <a:t>2. What is the best way to get people involved?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/>
              <a:t>3. Have you experienced conflicts over the use of marine space? With other activities?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/>
              <a:t>With regulations?</a:t>
            </a:r>
            <a:endParaRPr lang="es-GT" sz="6000" noProof="0" dirty="0"/>
          </a:p>
        </p:txBody>
      </p:sp>
    </p:spTree>
    <p:extLst>
      <p:ext uri="{BB962C8B-B14F-4D97-AF65-F5344CB8AC3E}">
        <p14:creationId xmlns:p14="http://schemas.microsoft.com/office/powerpoint/2010/main" val="41780886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28B89-4BE0-079C-A6BD-B48667402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1E313B9-8023-D44C-1AB9-67AA59639125}"/>
              </a:ext>
            </a:extLst>
          </p:cNvPr>
          <p:cNvGrpSpPr/>
          <p:nvPr/>
        </p:nvGrpSpPr>
        <p:grpSpPr>
          <a:xfrm>
            <a:off x="0" y="-1"/>
            <a:ext cx="12203223" cy="6538913"/>
            <a:chOff x="0" y="-1"/>
            <a:chExt cx="12203223" cy="6538913"/>
          </a:xfrm>
        </p:grpSpPr>
        <p:pic>
          <p:nvPicPr>
            <p:cNvPr id="7" name="Picture 6" descr="A hand pointing at a map&#10;&#10;Description automatically generated">
              <a:extLst>
                <a:ext uri="{FF2B5EF4-FFF2-40B4-BE49-F238E27FC236}">
                  <a16:creationId xmlns:a16="http://schemas.microsoft.com/office/drawing/2014/main" id="{9487E24B-61BA-1E3A-5571-741FF7BEFF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058" b="-1047"/>
            <a:stretch/>
          </p:blipFill>
          <p:spPr>
            <a:xfrm>
              <a:off x="0" y="-1"/>
              <a:ext cx="12192000" cy="4550735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F71AFFB-EA92-B4B7-3019-CBE2E4F6BDDA}"/>
                </a:ext>
              </a:extLst>
            </p:cNvPr>
            <p:cNvSpPr/>
            <p:nvPr/>
          </p:nvSpPr>
          <p:spPr>
            <a:xfrm>
              <a:off x="11223" y="0"/>
              <a:ext cx="12192000" cy="3429002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32000">
                  <a:schemeClr val="bg1">
                    <a:alpha val="79000"/>
                  </a:schemeClr>
                </a:gs>
                <a:gs pos="3600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2F87D8C-23FA-D548-A4AE-AB803B7FB01A}"/>
                </a:ext>
              </a:extLst>
            </p:cNvPr>
            <p:cNvSpPr/>
            <p:nvPr/>
          </p:nvSpPr>
          <p:spPr>
            <a:xfrm>
              <a:off x="11223" y="2778954"/>
              <a:ext cx="12192000" cy="37599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CA1EF68-9A6C-075D-18BA-69B497221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13</a:t>
            </a:fld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B254588-AEF1-D80C-29D9-8A3E0C28A54A}"/>
              </a:ext>
            </a:extLst>
          </p:cNvPr>
          <p:cNvSpPr txBox="1"/>
          <p:nvPr/>
        </p:nvSpPr>
        <p:spPr>
          <a:xfrm>
            <a:off x="0" y="579524"/>
            <a:ext cx="12159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sz="36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Metodología para esta actividad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5DBD45-06F1-D0D8-E16E-A96745C875B6}"/>
              </a:ext>
            </a:extLst>
          </p:cNvPr>
          <p:cNvSpPr txBox="1"/>
          <p:nvPr/>
        </p:nvSpPr>
        <p:spPr>
          <a:xfrm>
            <a:off x="274721" y="1452237"/>
            <a:ext cx="11741913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/>
              <a:t>4. How do you record the location of your activity(s) at sea?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/>
              <a:t>5. Do you know of any maps that show areas in the sea that are important for the activity(s) you do?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/>
              <a:t>6. What maps do you think would be useful to show areas in the sea that are important for the activity you do?</a:t>
            </a:r>
            <a:endParaRPr lang="es-GT" sz="6000" noProof="0" dirty="0"/>
          </a:p>
        </p:txBody>
      </p:sp>
    </p:spTree>
    <p:extLst>
      <p:ext uri="{BB962C8B-B14F-4D97-AF65-F5344CB8AC3E}">
        <p14:creationId xmlns:p14="http://schemas.microsoft.com/office/powerpoint/2010/main" val="29482089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33587-AD31-F04E-6680-6D565C19D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C01C571E-EBE5-4338-0BC8-DDEDA86D9B4A}"/>
              </a:ext>
            </a:extLst>
          </p:cNvPr>
          <p:cNvGrpSpPr/>
          <p:nvPr/>
        </p:nvGrpSpPr>
        <p:grpSpPr>
          <a:xfrm>
            <a:off x="0" y="-1"/>
            <a:ext cx="12203223" cy="6538913"/>
            <a:chOff x="0" y="-1"/>
            <a:chExt cx="12203223" cy="6538913"/>
          </a:xfrm>
        </p:grpSpPr>
        <p:pic>
          <p:nvPicPr>
            <p:cNvPr id="7" name="Picture 6" descr="A hand pointing at a map&#10;&#10;Description automatically generated">
              <a:extLst>
                <a:ext uri="{FF2B5EF4-FFF2-40B4-BE49-F238E27FC236}">
                  <a16:creationId xmlns:a16="http://schemas.microsoft.com/office/drawing/2014/main" id="{E8736DDF-E56F-7F3F-3A09-0D49FD4B28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058" b="-1047"/>
            <a:stretch/>
          </p:blipFill>
          <p:spPr>
            <a:xfrm>
              <a:off x="0" y="-1"/>
              <a:ext cx="12192000" cy="4550735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59125CA-700C-894C-0B12-FE88A19B960E}"/>
                </a:ext>
              </a:extLst>
            </p:cNvPr>
            <p:cNvSpPr/>
            <p:nvPr/>
          </p:nvSpPr>
          <p:spPr>
            <a:xfrm>
              <a:off x="11223" y="0"/>
              <a:ext cx="12192000" cy="3429002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32000">
                  <a:schemeClr val="bg1">
                    <a:alpha val="79000"/>
                  </a:schemeClr>
                </a:gs>
                <a:gs pos="3600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9996BB7-4CC2-CDEE-7B3E-21E8FCCEC990}"/>
                </a:ext>
              </a:extLst>
            </p:cNvPr>
            <p:cNvSpPr/>
            <p:nvPr/>
          </p:nvSpPr>
          <p:spPr>
            <a:xfrm>
              <a:off x="11223" y="2778954"/>
              <a:ext cx="12192000" cy="37599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6A0E90E-6289-665F-C604-7063A2CBA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14</a:t>
            </a:fld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5EDA411-5B74-0D88-8B17-1707EB43BCFC}"/>
              </a:ext>
            </a:extLst>
          </p:cNvPr>
          <p:cNvSpPr txBox="1"/>
          <p:nvPr/>
        </p:nvSpPr>
        <p:spPr>
          <a:xfrm>
            <a:off x="0" y="579524"/>
            <a:ext cx="12159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sz="36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Metodología para esta actividad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FF88E0-B415-9C5C-0EE6-5795CC4D6F7A}"/>
              </a:ext>
            </a:extLst>
          </p:cNvPr>
          <p:cNvSpPr txBox="1"/>
          <p:nvPr/>
        </p:nvSpPr>
        <p:spPr>
          <a:xfrm>
            <a:off x="274721" y="1452237"/>
            <a:ext cx="11741913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/>
              <a:t>7. Have you taken any classes or training related to the activity(s) you do in the water? (e.g., fishing log, safety on the high seas, use of maps, etc.)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/>
              <a:t>8. What trainings related to your activities at sea would you be interested in participating?</a:t>
            </a:r>
            <a:endParaRPr lang="es-GT" sz="6000" noProof="0" dirty="0"/>
          </a:p>
        </p:txBody>
      </p:sp>
    </p:spTree>
    <p:extLst>
      <p:ext uri="{BB962C8B-B14F-4D97-AF65-F5344CB8AC3E}">
        <p14:creationId xmlns:p14="http://schemas.microsoft.com/office/powerpoint/2010/main" val="38828421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hand pointing at a map&#10;&#10;Description automatically generated">
            <a:extLst>
              <a:ext uri="{FF2B5EF4-FFF2-40B4-BE49-F238E27FC236}">
                <a16:creationId xmlns:a16="http://schemas.microsoft.com/office/drawing/2014/main" id="{19E2C0EA-9005-28FA-0078-2B8281161A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58" b="-2943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15EC602-FFA0-1871-BD6B-0BF3376898B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32000">
                <a:schemeClr val="bg1">
                  <a:alpha val="78000"/>
                </a:schemeClr>
              </a:gs>
              <a:gs pos="44000">
                <a:schemeClr val="bg1">
                  <a:alpha val="98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354BC3-64BD-0A49-7D58-503EFE1F8813}"/>
              </a:ext>
            </a:extLst>
          </p:cNvPr>
          <p:cNvSpPr txBox="1"/>
          <p:nvPr/>
        </p:nvSpPr>
        <p:spPr>
          <a:xfrm>
            <a:off x="338855" y="3113499"/>
            <a:ext cx="1131304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GT" sz="6000" noProof="0" dirty="0" err="1"/>
              <a:t>Questions</a:t>
            </a:r>
            <a:r>
              <a:rPr lang="es-GT" sz="6000" noProof="0" dirty="0"/>
              <a:t>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5E7994-F9D3-5FCB-46F2-BB935EE41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15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20C3BB-4694-5060-EB46-971A80DAAE0E}"/>
              </a:ext>
            </a:extLst>
          </p:cNvPr>
          <p:cNvSpPr txBox="1"/>
          <p:nvPr/>
        </p:nvSpPr>
        <p:spPr>
          <a:xfrm>
            <a:off x="318976" y="518134"/>
            <a:ext cx="80544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noProof="0" dirty="0"/>
              <a:t>Marine Spatial Planning </a:t>
            </a:r>
          </a:p>
        </p:txBody>
      </p:sp>
    </p:spTree>
    <p:extLst>
      <p:ext uri="{BB962C8B-B14F-4D97-AF65-F5344CB8AC3E}">
        <p14:creationId xmlns:p14="http://schemas.microsoft.com/office/powerpoint/2010/main" val="1828529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6675FB-DF65-4BA0-C679-59F515A91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2</a:t>
            </a:fld>
            <a:endParaRPr lang="en-US"/>
          </a:p>
        </p:txBody>
      </p:sp>
      <p:pic>
        <p:nvPicPr>
          <p:cNvPr id="8" name="Picture 7" descr="A couple of people on a surfboard&#10;&#10;Description automatically generated">
            <a:extLst>
              <a:ext uri="{FF2B5EF4-FFF2-40B4-BE49-F238E27FC236}">
                <a16:creationId xmlns:a16="http://schemas.microsoft.com/office/drawing/2014/main" id="{60E09A57-AE50-54F6-2980-1DD619E9D39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91" b="23333"/>
          <a:stretch/>
        </p:blipFill>
        <p:spPr bwMode="auto">
          <a:xfrm>
            <a:off x="617537" y="258746"/>
            <a:ext cx="10950749" cy="10058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338668D-D7FC-86BC-108F-C2D3F30651C3}"/>
              </a:ext>
            </a:extLst>
          </p:cNvPr>
          <p:cNvSpPr txBox="1"/>
          <p:nvPr/>
        </p:nvSpPr>
        <p:spPr>
          <a:xfrm>
            <a:off x="161877" y="1358428"/>
            <a:ext cx="11986671" cy="86914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BE-CLME+ Project: Promoting National Blue Economy Priorities Through Marine Spatial Planning in the Caribbean Large Marine Ecosystem Plus (GEF Project ID 10211)</a:t>
            </a:r>
            <a:endParaRPr lang="en-US" kern="100" dirty="0">
              <a:effectLst/>
              <a:latin typeface="Aptos"/>
              <a:ea typeface="Aptos" panose="020B0004020202020204" pitchFamily="34" charset="0"/>
              <a:cs typeface="Times New Roman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B84220-3C03-8935-AC3A-4AAC6A9C3F5F}"/>
              </a:ext>
            </a:extLst>
          </p:cNvPr>
          <p:cNvSpPr txBox="1"/>
          <p:nvPr/>
        </p:nvSpPr>
        <p:spPr>
          <a:xfrm>
            <a:off x="256756" y="5617895"/>
            <a:ext cx="1179753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noProof="0" dirty="0"/>
              <a:t>Caribbean Regional Fisheries Mechanism (CRFM), Global Environment Fund (GEF), Development Bank of Latin America and the Caribbean, Food and Agriculture Organization of the United Nations (FAO)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4C0F81-67FF-B9A6-161F-D689801DA503}"/>
              </a:ext>
            </a:extLst>
          </p:cNvPr>
          <p:cNvSpPr txBox="1"/>
          <p:nvPr/>
        </p:nvSpPr>
        <p:spPr>
          <a:xfrm>
            <a:off x="23557" y="2463466"/>
            <a:ext cx="1217778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200" b="1" noProof="0" dirty="0"/>
              <a:t>Regional Initiative </a:t>
            </a:r>
            <a:r>
              <a:rPr lang="es-GT" sz="2200" dirty="0"/>
              <a:t>(Barbados, Belice, Guyana, Jamaica, Santa Lucía y </a:t>
            </a:r>
            <a:r>
              <a:rPr lang="es-GT" sz="2200" b="1" dirty="0"/>
              <a:t>Panamá</a:t>
            </a:r>
            <a:r>
              <a:rPr lang="es-GT" sz="2200" dirty="0"/>
              <a:t>)</a:t>
            </a:r>
            <a:endParaRPr lang="en-US" sz="2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C66693-3807-B0CC-F9C5-769558AF3775}"/>
              </a:ext>
            </a:extLst>
          </p:cNvPr>
          <p:cNvSpPr txBox="1"/>
          <p:nvPr/>
        </p:nvSpPr>
        <p:spPr>
          <a:xfrm>
            <a:off x="4197" y="3060262"/>
            <a:ext cx="1219138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noProof="0" dirty="0"/>
              <a:t>Promotion of the BLUE ECONOMIA </a:t>
            </a:r>
            <a:r>
              <a:rPr lang="en-US" sz="2000" noProof="0" dirty="0"/>
              <a:t>in la region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D8E36E-DE05-53B7-E484-68C26FB1508F}"/>
              </a:ext>
            </a:extLst>
          </p:cNvPr>
          <p:cNvSpPr txBox="1"/>
          <p:nvPr/>
        </p:nvSpPr>
        <p:spPr>
          <a:xfrm>
            <a:off x="3454803" y="3521530"/>
            <a:ext cx="6974305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/>
              <a:t>Marine Spatial Planning(MSP)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/>
              <a:t>Marine Protected Areas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/>
              <a:t>Ecosystem Approach to Fisheries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/>
              <a:t>Development of sustainable climate smart fisheries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/>
              <a:t>Value chains and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/>
              <a:t>Knowledge management</a:t>
            </a:r>
          </a:p>
        </p:txBody>
      </p:sp>
    </p:spTree>
    <p:extLst>
      <p:ext uri="{BB962C8B-B14F-4D97-AF65-F5344CB8AC3E}">
        <p14:creationId xmlns:p14="http://schemas.microsoft.com/office/powerpoint/2010/main" val="3445979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hand pointing at a map&#10;&#10;Description automatically generated">
            <a:extLst>
              <a:ext uri="{FF2B5EF4-FFF2-40B4-BE49-F238E27FC236}">
                <a16:creationId xmlns:a16="http://schemas.microsoft.com/office/drawing/2014/main" id="{19E2C0EA-9005-28FA-0078-2B8281161A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58" b="-1047"/>
          <a:stretch/>
        </p:blipFill>
        <p:spPr>
          <a:xfrm>
            <a:off x="0" y="-1"/>
            <a:ext cx="12192000" cy="455073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15EC602-FFA0-1871-BD6B-0BF3376898BE}"/>
              </a:ext>
            </a:extLst>
          </p:cNvPr>
          <p:cNvSpPr/>
          <p:nvPr/>
        </p:nvSpPr>
        <p:spPr>
          <a:xfrm>
            <a:off x="0" y="-64425"/>
            <a:ext cx="12192000" cy="744453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32000">
                <a:schemeClr val="bg1">
                  <a:alpha val="79000"/>
                </a:schemeClr>
              </a:gs>
              <a:gs pos="36000">
                <a:schemeClr val="bg1"/>
              </a:gs>
              <a:gs pos="100000">
                <a:schemeClr val="bg1"/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354BC3-64BD-0A49-7D58-503EFE1F8813}"/>
              </a:ext>
            </a:extLst>
          </p:cNvPr>
          <p:cNvSpPr txBox="1"/>
          <p:nvPr/>
        </p:nvSpPr>
        <p:spPr>
          <a:xfrm>
            <a:off x="338432" y="2457516"/>
            <a:ext cx="1131304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noProof="0" dirty="0"/>
              <a:t>A marine spatial planning process involves the development of a comprehensive vision for ocean governance that involves and includes ALL KEY STAKEHOLDERS. </a:t>
            </a:r>
          </a:p>
          <a:p>
            <a:endParaRPr lang="en-US" sz="3200" noProof="0" dirty="0"/>
          </a:p>
          <a:p>
            <a:r>
              <a:rPr lang="en-US" sz="3200" noProof="0" dirty="0"/>
              <a:t>The aim is to develop a map and framework that identifies different ocean users, maximizes the benefit of sea users and minimizes negative environmental and economic impacts.</a:t>
            </a:r>
            <a:endParaRPr lang="en-US" sz="5400" noProof="0" dirty="0">
              <a:latin typeface="Apto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683017-A2D7-67F0-65C5-25BEC7736EB4}"/>
              </a:ext>
            </a:extLst>
          </p:cNvPr>
          <p:cNvSpPr txBox="1"/>
          <p:nvPr/>
        </p:nvSpPr>
        <p:spPr>
          <a:xfrm>
            <a:off x="338432" y="874815"/>
            <a:ext cx="80544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noProof="0" dirty="0"/>
              <a:t>Marine Spatial Planning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F509881-951D-FCE7-0B41-077EBEA5C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077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45777621-6D48-5129-EF0B-009265D06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18" y="1276239"/>
            <a:ext cx="11944964" cy="430552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CACF99D-95E6-C6E0-BE34-E8EED4682FBF}"/>
              </a:ext>
            </a:extLst>
          </p:cNvPr>
          <p:cNvSpPr/>
          <p:nvPr/>
        </p:nvSpPr>
        <p:spPr>
          <a:xfrm>
            <a:off x="4614530" y="1276239"/>
            <a:ext cx="7357730" cy="4143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D3B647D-24A0-6E39-D932-8F21D2522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66F954-0F82-E3CC-8374-9C08B5A914C5}"/>
              </a:ext>
            </a:extLst>
          </p:cNvPr>
          <p:cNvSpPr txBox="1"/>
          <p:nvPr/>
        </p:nvSpPr>
        <p:spPr>
          <a:xfrm>
            <a:off x="318976" y="518134"/>
            <a:ext cx="80544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noProof="0" dirty="0"/>
              <a:t>Marine Spatial Planning </a:t>
            </a:r>
          </a:p>
        </p:txBody>
      </p:sp>
    </p:spTree>
    <p:extLst>
      <p:ext uri="{BB962C8B-B14F-4D97-AF65-F5344CB8AC3E}">
        <p14:creationId xmlns:p14="http://schemas.microsoft.com/office/powerpoint/2010/main" val="2274820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883CDC14-097B-830B-8DA2-15D7C3877B94}"/>
              </a:ext>
            </a:extLst>
          </p:cNvPr>
          <p:cNvGrpSpPr/>
          <p:nvPr/>
        </p:nvGrpSpPr>
        <p:grpSpPr>
          <a:xfrm>
            <a:off x="289145" y="981579"/>
            <a:ext cx="5693977" cy="5089864"/>
            <a:chOff x="5058710" y="322723"/>
            <a:chExt cx="6667843" cy="574801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09A4E9F-B95A-A422-ED72-F41BE06894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58710" y="787264"/>
              <a:ext cx="6667843" cy="5283472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5DE7FC5-F547-B2D0-363B-5D674E012A0B}"/>
                </a:ext>
              </a:extLst>
            </p:cNvPr>
            <p:cNvSpPr txBox="1"/>
            <p:nvPr/>
          </p:nvSpPr>
          <p:spPr>
            <a:xfrm>
              <a:off x="5144178" y="322723"/>
              <a:ext cx="6582375" cy="4518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b="1" dirty="0"/>
                <a:t>T</a:t>
              </a:r>
              <a:r>
                <a:rPr lang="en-US" sz="2000" b="1" noProof="0" dirty="0"/>
                <a:t>rolling pelagic species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69A27A1D-CDDB-0437-8DC4-7DF160828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8800" y="6141723"/>
            <a:ext cx="1143059" cy="65408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27CD734-1BAA-2C58-03C3-27E52621AB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439355"/>
            <a:ext cx="5841053" cy="458566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354BC3-64BD-0A49-7D58-503EFE1F8813}"/>
              </a:ext>
            </a:extLst>
          </p:cNvPr>
          <p:cNvSpPr txBox="1"/>
          <p:nvPr/>
        </p:nvSpPr>
        <p:spPr>
          <a:xfrm>
            <a:off x="6135893" y="1024116"/>
            <a:ext cx="569397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noProof="0" dirty="0"/>
              <a:t>Pargo fishing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625908-D469-B7B8-CFFD-F2C076CC8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5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C4EA80-634C-A798-806E-FF17E7EBC812}"/>
              </a:ext>
            </a:extLst>
          </p:cNvPr>
          <p:cNvSpPr txBox="1"/>
          <p:nvPr/>
        </p:nvSpPr>
        <p:spPr>
          <a:xfrm>
            <a:off x="5172042" y="5999313"/>
            <a:ext cx="1396574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000" dirty="0"/>
              <a:t>Fisheries</a:t>
            </a:r>
            <a:endParaRPr lang="en-US" sz="2000" noProof="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B9EFCA-6FF1-09A9-6BFD-18C58A20D726}"/>
              </a:ext>
            </a:extLst>
          </p:cNvPr>
          <p:cNvSpPr txBox="1"/>
          <p:nvPr/>
        </p:nvSpPr>
        <p:spPr>
          <a:xfrm>
            <a:off x="5677592" y="6352997"/>
            <a:ext cx="1396574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GT" sz="1200" dirty="0"/>
              <a:t>High</a:t>
            </a:r>
            <a:endParaRPr lang="es-GT" sz="1200" noProof="0" dirty="0"/>
          </a:p>
          <a:p>
            <a:endParaRPr lang="es-GT" sz="400" noProof="0" dirty="0"/>
          </a:p>
          <a:p>
            <a:r>
              <a:rPr lang="es-GT" sz="1200" noProof="0" dirty="0"/>
              <a:t>Low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8BED15-4787-4AE5-144B-10D07B3E6D8E}"/>
              </a:ext>
            </a:extLst>
          </p:cNvPr>
          <p:cNvSpPr txBox="1"/>
          <p:nvPr/>
        </p:nvSpPr>
        <p:spPr>
          <a:xfrm>
            <a:off x="435708" y="193379"/>
            <a:ext cx="109180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noProof="0" dirty="0"/>
              <a:t>Marine Spatial Planning —Bermuda</a:t>
            </a:r>
          </a:p>
        </p:txBody>
      </p:sp>
    </p:spTree>
    <p:extLst>
      <p:ext uri="{BB962C8B-B14F-4D97-AF65-F5344CB8AC3E}">
        <p14:creationId xmlns:p14="http://schemas.microsoft.com/office/powerpoint/2010/main" val="1671918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9D9B871-9F42-6631-F56E-863248722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6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2362AB-F528-B935-D824-999BCF26229B}"/>
              </a:ext>
            </a:extLst>
          </p:cNvPr>
          <p:cNvSpPr txBox="1"/>
          <p:nvPr/>
        </p:nvSpPr>
        <p:spPr>
          <a:xfrm>
            <a:off x="347164" y="281360"/>
            <a:ext cx="11631010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009191"/>
                </a:solidFill>
                <a:latin typeface="Aptos"/>
              </a:rPr>
              <a:t>Marine spatial plan for the area of influence of the Coiba National Park and its Special Marine Protection Area</a:t>
            </a:r>
          </a:p>
        </p:txBody>
      </p:sp>
      <p:pic>
        <p:nvPicPr>
          <p:cNvPr id="4" name="Picture 3" descr="A blue logo with a curved line&#10;&#10;AI-generated content may be incorrect.">
            <a:extLst>
              <a:ext uri="{FF2B5EF4-FFF2-40B4-BE49-F238E27FC236}">
                <a16:creationId xmlns:a16="http://schemas.microsoft.com/office/drawing/2014/main" id="{1F5F1058-14B6-5319-8234-BCD01DC7D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5957" y="861010"/>
            <a:ext cx="2606327" cy="9266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4B79D9-4022-9CD4-7A3E-D0C9CCAD0CF4}"/>
              </a:ext>
            </a:extLst>
          </p:cNvPr>
          <p:cNvSpPr txBox="1"/>
          <p:nvPr/>
        </p:nvSpPr>
        <p:spPr>
          <a:xfrm>
            <a:off x="347913" y="4062664"/>
            <a:ext cx="6876118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666666"/>
                </a:solidFill>
                <a:latin typeface="Aptos"/>
              </a:rPr>
              <a:t>The pilot project in Panama was a participatory process that sought to reduce conflicts and protect biodiversity resources through a participatory governance approach, development of participatory processes to define zoning, and promotion of communication and replicability</a:t>
            </a:r>
            <a:r>
              <a:rPr lang="en-US" sz="2400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D9ADF3-1729-93C5-4D39-9B8A7DA8C7DA}"/>
              </a:ext>
            </a:extLst>
          </p:cNvPr>
          <p:cNvSpPr txBox="1"/>
          <p:nvPr/>
        </p:nvSpPr>
        <p:spPr>
          <a:xfrm>
            <a:off x="347913" y="1325478"/>
            <a:ext cx="514951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solidFill>
                  <a:srgbClr val="666666"/>
                </a:solidFill>
                <a:latin typeface="Aptos"/>
              </a:rPr>
              <a:t>Chiriquí Gulf in Panama</a:t>
            </a:r>
            <a:endParaRPr lang="en-US" sz="2400" b="1" dirty="0">
              <a:latin typeface="Apto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9BEBEB-83DD-C8A4-9F75-85B18DF0068D}"/>
              </a:ext>
            </a:extLst>
          </p:cNvPr>
          <p:cNvSpPr txBox="1"/>
          <p:nvPr/>
        </p:nvSpPr>
        <p:spPr>
          <a:xfrm>
            <a:off x="347915" y="1917032"/>
            <a:ext cx="3896226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noProof="0" dirty="0">
                <a:solidFill>
                  <a:schemeClr val="accent6">
                    <a:lumMod val="76000"/>
                  </a:schemeClr>
                </a:solidFill>
                <a:latin typeface="Aptos"/>
              </a:rPr>
              <a:t>Important habitats:</a:t>
            </a:r>
          </a:p>
          <a:p>
            <a:pPr marL="285750" indent="-285750">
              <a:buFont typeface="Arial"/>
              <a:buChar char="•"/>
            </a:pPr>
            <a:r>
              <a:rPr lang="en-US" noProof="0" dirty="0">
                <a:solidFill>
                  <a:schemeClr val="accent6">
                    <a:lumMod val="76000"/>
                  </a:schemeClr>
                </a:solidFill>
                <a:latin typeface="Aptos"/>
              </a:rPr>
              <a:t>Mangle, </a:t>
            </a:r>
          </a:p>
          <a:p>
            <a:pPr marL="285750" indent="-285750">
              <a:buFont typeface="Arial"/>
              <a:buChar char="•"/>
            </a:pPr>
            <a:r>
              <a:rPr lang="en-US" noProof="0" dirty="0">
                <a:solidFill>
                  <a:schemeClr val="accent6">
                    <a:lumMod val="76000"/>
                  </a:schemeClr>
                </a:solidFill>
                <a:latin typeface="Aptos"/>
              </a:rPr>
              <a:t>Coral reefs</a:t>
            </a:r>
          </a:p>
          <a:p>
            <a:pPr marL="285750" indent="-285750">
              <a:buFont typeface="Arial"/>
              <a:buChar char="•"/>
            </a:pPr>
            <a:r>
              <a:rPr lang="en-US" noProof="0" dirty="0">
                <a:solidFill>
                  <a:schemeClr val="accent6">
                    <a:lumMod val="76000"/>
                  </a:schemeClr>
                </a:solidFill>
                <a:latin typeface="Aptos"/>
              </a:rPr>
              <a:t>Sea turtles </a:t>
            </a:r>
            <a:r>
              <a:rPr lang="en-US" noProof="0" dirty="0" err="1">
                <a:solidFill>
                  <a:schemeClr val="accent6">
                    <a:lumMod val="76000"/>
                  </a:schemeClr>
                </a:solidFill>
                <a:latin typeface="Aptos"/>
              </a:rPr>
              <a:t>anidation</a:t>
            </a:r>
            <a:endParaRPr lang="en-US" noProof="0" dirty="0">
              <a:solidFill>
                <a:schemeClr val="accent6">
                  <a:lumMod val="76000"/>
                </a:schemeClr>
              </a:solidFill>
              <a:latin typeface="Aptos"/>
            </a:endParaRPr>
          </a:p>
          <a:p>
            <a:pPr marL="285750" indent="-285750">
              <a:buFont typeface="Arial"/>
              <a:buChar char="•"/>
            </a:pPr>
            <a:r>
              <a:rPr lang="en-US" noProof="0" dirty="0">
                <a:solidFill>
                  <a:schemeClr val="accent6">
                    <a:lumMod val="76000"/>
                  </a:schemeClr>
                </a:solidFill>
                <a:latin typeface="Aptos"/>
              </a:rPr>
              <a:t>Sharks</a:t>
            </a:r>
          </a:p>
          <a:p>
            <a:pPr marL="285750" indent="-285750">
              <a:buFont typeface="Arial"/>
              <a:buChar char="•"/>
            </a:pPr>
            <a:r>
              <a:rPr lang="en-US" noProof="0" dirty="0">
                <a:solidFill>
                  <a:schemeClr val="accent6">
                    <a:lumMod val="76000"/>
                  </a:schemeClr>
                </a:solidFill>
                <a:latin typeface="Aptos"/>
              </a:rPr>
              <a:t>Whales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DC084A-8ACF-36E5-532C-8DD2AB2D0908}"/>
              </a:ext>
            </a:extLst>
          </p:cNvPr>
          <p:cNvSpPr txBox="1"/>
          <p:nvPr/>
        </p:nvSpPr>
        <p:spPr>
          <a:xfrm>
            <a:off x="4244141" y="1901501"/>
            <a:ext cx="2432384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noProof="0" dirty="0">
                <a:solidFill>
                  <a:srgbClr val="0070C0"/>
                </a:solidFill>
                <a:latin typeface="Aptos"/>
              </a:rPr>
              <a:t>Fisheries: </a:t>
            </a:r>
          </a:p>
          <a:p>
            <a:pPr marL="285750" indent="-285750">
              <a:buFont typeface="Arial"/>
              <a:buChar char="•"/>
            </a:pPr>
            <a:r>
              <a:rPr lang="en-US" noProof="0" dirty="0">
                <a:solidFill>
                  <a:srgbClr val="0070C0"/>
                </a:solidFill>
                <a:latin typeface="Aptos"/>
              </a:rPr>
              <a:t>Artisanal </a:t>
            </a:r>
          </a:p>
          <a:p>
            <a:pPr marL="285750" indent="-285750">
              <a:buFont typeface="Arial"/>
              <a:buChar char="•"/>
            </a:pPr>
            <a:r>
              <a:rPr lang="en-US" noProof="0" dirty="0">
                <a:solidFill>
                  <a:srgbClr val="0070C0"/>
                </a:solidFill>
                <a:latin typeface="Aptos"/>
              </a:rPr>
              <a:t>Industrial</a:t>
            </a:r>
          </a:p>
          <a:p>
            <a:pPr marL="285750" indent="-285750">
              <a:buFont typeface="Arial"/>
              <a:buChar char="•"/>
            </a:pPr>
            <a:r>
              <a:rPr lang="en-US" noProof="0" dirty="0">
                <a:solidFill>
                  <a:srgbClr val="0070C0"/>
                </a:solidFill>
                <a:latin typeface="Aptos"/>
              </a:rPr>
              <a:t>Recreational</a:t>
            </a:r>
          </a:p>
          <a:p>
            <a:r>
              <a:rPr lang="en-US" noProof="0" dirty="0">
                <a:solidFill>
                  <a:srgbClr val="FF00FF"/>
                </a:solidFill>
                <a:latin typeface="Aptos"/>
              </a:rPr>
              <a:t>Tourism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3446CB-936E-D53D-E170-55DF06D514A3}"/>
              </a:ext>
            </a:extLst>
          </p:cNvPr>
          <p:cNvSpPr txBox="1"/>
          <p:nvPr/>
        </p:nvSpPr>
        <p:spPr>
          <a:xfrm>
            <a:off x="7246018" y="1917032"/>
            <a:ext cx="4738436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noProof="0" dirty="0">
                <a:solidFill>
                  <a:srgbClr val="C00000"/>
                </a:solidFill>
                <a:latin typeface="Aptos"/>
              </a:rPr>
              <a:t>Problems identified: </a:t>
            </a:r>
          </a:p>
          <a:p>
            <a:pPr marL="285750" indent="-285750">
              <a:buFont typeface="Arial"/>
              <a:buChar char="•"/>
            </a:pPr>
            <a:r>
              <a:rPr lang="en-US" noProof="0" dirty="0">
                <a:solidFill>
                  <a:srgbClr val="C00000"/>
                </a:solidFill>
                <a:latin typeface="Aptos"/>
              </a:rPr>
              <a:t>Unregulated fisheries, </a:t>
            </a:r>
          </a:p>
          <a:p>
            <a:pPr marL="285750" indent="-285750">
              <a:buFont typeface="Arial"/>
              <a:buChar char="•"/>
            </a:pPr>
            <a:r>
              <a:rPr lang="en-US" noProof="0" dirty="0">
                <a:solidFill>
                  <a:srgbClr val="C00000"/>
                </a:solidFill>
                <a:latin typeface="Aptos"/>
              </a:rPr>
              <a:t>Law </a:t>
            </a:r>
            <a:r>
              <a:rPr lang="en-US" dirty="0">
                <a:solidFill>
                  <a:srgbClr val="C00000"/>
                </a:solidFill>
                <a:latin typeface="Aptos"/>
              </a:rPr>
              <a:t>enforcement limitations</a:t>
            </a:r>
            <a:endParaRPr lang="en-US" noProof="0" dirty="0">
              <a:solidFill>
                <a:srgbClr val="C00000"/>
              </a:solidFill>
              <a:latin typeface="Aptos"/>
            </a:endParaRPr>
          </a:p>
          <a:p>
            <a:pPr marL="285750" indent="-285750">
              <a:buFont typeface="Arial"/>
              <a:buChar char="•"/>
            </a:pPr>
            <a:r>
              <a:rPr lang="en-US" noProof="0" dirty="0">
                <a:solidFill>
                  <a:srgbClr val="C00000"/>
                </a:solidFill>
                <a:latin typeface="Aptos"/>
              </a:rPr>
              <a:t>Increase pressure from tourism sector</a:t>
            </a:r>
          </a:p>
        </p:txBody>
      </p:sp>
      <p:pic>
        <p:nvPicPr>
          <p:cNvPr id="12" name="Picture 11" descr="A map of the panama&#10;&#10;AI-generated content may be incorrect.">
            <a:extLst>
              <a:ext uri="{FF2B5EF4-FFF2-40B4-BE49-F238E27FC236}">
                <a16:creationId xmlns:a16="http://schemas.microsoft.com/office/drawing/2014/main" id="{DDBCA409-9044-05C5-3597-1CC51C79A9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46" t="18242" r="2301" b="4307"/>
          <a:stretch/>
        </p:blipFill>
        <p:spPr>
          <a:xfrm>
            <a:off x="7094314" y="3541935"/>
            <a:ext cx="4983275" cy="315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878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7F2207-0C2F-E8D7-AA72-0D85E4557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631775"/>
            <a:ext cx="2743200" cy="365125"/>
          </a:xfrm>
        </p:spPr>
        <p:txBody>
          <a:bodyPr/>
          <a:lstStyle/>
          <a:p>
            <a:fld id="{F8F3CB9F-1248-4E70-A777-F8C86519F267}" type="slidenum">
              <a:rPr lang="en-US" smtClean="0"/>
              <a:t>7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ADCE86-3AE6-479F-99E9-43D47DEC1A59}"/>
              </a:ext>
            </a:extLst>
          </p:cNvPr>
          <p:cNvSpPr txBox="1"/>
          <p:nvPr/>
        </p:nvSpPr>
        <p:spPr>
          <a:xfrm>
            <a:off x="1310713" y="1980620"/>
            <a:ext cx="102349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Inclusion of local knowledge </a:t>
            </a:r>
            <a:r>
              <a:rPr lang="en-US" sz="2000" dirty="0"/>
              <a:t>Allows the knowledge of people who use the sea to be included in planning processes, so decisions include practical experience.</a:t>
            </a:r>
            <a:endParaRPr lang="en-US" sz="2000" dirty="0">
              <a:latin typeface="Century Gothic" panose="020B0502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11C0CE9-F7ED-3079-11C8-C482E7E99733}"/>
              </a:ext>
            </a:extLst>
          </p:cNvPr>
          <p:cNvGrpSpPr/>
          <p:nvPr/>
        </p:nvGrpSpPr>
        <p:grpSpPr>
          <a:xfrm>
            <a:off x="648240" y="2063981"/>
            <a:ext cx="506518" cy="586367"/>
            <a:chOff x="802963" y="4035279"/>
            <a:chExt cx="848037" cy="852163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09C85A12-E5B0-DA12-7934-656BD0708DCB}"/>
                </a:ext>
              </a:extLst>
            </p:cNvPr>
            <p:cNvSpPr/>
            <p:nvPr/>
          </p:nvSpPr>
          <p:spPr>
            <a:xfrm>
              <a:off x="1187450" y="4073525"/>
              <a:ext cx="463550" cy="335352"/>
            </a:xfrm>
            <a:prstGeom prst="wedgeRoundRectCallout">
              <a:avLst>
                <a:gd name="adj1" fmla="val -49998"/>
                <a:gd name="adj2" fmla="val 87321"/>
                <a:gd name="adj3" fmla="val 1666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Graphic 5" descr="Fishing with solid fill">
              <a:extLst>
                <a:ext uri="{FF2B5EF4-FFF2-40B4-BE49-F238E27FC236}">
                  <a16:creationId xmlns:a16="http://schemas.microsoft.com/office/drawing/2014/main" id="{1B9CC8F9-4651-C62A-613D-DF583DD800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35795" y="4035279"/>
              <a:ext cx="366859" cy="366859"/>
            </a:xfrm>
            <a:prstGeom prst="rect">
              <a:avLst/>
            </a:prstGeom>
          </p:spPr>
        </p:pic>
        <p:pic>
          <p:nvPicPr>
            <p:cNvPr id="7" name="Graphic 6" descr="User with solid fill">
              <a:extLst>
                <a:ext uri="{FF2B5EF4-FFF2-40B4-BE49-F238E27FC236}">
                  <a16:creationId xmlns:a16="http://schemas.microsoft.com/office/drawing/2014/main" id="{0B6AC3D4-800A-502A-4813-9F3F27D379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2963" y="4338833"/>
              <a:ext cx="548609" cy="548609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A8C153E-96CD-C663-A271-01FFDD04E7F6}"/>
              </a:ext>
            </a:extLst>
          </p:cNvPr>
          <p:cNvSpPr txBox="1"/>
          <p:nvPr/>
        </p:nvSpPr>
        <p:spPr>
          <a:xfrm>
            <a:off x="1310712" y="5658571"/>
            <a:ext cx="102515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Improving Resource Management </a:t>
            </a:r>
            <a:r>
              <a:rPr lang="en-US" sz="2000" dirty="0"/>
              <a:t>Mapping activities and locations helps identify sustainable fishing practices and areas that require conservation efforts.</a:t>
            </a:r>
            <a:endParaRPr lang="en-US" sz="2000" dirty="0"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B2BBB2-3877-DC6A-22DE-C62B29D14B76}"/>
              </a:ext>
            </a:extLst>
          </p:cNvPr>
          <p:cNvSpPr txBox="1"/>
          <p:nvPr/>
        </p:nvSpPr>
        <p:spPr>
          <a:xfrm>
            <a:off x="1310713" y="3104011"/>
            <a:ext cx="700588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Increase map and location awareness </a:t>
            </a:r>
            <a:r>
              <a:rPr lang="en-US" sz="2000" dirty="0"/>
              <a:t>It helps sea users visualize and understand maps and locations within marine environments.</a:t>
            </a:r>
            <a:endParaRPr lang="en-US" sz="2000" dirty="0"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F1EF93-801F-DABB-3238-B21F14839801}"/>
              </a:ext>
            </a:extLst>
          </p:cNvPr>
          <p:cNvSpPr txBox="1"/>
          <p:nvPr/>
        </p:nvSpPr>
        <p:spPr>
          <a:xfrm>
            <a:off x="1396707" y="4227402"/>
            <a:ext cx="700588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Conflict resolution </a:t>
            </a:r>
            <a:r>
              <a:rPr lang="en-US" sz="2000" dirty="0"/>
              <a:t>By identifying and understanding areas or locations of potential conflicts among ocean users, stakeholders can find solutions and compromises.</a:t>
            </a:r>
            <a:endParaRPr lang="en-US" sz="2000" dirty="0">
              <a:latin typeface="Century Gothic" panose="020B0502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0AD1E2-FCD8-6B29-8928-302FBDD388ED}"/>
              </a:ext>
            </a:extLst>
          </p:cNvPr>
          <p:cNvSpPr txBox="1"/>
          <p:nvPr/>
        </p:nvSpPr>
        <p:spPr>
          <a:xfrm>
            <a:off x="1310713" y="857229"/>
            <a:ext cx="102349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Empowerment and commitment </a:t>
            </a:r>
            <a:r>
              <a:rPr lang="en-US" sz="2000" dirty="0"/>
              <a:t>The participation of maritime users in the mapping allows them to actively participate in the decision-making processes that affect their revenues</a:t>
            </a:r>
            <a:endParaRPr lang="en-US" sz="2000" dirty="0">
              <a:latin typeface="Century Gothic" panose="020B0502020202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DBCE8EE-0A3A-A6E7-4DF5-8BE5515D6E9C}"/>
              </a:ext>
            </a:extLst>
          </p:cNvPr>
          <p:cNvGrpSpPr/>
          <p:nvPr/>
        </p:nvGrpSpPr>
        <p:grpSpPr>
          <a:xfrm>
            <a:off x="628877" y="5548239"/>
            <a:ext cx="558508" cy="593145"/>
            <a:chOff x="105718" y="6411249"/>
            <a:chExt cx="558508" cy="593145"/>
          </a:xfrm>
        </p:grpSpPr>
        <p:pic>
          <p:nvPicPr>
            <p:cNvPr id="13" name="Graphic 12" descr="Conch with solid fill">
              <a:extLst>
                <a:ext uri="{FF2B5EF4-FFF2-40B4-BE49-F238E27FC236}">
                  <a16:creationId xmlns:a16="http://schemas.microsoft.com/office/drawing/2014/main" id="{39CBBD78-006C-A564-FD4F-2860EA59FF2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5400000">
              <a:off x="113857" y="6701260"/>
              <a:ext cx="294995" cy="311273"/>
            </a:xfrm>
            <a:prstGeom prst="rect">
              <a:avLst/>
            </a:prstGeom>
          </p:spPr>
        </p:pic>
        <p:pic>
          <p:nvPicPr>
            <p:cNvPr id="14" name="Graphic 13" descr="Fish with solid fill">
              <a:extLst>
                <a:ext uri="{FF2B5EF4-FFF2-40B4-BE49-F238E27FC236}">
                  <a16:creationId xmlns:a16="http://schemas.microsoft.com/office/drawing/2014/main" id="{E23380E1-D780-DFE2-588D-F9E3AA7D8C9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flipH="1">
              <a:off x="180741" y="6411249"/>
              <a:ext cx="444252" cy="421020"/>
            </a:xfrm>
            <a:prstGeom prst="rect">
              <a:avLst/>
            </a:prstGeom>
          </p:spPr>
        </p:pic>
        <p:pic>
          <p:nvPicPr>
            <p:cNvPr id="15" name="Graphic 14" descr="Seaweed outline">
              <a:extLst>
                <a:ext uri="{FF2B5EF4-FFF2-40B4-BE49-F238E27FC236}">
                  <a16:creationId xmlns:a16="http://schemas.microsoft.com/office/drawing/2014/main" id="{871F1157-19D2-085B-6872-D6EDDD19B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04941" y="6559251"/>
              <a:ext cx="359285" cy="340496"/>
            </a:xfrm>
            <a:prstGeom prst="rect">
              <a:avLst/>
            </a:prstGeom>
          </p:spPr>
        </p:pic>
      </p:grpSp>
      <p:pic>
        <p:nvPicPr>
          <p:cNvPr id="16" name="Graphic 15" descr="Meeting with solid fill">
            <a:extLst>
              <a:ext uri="{FF2B5EF4-FFF2-40B4-BE49-F238E27FC236}">
                <a16:creationId xmlns:a16="http://schemas.microsoft.com/office/drawing/2014/main" id="{B15630DD-735E-CD96-B7F8-D9155E2A1DD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97558" y="863680"/>
            <a:ext cx="457200" cy="457200"/>
          </a:xfrm>
          <a:prstGeom prst="rect">
            <a:avLst/>
          </a:prstGeom>
        </p:spPr>
      </p:pic>
      <p:pic>
        <p:nvPicPr>
          <p:cNvPr id="17" name="Graphic 16" descr="Handshake with solid fill">
            <a:extLst>
              <a:ext uri="{FF2B5EF4-FFF2-40B4-BE49-F238E27FC236}">
                <a16:creationId xmlns:a16="http://schemas.microsoft.com/office/drawing/2014/main" id="{275818A2-E6C9-D5B2-3643-A59CD95A9F4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51132" y="4260036"/>
            <a:ext cx="666820" cy="666820"/>
          </a:xfrm>
          <a:prstGeom prst="rect">
            <a:avLst/>
          </a:prstGeom>
        </p:spPr>
      </p:pic>
      <p:pic>
        <p:nvPicPr>
          <p:cNvPr id="18" name="Graphic 17" descr="Map with pin with solid fill">
            <a:extLst>
              <a:ext uri="{FF2B5EF4-FFF2-40B4-BE49-F238E27FC236}">
                <a16:creationId xmlns:a16="http://schemas.microsoft.com/office/drawing/2014/main" id="{77495339-5CC8-8181-0E64-A0919CE2435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69584" y="3031804"/>
            <a:ext cx="603259" cy="62161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6D23A61-8117-3D56-D5CB-9FA329E1156C}"/>
              </a:ext>
            </a:extLst>
          </p:cNvPr>
          <p:cNvSpPr txBox="1"/>
          <p:nvPr/>
        </p:nvSpPr>
        <p:spPr>
          <a:xfrm>
            <a:off x="87945" y="111455"/>
            <a:ext cx="85226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noProof="0" dirty="0"/>
              <a:t>MSP— Benefits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FE7BBD0-8FF8-BC46-CCBD-E0BE7573676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651148" y="2741452"/>
            <a:ext cx="3370318" cy="251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044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hand pointing at a map&#10;&#10;Description automatically generated">
            <a:extLst>
              <a:ext uri="{FF2B5EF4-FFF2-40B4-BE49-F238E27FC236}">
                <a16:creationId xmlns:a16="http://schemas.microsoft.com/office/drawing/2014/main" id="{19E2C0EA-9005-28FA-0078-2B8281161A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58" b="-1047"/>
          <a:stretch/>
        </p:blipFill>
        <p:spPr>
          <a:xfrm>
            <a:off x="0" y="-1"/>
            <a:ext cx="12192000" cy="455073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15EC602-FFA0-1871-BD6B-0BF3376898B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32000">
                <a:schemeClr val="bg1">
                  <a:alpha val="79000"/>
                </a:schemeClr>
              </a:gs>
              <a:gs pos="36000">
                <a:schemeClr val="bg1"/>
              </a:gs>
              <a:gs pos="100000">
                <a:schemeClr val="bg1"/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Are You a One-Size-Fits-All Writer?">
            <a:extLst>
              <a:ext uri="{FF2B5EF4-FFF2-40B4-BE49-F238E27FC236}">
                <a16:creationId xmlns:a16="http://schemas.microsoft.com/office/drawing/2014/main" id="{05E0D421-123E-9FA1-6433-7CCB0D9FB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88" y="2466992"/>
            <a:ext cx="5076271" cy="42556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CF2521-22AC-FEF7-FB05-F4B2998F0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3CB9F-1248-4E70-A777-F8C86519F267}" type="slidenum">
              <a:rPr lang="en-US" smtClean="0"/>
              <a:t>8</a:t>
            </a:fld>
            <a:endParaRPr lang="en-US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03B835A6-66F7-073E-C555-601B8600E5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5994" y="2601334"/>
            <a:ext cx="5229507" cy="3898800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52860691-D8D6-4D49-9D0A-78BFDEE7A82B}"/>
              </a:ext>
            </a:extLst>
          </p:cNvPr>
          <p:cNvSpPr txBox="1"/>
          <p:nvPr/>
        </p:nvSpPr>
        <p:spPr>
          <a:xfrm>
            <a:off x="1546021" y="2859479"/>
            <a:ext cx="3426672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noProof="0"/>
              <a:t>One size</a:t>
            </a:r>
          </a:p>
          <a:p>
            <a:pPr algn="ctr"/>
            <a:r>
              <a:rPr lang="en-US" sz="2800" b="1" dirty="0"/>
              <a:t>Doesn’t fit all</a:t>
            </a:r>
            <a:endParaRPr lang="en-US" sz="2800" b="1" noProof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77E509-1DC9-0F80-1928-24F7AEC1B7CB}"/>
              </a:ext>
            </a:extLst>
          </p:cNvPr>
          <p:cNvSpPr txBox="1"/>
          <p:nvPr/>
        </p:nvSpPr>
        <p:spPr>
          <a:xfrm>
            <a:off x="318976" y="518134"/>
            <a:ext cx="80544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noProof="0" dirty="0"/>
              <a:t>Marine Spatial Planning </a:t>
            </a:r>
          </a:p>
        </p:txBody>
      </p:sp>
    </p:spTree>
    <p:extLst>
      <p:ext uri="{BB962C8B-B14F-4D97-AF65-F5344CB8AC3E}">
        <p14:creationId xmlns:p14="http://schemas.microsoft.com/office/powerpoint/2010/main" val="1947789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17B01-FDBE-D19A-FB7C-E94709568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hand pointing at a map&#10;&#10;Description automatically generated">
            <a:extLst>
              <a:ext uri="{FF2B5EF4-FFF2-40B4-BE49-F238E27FC236}">
                <a16:creationId xmlns:a16="http://schemas.microsoft.com/office/drawing/2014/main" id="{9597BC98-815C-6768-7ED7-2A70400022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58" b="-1047"/>
          <a:stretch/>
        </p:blipFill>
        <p:spPr>
          <a:xfrm>
            <a:off x="0" y="-1"/>
            <a:ext cx="12192000" cy="455073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9CEC329-7E3E-34C2-BDD9-CB286045910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32000">
                <a:schemeClr val="bg1">
                  <a:alpha val="79000"/>
                </a:schemeClr>
              </a:gs>
              <a:gs pos="36000">
                <a:schemeClr val="bg1"/>
              </a:gs>
              <a:gs pos="100000">
                <a:schemeClr val="bg1"/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BCB264E-4723-736D-987B-B35AC30C7FF8}"/>
              </a:ext>
            </a:extLst>
          </p:cNvPr>
          <p:cNvSpPr/>
          <p:nvPr/>
        </p:nvSpPr>
        <p:spPr>
          <a:xfrm>
            <a:off x="0" y="1543031"/>
            <a:ext cx="12192000" cy="14814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C6B761E-4675-E408-8DE1-528D4F9555B0}"/>
              </a:ext>
            </a:extLst>
          </p:cNvPr>
          <p:cNvSpPr txBox="1"/>
          <p:nvPr/>
        </p:nvSpPr>
        <p:spPr>
          <a:xfrm>
            <a:off x="64290" y="443518"/>
            <a:ext cx="12159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 Demi" panose="020B0704020202020204" pitchFamily="34" charset="0"/>
              </a:rPr>
              <a:t>Consultancy Objective 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FC307B6-DFE5-00A3-C5E8-D40948DA08AB}"/>
              </a:ext>
            </a:extLst>
          </p:cNvPr>
          <p:cNvGrpSpPr/>
          <p:nvPr/>
        </p:nvGrpSpPr>
        <p:grpSpPr>
          <a:xfrm>
            <a:off x="1181063" y="3050608"/>
            <a:ext cx="9926308" cy="3752704"/>
            <a:chOff x="2265692" y="3062579"/>
            <a:chExt cx="9926308" cy="3752704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FB150CB7-D2F6-2E64-8C85-89E9A843F4E1}"/>
                </a:ext>
              </a:extLst>
            </p:cNvPr>
            <p:cNvGrpSpPr/>
            <p:nvPr/>
          </p:nvGrpSpPr>
          <p:grpSpPr>
            <a:xfrm>
              <a:off x="6253145" y="3524244"/>
              <a:ext cx="1796560" cy="3291039"/>
              <a:chOff x="6253145" y="3524244"/>
              <a:chExt cx="1796560" cy="3291039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4897EF14-D0C9-65EB-5CE7-7EC2174139C2}"/>
                  </a:ext>
                </a:extLst>
              </p:cNvPr>
              <p:cNvSpPr/>
              <p:nvPr/>
            </p:nvSpPr>
            <p:spPr>
              <a:xfrm>
                <a:off x="6336082" y="3524244"/>
                <a:ext cx="1679834" cy="329103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C3D91E2C-67A7-E8A6-D862-F414FEEF9A0D}"/>
                  </a:ext>
                </a:extLst>
              </p:cNvPr>
              <p:cNvSpPr txBox="1"/>
              <p:nvPr/>
            </p:nvSpPr>
            <p:spPr>
              <a:xfrm>
                <a:off x="6253145" y="3618262"/>
                <a:ext cx="1796560" cy="24622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/>
                  <a:t>Terms to </a:t>
                </a:r>
                <a:r>
                  <a:rPr lang="en-US" sz="2200" b="1" dirty="0"/>
                  <a:t>access data, </a:t>
                </a:r>
                <a:r>
                  <a:rPr lang="en-US" sz="2200" dirty="0"/>
                  <a:t>including an assessment of </a:t>
                </a:r>
                <a:r>
                  <a:rPr lang="en-US" sz="2200" b="1" dirty="0"/>
                  <a:t>barriers</a:t>
                </a:r>
                <a:r>
                  <a:rPr lang="en-US" sz="2200" dirty="0"/>
                  <a:t> to access data</a:t>
                </a:r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9820D792-CB3E-A526-C827-ED53EE3A23B1}"/>
                </a:ext>
              </a:extLst>
            </p:cNvPr>
            <p:cNvGrpSpPr/>
            <p:nvPr/>
          </p:nvGrpSpPr>
          <p:grpSpPr>
            <a:xfrm>
              <a:off x="4074643" y="3524244"/>
              <a:ext cx="2043797" cy="3291039"/>
              <a:chOff x="4074643" y="3524244"/>
              <a:chExt cx="2043797" cy="3291039"/>
            </a:xfrm>
          </p:grpSpPr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6289647D-698E-6BF5-241C-7AFDDD4B7157}"/>
                  </a:ext>
                </a:extLst>
              </p:cNvPr>
              <p:cNvSpPr/>
              <p:nvPr/>
            </p:nvSpPr>
            <p:spPr>
              <a:xfrm>
                <a:off x="4074643" y="3524244"/>
                <a:ext cx="2043797" cy="3291039"/>
              </a:xfrm>
              <a:prstGeom prst="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0616171A-4770-8EAC-296E-BADC3B25C5AC}"/>
                  </a:ext>
                </a:extLst>
              </p:cNvPr>
              <p:cNvSpPr txBox="1"/>
              <p:nvPr/>
            </p:nvSpPr>
            <p:spPr>
              <a:xfrm>
                <a:off x="4124291" y="3618262"/>
                <a:ext cx="1994149" cy="21236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/>
                  <a:t>Assess </a:t>
                </a:r>
                <a:r>
                  <a:rPr lang="en-US" sz="2200" b="1" dirty="0"/>
                  <a:t>spatial and temporal data needs </a:t>
                </a:r>
                <a:r>
                  <a:rPr lang="en-US" sz="2200" dirty="0"/>
                  <a:t>relevant to Blue Economy planning</a:t>
                </a:r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C9A92A22-D6FD-58B0-298E-A4EE8A798C5F}"/>
                </a:ext>
              </a:extLst>
            </p:cNvPr>
            <p:cNvGrpSpPr/>
            <p:nvPr/>
          </p:nvGrpSpPr>
          <p:grpSpPr>
            <a:xfrm>
              <a:off x="2265692" y="3524244"/>
              <a:ext cx="1694490" cy="3291039"/>
              <a:chOff x="2265692" y="3524244"/>
              <a:chExt cx="1694490" cy="3291039"/>
            </a:xfrm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1DAD6C80-C050-539F-6327-9DBAA967A4D3}"/>
                  </a:ext>
                </a:extLst>
              </p:cNvPr>
              <p:cNvSpPr/>
              <p:nvPr/>
            </p:nvSpPr>
            <p:spPr>
              <a:xfrm>
                <a:off x="2272145" y="3524244"/>
                <a:ext cx="1688037" cy="3291039"/>
              </a:xfrm>
              <a:prstGeom prst="rect">
                <a:avLst/>
              </a:prstGeom>
              <a:solidFill>
                <a:srgbClr val="FFFFB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8F393DE-0E53-2C32-C278-CD4FC6AB561B}"/>
                  </a:ext>
                </a:extLst>
              </p:cNvPr>
              <p:cNvSpPr txBox="1"/>
              <p:nvPr/>
            </p:nvSpPr>
            <p:spPr>
              <a:xfrm>
                <a:off x="2265692" y="3618262"/>
                <a:ext cx="1586993" cy="17851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/>
                  <a:t>Types and sources of </a:t>
                </a:r>
                <a:r>
                  <a:rPr lang="en-US" sz="2200" b="1" dirty="0"/>
                  <a:t>data</a:t>
                </a:r>
                <a:r>
                  <a:rPr lang="en-US" sz="2200" dirty="0"/>
                  <a:t> being used to inform MSP</a:t>
                </a:r>
              </a:p>
            </p:txBody>
          </p: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CBA4366-BBF5-AACD-7550-68610B4D289A}"/>
                </a:ext>
              </a:extLst>
            </p:cNvPr>
            <p:cNvSpPr txBox="1"/>
            <p:nvPr/>
          </p:nvSpPr>
          <p:spPr>
            <a:xfrm>
              <a:off x="2265692" y="3062579"/>
              <a:ext cx="99263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venir Next LT Pro Demi" panose="020B0704020202020204" pitchFamily="34" charset="0"/>
                </a:rPr>
                <a:t>Scope of Work</a:t>
              </a: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1F47E70-F4EE-D387-2E90-2FD6A5FDD706}"/>
                </a:ext>
              </a:extLst>
            </p:cNvPr>
            <p:cNvGrpSpPr/>
            <p:nvPr/>
          </p:nvGrpSpPr>
          <p:grpSpPr>
            <a:xfrm>
              <a:off x="8205729" y="3524244"/>
              <a:ext cx="1822450" cy="3291039"/>
              <a:chOff x="8205729" y="3524244"/>
              <a:chExt cx="1822450" cy="3291039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B80DEB10-DD01-ECD7-6529-D748D2682180}"/>
                  </a:ext>
                </a:extLst>
              </p:cNvPr>
              <p:cNvSpPr/>
              <p:nvPr/>
            </p:nvSpPr>
            <p:spPr>
              <a:xfrm>
                <a:off x="8205729" y="3524244"/>
                <a:ext cx="1788660" cy="3291039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83B10F9-DBE5-C4BD-D305-13AA56531162}"/>
                  </a:ext>
                </a:extLst>
              </p:cNvPr>
              <p:cNvSpPr txBox="1"/>
              <p:nvPr/>
            </p:nvSpPr>
            <p:spPr>
              <a:xfrm>
                <a:off x="8215738" y="3618262"/>
                <a:ext cx="1812441" cy="17851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b="1" dirty="0"/>
                  <a:t>Recommend</a:t>
                </a:r>
                <a:r>
                  <a:rPr lang="en-US" sz="2200" dirty="0"/>
                  <a:t> data sources, acquisition costs</a:t>
                </a:r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BA2C84E6-4180-3211-9F00-44BF75B1A6E5}"/>
                </a:ext>
              </a:extLst>
            </p:cNvPr>
            <p:cNvGrpSpPr/>
            <p:nvPr/>
          </p:nvGrpSpPr>
          <p:grpSpPr>
            <a:xfrm>
              <a:off x="10191978" y="3524244"/>
              <a:ext cx="2000022" cy="3291039"/>
              <a:chOff x="10191978" y="3524244"/>
              <a:chExt cx="2000022" cy="3291039"/>
            </a:xfrm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2FB5AEB6-6802-CEBA-96F8-D76474AA1B69}"/>
                  </a:ext>
                </a:extLst>
              </p:cNvPr>
              <p:cNvSpPr/>
              <p:nvPr/>
            </p:nvSpPr>
            <p:spPr>
              <a:xfrm>
                <a:off x="10225768" y="3524244"/>
                <a:ext cx="1966231" cy="329103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1C1C3DAE-C890-EFFB-56AA-BD129F1C1C32}"/>
                  </a:ext>
                </a:extLst>
              </p:cNvPr>
              <p:cNvSpPr txBox="1"/>
              <p:nvPr/>
            </p:nvSpPr>
            <p:spPr>
              <a:xfrm>
                <a:off x="10191978" y="3651574"/>
                <a:ext cx="2000022" cy="17851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b="1" dirty="0"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en-US" sz="2200" b="1" dirty="0"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apacity needs</a:t>
                </a:r>
                <a:r>
                  <a:rPr lang="en-US" sz="2200" dirty="0"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 for data analysis and interpretation to inform MSP</a:t>
                </a:r>
                <a:endParaRPr lang="en-US" sz="2200" dirty="0"/>
              </a:p>
            </p:txBody>
          </p:sp>
        </p:grp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4AEFD6B0-4995-6E22-9C6A-D86073424272}"/>
              </a:ext>
            </a:extLst>
          </p:cNvPr>
          <p:cNvSpPr txBox="1"/>
          <p:nvPr/>
        </p:nvSpPr>
        <p:spPr>
          <a:xfrm>
            <a:off x="-29204" y="1686727"/>
            <a:ext cx="12192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dirty="0">
                <a:latin typeface="Avenir Next LT Pro" panose="020B0504020202020204" pitchFamily="34" charset="0"/>
              </a:rPr>
              <a:t>The objective of this consultancy is to comprehensively assess data </a:t>
            </a:r>
            <a:r>
              <a:rPr lang="en-US" sz="2600" b="1" dirty="0">
                <a:latin typeface="Avenir Next LT Pro" panose="020B0504020202020204" pitchFamily="34" charset="0"/>
              </a:rPr>
              <a:t>availability</a:t>
            </a:r>
            <a:r>
              <a:rPr lang="en-US" sz="2600" dirty="0">
                <a:latin typeface="Avenir Next LT Pro" panose="020B0504020202020204" pitchFamily="34" charset="0"/>
              </a:rPr>
              <a:t>, data </a:t>
            </a:r>
            <a:r>
              <a:rPr lang="en-US" sz="2600" b="1" dirty="0">
                <a:latin typeface="Avenir Next LT Pro" panose="020B0504020202020204" pitchFamily="34" charset="0"/>
              </a:rPr>
              <a:t>gaps</a:t>
            </a:r>
            <a:r>
              <a:rPr lang="en-US" sz="2600" dirty="0">
                <a:latin typeface="Avenir Next LT Pro" panose="020B0504020202020204" pitchFamily="34" charset="0"/>
              </a:rPr>
              <a:t>, and an assessment of </a:t>
            </a:r>
            <a:r>
              <a:rPr lang="en-US" sz="2600" b="1" dirty="0">
                <a:latin typeface="Avenir Next LT Pro" panose="020B0504020202020204" pitchFamily="34" charset="0"/>
              </a:rPr>
              <a:t>needs</a:t>
            </a:r>
            <a:r>
              <a:rPr lang="en-US" sz="2600" dirty="0">
                <a:latin typeface="Avenir Next LT Pro" panose="020B0504020202020204" pitchFamily="34" charset="0"/>
              </a:rPr>
              <a:t> to inform MSP in Panama. </a:t>
            </a:r>
          </a:p>
        </p:txBody>
      </p:sp>
    </p:spTree>
    <p:extLst>
      <p:ext uri="{BB962C8B-B14F-4D97-AF65-F5344CB8AC3E}">
        <p14:creationId xmlns:p14="http://schemas.microsoft.com/office/powerpoint/2010/main" val="2478839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2235</TotalTime>
  <Words>795</Words>
  <Application>Microsoft Office PowerPoint</Application>
  <PresentationFormat>Widescreen</PresentationFormat>
  <Paragraphs>105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Aptos</vt:lpstr>
      <vt:lpstr>Aptos Display</vt:lpstr>
      <vt:lpstr>Arial</vt:lpstr>
      <vt:lpstr>Avenir Next LT Pro</vt:lpstr>
      <vt:lpstr>Avenir Next LT Pro Demi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nancy montes</dc:creator>
  <cp:lastModifiedBy>Nancy Montes</cp:lastModifiedBy>
  <cp:revision>423</cp:revision>
  <cp:lastPrinted>2024-06-07T18:49:32Z</cp:lastPrinted>
  <dcterms:created xsi:type="dcterms:W3CDTF">2024-05-05T19:28:42Z</dcterms:created>
  <dcterms:modified xsi:type="dcterms:W3CDTF">2025-07-06T14:52:51Z</dcterms:modified>
</cp:coreProperties>
</file>