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1" r:id="rId1"/>
    <p:sldMasterId id="2147483753" r:id="rId2"/>
  </p:sldMasterIdLst>
  <p:notesMasterIdLst>
    <p:notesMasterId r:id="rId55"/>
  </p:notesMasterIdLst>
  <p:sldIdLst>
    <p:sldId id="385" r:id="rId3"/>
    <p:sldId id="386" r:id="rId4"/>
    <p:sldId id="388" r:id="rId5"/>
    <p:sldId id="390" r:id="rId6"/>
    <p:sldId id="391" r:id="rId7"/>
    <p:sldId id="395" r:id="rId8"/>
    <p:sldId id="409" r:id="rId9"/>
    <p:sldId id="410" r:id="rId10"/>
    <p:sldId id="396" r:id="rId11"/>
    <p:sldId id="397" r:id="rId12"/>
    <p:sldId id="398" r:id="rId13"/>
    <p:sldId id="399" r:id="rId14"/>
    <p:sldId id="400" r:id="rId15"/>
    <p:sldId id="401" r:id="rId16"/>
    <p:sldId id="402" r:id="rId17"/>
    <p:sldId id="403" r:id="rId18"/>
    <p:sldId id="404" r:id="rId19"/>
    <p:sldId id="405" r:id="rId20"/>
    <p:sldId id="406" r:id="rId21"/>
    <p:sldId id="412" r:id="rId22"/>
    <p:sldId id="413" r:id="rId23"/>
    <p:sldId id="414" r:id="rId24"/>
    <p:sldId id="419" r:id="rId25"/>
    <p:sldId id="416" r:id="rId26"/>
    <p:sldId id="417" r:id="rId27"/>
    <p:sldId id="418" r:id="rId28"/>
    <p:sldId id="420" r:id="rId29"/>
    <p:sldId id="422" r:id="rId30"/>
    <p:sldId id="423" r:id="rId31"/>
    <p:sldId id="421" r:id="rId32"/>
    <p:sldId id="424" r:id="rId33"/>
    <p:sldId id="425" r:id="rId34"/>
    <p:sldId id="411" r:id="rId35"/>
    <p:sldId id="426" r:id="rId36"/>
    <p:sldId id="429" r:id="rId37"/>
    <p:sldId id="433" r:id="rId38"/>
    <p:sldId id="434" r:id="rId39"/>
    <p:sldId id="435" r:id="rId40"/>
    <p:sldId id="430" r:id="rId41"/>
    <p:sldId id="436" r:id="rId42"/>
    <p:sldId id="437" r:id="rId43"/>
    <p:sldId id="438" r:id="rId44"/>
    <p:sldId id="439" r:id="rId45"/>
    <p:sldId id="440" r:id="rId46"/>
    <p:sldId id="441" r:id="rId47"/>
    <p:sldId id="442" r:id="rId48"/>
    <p:sldId id="443" r:id="rId49"/>
    <p:sldId id="444" r:id="rId50"/>
    <p:sldId id="445" r:id="rId51"/>
    <p:sldId id="446" r:id="rId52"/>
    <p:sldId id="448" r:id="rId53"/>
    <p:sldId id="379" r:id="rId5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870CF"/>
    <a:srgbClr val="E9ECEA"/>
    <a:srgbClr val="00FFFF"/>
    <a:srgbClr val="45D9E9"/>
    <a:srgbClr val="0F97FF"/>
    <a:srgbClr val="36D9EA"/>
    <a:srgbClr val="0C90FF"/>
    <a:srgbClr val="043664"/>
    <a:srgbClr val="0A70C8"/>
    <a:srgbClr val="0218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D58EB21-2254-4E4A-8C83-FDB2A6C790D2}" v="27" dt="2025-04-29T02:05:16.1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1829" autoAdjust="0"/>
    <p:restoredTop sz="92373" autoAdjust="0"/>
  </p:normalViewPr>
  <p:slideViewPr>
    <p:cSldViewPr snapToGrid="0">
      <p:cViewPr varScale="1">
        <p:scale>
          <a:sx n="90" d="100"/>
          <a:sy n="90" d="100"/>
        </p:scale>
        <p:origin x="1494" y="450"/>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notesMaster" Target="notesMasters/notesMaster1.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heme" Target="theme/theme1.xml"/><Relationship Id="rId5" Type="http://schemas.openxmlformats.org/officeDocument/2006/relationships/slide" Target="slides/slide3.xml"/><Relationship Id="rId61" Type="http://schemas.microsoft.com/office/2015/10/relationships/revisionInfo" Target="revisionInfo.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presProps" Target="pres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viewProps" Target="viewProp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microsoft.com/office/2016/11/relationships/changesInfo" Target="changesInfos/changesInfo1.xml"/><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ncy Montes" userId="133de9085e775434" providerId="LiveId" clId="{2D58EB21-2254-4E4A-8C83-FDB2A6C790D2}"/>
    <pc:docChg chg="custSel addSld delSld modSld sldOrd delMainMaster">
      <pc:chgData name="Nancy Montes" userId="133de9085e775434" providerId="LiveId" clId="{2D58EB21-2254-4E4A-8C83-FDB2A6C790D2}" dt="2025-04-29T02:05:16.116" v="166"/>
      <pc:docMkLst>
        <pc:docMk/>
      </pc:docMkLst>
      <pc:sldChg chg="del">
        <pc:chgData name="Nancy Montes" userId="133de9085e775434" providerId="LiveId" clId="{2D58EB21-2254-4E4A-8C83-FDB2A6C790D2}" dt="2025-04-29T00:40:20.511" v="33" actId="2696"/>
        <pc:sldMkLst>
          <pc:docMk/>
          <pc:sldMk cId="499555801" sldId="306"/>
        </pc:sldMkLst>
      </pc:sldChg>
      <pc:sldChg chg="del">
        <pc:chgData name="Nancy Montes" userId="133de9085e775434" providerId="LiveId" clId="{2D58EB21-2254-4E4A-8C83-FDB2A6C790D2}" dt="2025-04-29T00:40:20.511" v="33" actId="2696"/>
        <pc:sldMkLst>
          <pc:docMk/>
          <pc:sldMk cId="1448856982" sldId="308"/>
        </pc:sldMkLst>
      </pc:sldChg>
      <pc:sldChg chg="del">
        <pc:chgData name="Nancy Montes" userId="133de9085e775434" providerId="LiveId" clId="{2D58EB21-2254-4E4A-8C83-FDB2A6C790D2}" dt="2025-04-29T00:40:20.511" v="33" actId="2696"/>
        <pc:sldMkLst>
          <pc:docMk/>
          <pc:sldMk cId="4041921042" sldId="374"/>
        </pc:sldMkLst>
      </pc:sldChg>
      <pc:sldChg chg="del">
        <pc:chgData name="Nancy Montes" userId="133de9085e775434" providerId="LiveId" clId="{2D58EB21-2254-4E4A-8C83-FDB2A6C790D2}" dt="2025-04-29T00:40:33.014" v="34" actId="2696"/>
        <pc:sldMkLst>
          <pc:docMk/>
          <pc:sldMk cId="2062394832" sldId="375"/>
        </pc:sldMkLst>
      </pc:sldChg>
      <pc:sldChg chg="del">
        <pc:chgData name="Nancy Montes" userId="133de9085e775434" providerId="LiveId" clId="{2D58EB21-2254-4E4A-8C83-FDB2A6C790D2}" dt="2025-04-29T00:40:20.511" v="33" actId="2696"/>
        <pc:sldMkLst>
          <pc:docMk/>
          <pc:sldMk cId="1329411735" sldId="376"/>
        </pc:sldMkLst>
      </pc:sldChg>
      <pc:sldChg chg="del">
        <pc:chgData name="Nancy Montes" userId="133de9085e775434" providerId="LiveId" clId="{2D58EB21-2254-4E4A-8C83-FDB2A6C790D2}" dt="2025-04-29T00:40:33.014" v="34" actId="2696"/>
        <pc:sldMkLst>
          <pc:docMk/>
          <pc:sldMk cId="393564165" sldId="377"/>
        </pc:sldMkLst>
      </pc:sldChg>
      <pc:sldChg chg="del">
        <pc:chgData name="Nancy Montes" userId="133de9085e775434" providerId="LiveId" clId="{2D58EB21-2254-4E4A-8C83-FDB2A6C790D2}" dt="2025-04-29T00:40:20.511" v="33" actId="2696"/>
        <pc:sldMkLst>
          <pc:docMk/>
          <pc:sldMk cId="3311020196" sldId="378"/>
        </pc:sldMkLst>
      </pc:sldChg>
      <pc:sldChg chg="addSp delSp modSp mod ord modTransition">
        <pc:chgData name="Nancy Montes" userId="133de9085e775434" providerId="LiveId" clId="{2D58EB21-2254-4E4A-8C83-FDB2A6C790D2}" dt="2025-04-29T02:05:16.116" v="166"/>
        <pc:sldMkLst>
          <pc:docMk/>
          <pc:sldMk cId="3144834289" sldId="379"/>
        </pc:sldMkLst>
        <pc:spChg chg="add mod">
          <ac:chgData name="Nancy Montes" userId="133de9085e775434" providerId="LiveId" clId="{2D58EB21-2254-4E4A-8C83-FDB2A6C790D2}" dt="2025-04-29T00:39:14.423" v="9" actId="1076"/>
          <ac:spMkLst>
            <pc:docMk/>
            <pc:sldMk cId="3144834289" sldId="379"/>
            <ac:spMk id="2" creationId="{190BE5C2-3749-AB9A-EEF3-833DB0C92E92}"/>
          </ac:spMkLst>
        </pc:spChg>
        <pc:spChg chg="add mod">
          <ac:chgData name="Nancy Montes" userId="133de9085e775434" providerId="LiveId" clId="{2D58EB21-2254-4E4A-8C83-FDB2A6C790D2}" dt="2025-04-29T00:39:14.423" v="9" actId="1076"/>
          <ac:spMkLst>
            <pc:docMk/>
            <pc:sldMk cId="3144834289" sldId="379"/>
            <ac:spMk id="4" creationId="{FC0D0649-16E2-5016-C235-E30246D43F92}"/>
          </ac:spMkLst>
        </pc:spChg>
        <pc:spChg chg="add mod">
          <ac:chgData name="Nancy Montes" userId="133de9085e775434" providerId="LiveId" clId="{2D58EB21-2254-4E4A-8C83-FDB2A6C790D2}" dt="2025-04-29T00:39:14.423" v="9" actId="1076"/>
          <ac:spMkLst>
            <pc:docMk/>
            <pc:sldMk cId="3144834289" sldId="379"/>
            <ac:spMk id="5" creationId="{1C2B0F74-FB6B-C7AC-2D31-C7F775F2A22B}"/>
          </ac:spMkLst>
        </pc:spChg>
        <pc:spChg chg="add mod">
          <ac:chgData name="Nancy Montes" userId="133de9085e775434" providerId="LiveId" clId="{2D58EB21-2254-4E4A-8C83-FDB2A6C790D2}" dt="2025-04-29T00:42:14.618" v="39" actId="1076"/>
          <ac:spMkLst>
            <pc:docMk/>
            <pc:sldMk cId="3144834289" sldId="379"/>
            <ac:spMk id="6" creationId="{DA20BD4F-6EEC-FAF2-6B74-A172BF6201CF}"/>
          </ac:spMkLst>
        </pc:spChg>
        <pc:spChg chg="add mod">
          <ac:chgData name="Nancy Montes" userId="133de9085e775434" providerId="LiveId" clId="{2D58EB21-2254-4E4A-8C83-FDB2A6C790D2}" dt="2025-04-29T00:42:14.618" v="39" actId="1076"/>
          <ac:spMkLst>
            <pc:docMk/>
            <pc:sldMk cId="3144834289" sldId="379"/>
            <ac:spMk id="7" creationId="{F97DBCC9-CA66-1C0F-6FC6-4EC0E955BDF9}"/>
          </ac:spMkLst>
        </pc:spChg>
        <pc:spChg chg="del">
          <ac:chgData name="Nancy Montes" userId="133de9085e775434" providerId="LiveId" clId="{2D58EB21-2254-4E4A-8C83-FDB2A6C790D2}" dt="2025-04-29T00:38:53.754" v="6" actId="478"/>
          <ac:spMkLst>
            <pc:docMk/>
            <pc:sldMk cId="3144834289" sldId="379"/>
            <ac:spMk id="9" creationId="{CBAAEB01-0F1B-9660-AF30-BEA16525F4D6}"/>
          </ac:spMkLst>
        </pc:spChg>
        <pc:spChg chg="mod">
          <ac:chgData name="Nancy Montes" userId="133de9085e775434" providerId="LiveId" clId="{2D58EB21-2254-4E4A-8C83-FDB2A6C790D2}" dt="2025-04-29T00:41:33.357" v="35"/>
          <ac:spMkLst>
            <pc:docMk/>
            <pc:sldMk cId="3144834289" sldId="379"/>
            <ac:spMk id="11" creationId="{7761BBDA-6AF7-7C4F-19AB-DED399E5BDD2}"/>
          </ac:spMkLst>
        </pc:spChg>
        <pc:grpChg chg="add mod">
          <ac:chgData name="Nancy Montes" userId="133de9085e775434" providerId="LiveId" clId="{2D58EB21-2254-4E4A-8C83-FDB2A6C790D2}" dt="2025-04-29T00:41:33.357" v="35"/>
          <ac:grpSpMkLst>
            <pc:docMk/>
            <pc:sldMk cId="3144834289" sldId="379"/>
            <ac:grpSpMk id="10" creationId="{01C910BD-85CE-8448-5D54-8D115B33BB41}"/>
          </ac:grpSpMkLst>
        </pc:grpChg>
        <pc:picChg chg="add mod">
          <ac:chgData name="Nancy Montes" userId="133de9085e775434" providerId="LiveId" clId="{2D58EB21-2254-4E4A-8C83-FDB2A6C790D2}" dt="2025-04-29T00:41:58.246" v="36" actId="1076"/>
          <ac:picMkLst>
            <pc:docMk/>
            <pc:sldMk cId="3144834289" sldId="379"/>
            <ac:picMk id="8" creationId="{C86A0D1E-9A9E-2DF8-F765-A841A851E2C0}"/>
          </ac:picMkLst>
        </pc:picChg>
        <pc:picChg chg="mod">
          <ac:chgData name="Nancy Montes" userId="133de9085e775434" providerId="LiveId" clId="{2D58EB21-2254-4E4A-8C83-FDB2A6C790D2}" dt="2025-04-29T00:41:33.357" v="35"/>
          <ac:picMkLst>
            <pc:docMk/>
            <pc:sldMk cId="3144834289" sldId="379"/>
            <ac:picMk id="12" creationId="{85EB5E25-B246-202D-E66F-5269F306D23F}"/>
          </ac:picMkLst>
        </pc:picChg>
        <pc:picChg chg="mod">
          <ac:chgData name="Nancy Montes" userId="133de9085e775434" providerId="LiveId" clId="{2D58EB21-2254-4E4A-8C83-FDB2A6C790D2}" dt="2025-04-29T00:41:33.357" v="35"/>
          <ac:picMkLst>
            <pc:docMk/>
            <pc:sldMk cId="3144834289" sldId="379"/>
            <ac:picMk id="13" creationId="{8CC01FC8-83E9-F34C-5070-146083E068AC}"/>
          </ac:picMkLst>
        </pc:picChg>
        <pc:picChg chg="mod">
          <ac:chgData name="Nancy Montes" userId="133de9085e775434" providerId="LiveId" clId="{2D58EB21-2254-4E4A-8C83-FDB2A6C790D2}" dt="2025-04-29T00:41:33.357" v="35"/>
          <ac:picMkLst>
            <pc:docMk/>
            <pc:sldMk cId="3144834289" sldId="379"/>
            <ac:picMk id="14" creationId="{5AC90BE9-A2AB-0757-E84B-C623F7D9259C}"/>
          </ac:picMkLst>
        </pc:picChg>
        <pc:picChg chg="mod">
          <ac:chgData name="Nancy Montes" userId="133de9085e775434" providerId="LiveId" clId="{2D58EB21-2254-4E4A-8C83-FDB2A6C790D2}" dt="2025-04-29T00:41:33.357" v="35"/>
          <ac:picMkLst>
            <pc:docMk/>
            <pc:sldMk cId="3144834289" sldId="379"/>
            <ac:picMk id="16" creationId="{6AB64FE9-843F-F530-6958-C4B7FF3BFB26}"/>
          </ac:picMkLst>
        </pc:picChg>
        <pc:picChg chg="add mod">
          <ac:chgData name="Nancy Montes" userId="133de9085e775434" providerId="LiveId" clId="{2D58EB21-2254-4E4A-8C83-FDB2A6C790D2}" dt="2025-04-29T00:41:33.357" v="35"/>
          <ac:picMkLst>
            <pc:docMk/>
            <pc:sldMk cId="3144834289" sldId="379"/>
            <ac:picMk id="18" creationId="{66CC872F-3819-9061-E27A-2CDDF8C489A1}"/>
          </ac:picMkLst>
        </pc:picChg>
        <pc:cxnChg chg="add mod">
          <ac:chgData name="Nancy Montes" userId="133de9085e775434" providerId="LiveId" clId="{2D58EB21-2254-4E4A-8C83-FDB2A6C790D2}" dt="2025-04-29T02:05:16.116" v="166"/>
          <ac:cxnSpMkLst>
            <pc:docMk/>
            <pc:sldMk cId="3144834289" sldId="379"/>
            <ac:cxnSpMk id="9" creationId="{9009D861-CB43-0193-EEB6-2546BFBE2D76}"/>
          </ac:cxnSpMkLst>
        </pc:cxnChg>
        <pc:cxnChg chg="del">
          <ac:chgData name="Nancy Montes" userId="133de9085e775434" providerId="LiveId" clId="{2D58EB21-2254-4E4A-8C83-FDB2A6C790D2}" dt="2025-04-29T00:42:02.013" v="37" actId="478"/>
          <ac:cxnSpMkLst>
            <pc:docMk/>
            <pc:sldMk cId="3144834289" sldId="379"/>
            <ac:cxnSpMk id="17" creationId="{8BA1AFBA-B201-1FE4-CA60-AAD1CCE1A763}"/>
          </ac:cxnSpMkLst>
        </pc:cxnChg>
      </pc:sldChg>
      <pc:sldChg chg="del">
        <pc:chgData name="Nancy Montes" userId="133de9085e775434" providerId="LiveId" clId="{2D58EB21-2254-4E4A-8C83-FDB2A6C790D2}" dt="2025-04-29T00:40:33.014" v="34" actId="2696"/>
        <pc:sldMkLst>
          <pc:docMk/>
          <pc:sldMk cId="736735600" sldId="383"/>
        </pc:sldMkLst>
      </pc:sldChg>
      <pc:sldChg chg="del">
        <pc:chgData name="Nancy Montes" userId="133de9085e775434" providerId="LiveId" clId="{2D58EB21-2254-4E4A-8C83-FDB2A6C790D2}" dt="2025-04-29T00:40:33.014" v="34" actId="2696"/>
        <pc:sldMkLst>
          <pc:docMk/>
          <pc:sldMk cId="1086311832" sldId="384"/>
        </pc:sldMkLst>
      </pc:sldChg>
      <pc:sldChg chg="modSp mod">
        <pc:chgData name="Nancy Montes" userId="133de9085e775434" providerId="LiveId" clId="{2D58EB21-2254-4E4A-8C83-FDB2A6C790D2}" dt="2025-04-29T01:08:25.404" v="155" actId="20577"/>
        <pc:sldMkLst>
          <pc:docMk/>
          <pc:sldMk cId="508464520" sldId="386"/>
        </pc:sldMkLst>
        <pc:spChg chg="mod">
          <ac:chgData name="Nancy Montes" userId="133de9085e775434" providerId="LiveId" clId="{2D58EB21-2254-4E4A-8C83-FDB2A6C790D2}" dt="2025-04-29T01:08:25.404" v="155" actId="20577"/>
          <ac:spMkLst>
            <pc:docMk/>
            <pc:sldMk cId="508464520" sldId="386"/>
            <ac:spMk id="2" creationId="{9464D7CA-DC0F-F22F-0498-10F52216520F}"/>
          </ac:spMkLst>
        </pc:spChg>
      </pc:sldChg>
      <pc:sldChg chg="del">
        <pc:chgData name="Nancy Montes" userId="133de9085e775434" providerId="LiveId" clId="{2D58EB21-2254-4E4A-8C83-FDB2A6C790D2}" dt="2025-04-29T00:40:20.511" v="33" actId="2696"/>
        <pc:sldMkLst>
          <pc:docMk/>
          <pc:sldMk cId="770695909" sldId="392"/>
        </pc:sldMkLst>
      </pc:sldChg>
      <pc:sldChg chg="del">
        <pc:chgData name="Nancy Montes" userId="133de9085e775434" providerId="LiveId" clId="{2D58EB21-2254-4E4A-8C83-FDB2A6C790D2}" dt="2025-04-29T00:40:20.511" v="33" actId="2696"/>
        <pc:sldMkLst>
          <pc:docMk/>
          <pc:sldMk cId="1062217232" sldId="393"/>
        </pc:sldMkLst>
      </pc:sldChg>
      <pc:sldChg chg="modSp mod">
        <pc:chgData name="Nancy Montes" userId="133de9085e775434" providerId="LiveId" clId="{2D58EB21-2254-4E4A-8C83-FDB2A6C790D2}" dt="2025-04-29T00:46:27.670" v="71" actId="14100"/>
        <pc:sldMkLst>
          <pc:docMk/>
          <pc:sldMk cId="269301482" sldId="398"/>
        </pc:sldMkLst>
        <pc:picChg chg="mod">
          <ac:chgData name="Nancy Montes" userId="133de9085e775434" providerId="LiveId" clId="{2D58EB21-2254-4E4A-8C83-FDB2A6C790D2}" dt="2025-04-29T00:46:27.670" v="71" actId="14100"/>
          <ac:picMkLst>
            <pc:docMk/>
            <pc:sldMk cId="269301482" sldId="398"/>
            <ac:picMk id="11" creationId="{A269B2C7-CBB9-3BB8-2A5F-CCBB2E4A3862}"/>
          </ac:picMkLst>
        </pc:picChg>
      </pc:sldChg>
      <pc:sldChg chg="modSp mod">
        <pc:chgData name="Nancy Montes" userId="133de9085e775434" providerId="LiveId" clId="{2D58EB21-2254-4E4A-8C83-FDB2A6C790D2}" dt="2025-04-29T00:47:02.519" v="85" actId="1036"/>
        <pc:sldMkLst>
          <pc:docMk/>
          <pc:sldMk cId="3056224266" sldId="401"/>
        </pc:sldMkLst>
        <pc:spChg chg="mod">
          <ac:chgData name="Nancy Montes" userId="133de9085e775434" providerId="LiveId" clId="{2D58EB21-2254-4E4A-8C83-FDB2A6C790D2}" dt="2025-04-29T00:46:58.110" v="80" actId="1036"/>
          <ac:spMkLst>
            <pc:docMk/>
            <pc:sldMk cId="3056224266" sldId="401"/>
            <ac:spMk id="9" creationId="{991C8438-8BA3-B5C6-1DB0-C770E3FA5DC8}"/>
          </ac:spMkLst>
        </pc:spChg>
        <pc:spChg chg="mod">
          <ac:chgData name="Nancy Montes" userId="133de9085e775434" providerId="LiveId" clId="{2D58EB21-2254-4E4A-8C83-FDB2A6C790D2}" dt="2025-04-29T00:47:02.519" v="85" actId="1036"/>
          <ac:spMkLst>
            <pc:docMk/>
            <pc:sldMk cId="3056224266" sldId="401"/>
            <ac:spMk id="36" creationId="{6F2C099B-9832-308A-A674-17EBDBC4A5AB}"/>
          </ac:spMkLst>
        </pc:spChg>
        <pc:picChg chg="mod">
          <ac:chgData name="Nancy Montes" userId="133de9085e775434" providerId="LiveId" clId="{2D58EB21-2254-4E4A-8C83-FDB2A6C790D2}" dt="2025-04-29T00:46:50.493" v="72" actId="14100"/>
          <ac:picMkLst>
            <pc:docMk/>
            <pc:sldMk cId="3056224266" sldId="401"/>
            <ac:picMk id="11" creationId="{DE80EB9E-988C-CC41-6FF7-F70BE25130FB}"/>
          </ac:picMkLst>
        </pc:picChg>
      </pc:sldChg>
      <pc:sldChg chg="modSp mod">
        <pc:chgData name="Nancy Montes" userId="133de9085e775434" providerId="LiveId" clId="{2D58EB21-2254-4E4A-8C83-FDB2A6C790D2}" dt="2025-04-29T00:46:20.831" v="70" actId="14100"/>
        <pc:sldMkLst>
          <pc:docMk/>
          <pc:sldMk cId="4127502532" sldId="402"/>
        </pc:sldMkLst>
        <pc:spChg chg="mod">
          <ac:chgData name="Nancy Montes" userId="133de9085e775434" providerId="LiveId" clId="{2D58EB21-2254-4E4A-8C83-FDB2A6C790D2}" dt="2025-04-29T00:46:14.647" v="69" actId="1076"/>
          <ac:spMkLst>
            <pc:docMk/>
            <pc:sldMk cId="4127502532" sldId="402"/>
            <ac:spMk id="36" creationId="{85C6373F-EDFD-6602-BB21-0D52D457A625}"/>
          </ac:spMkLst>
        </pc:spChg>
        <pc:picChg chg="mod">
          <ac:chgData name="Nancy Montes" userId="133de9085e775434" providerId="LiveId" clId="{2D58EB21-2254-4E4A-8C83-FDB2A6C790D2}" dt="2025-04-29T00:46:20.831" v="70" actId="14100"/>
          <ac:picMkLst>
            <pc:docMk/>
            <pc:sldMk cId="4127502532" sldId="402"/>
            <ac:picMk id="11" creationId="{371CF717-04C4-851B-2D7F-619C43905535}"/>
          </ac:picMkLst>
        </pc:picChg>
      </pc:sldChg>
      <pc:sldChg chg="modSp mod">
        <pc:chgData name="Nancy Montes" userId="133de9085e775434" providerId="LiveId" clId="{2D58EB21-2254-4E4A-8C83-FDB2A6C790D2}" dt="2025-04-29T00:47:33.563" v="87" actId="1076"/>
        <pc:sldMkLst>
          <pc:docMk/>
          <pc:sldMk cId="2999496951" sldId="403"/>
        </pc:sldMkLst>
        <pc:spChg chg="mod">
          <ac:chgData name="Nancy Montes" userId="133de9085e775434" providerId="LiveId" clId="{2D58EB21-2254-4E4A-8C83-FDB2A6C790D2}" dt="2025-04-29T00:47:33.563" v="87" actId="1076"/>
          <ac:spMkLst>
            <pc:docMk/>
            <pc:sldMk cId="2999496951" sldId="403"/>
            <ac:spMk id="36" creationId="{AC076643-E6A5-2480-5E0B-E285BCE4C518}"/>
          </ac:spMkLst>
        </pc:spChg>
        <pc:picChg chg="mod">
          <ac:chgData name="Nancy Montes" userId="133de9085e775434" providerId="LiveId" clId="{2D58EB21-2254-4E4A-8C83-FDB2A6C790D2}" dt="2025-04-29T00:47:28.854" v="86" actId="14100"/>
          <ac:picMkLst>
            <pc:docMk/>
            <pc:sldMk cId="2999496951" sldId="403"/>
            <ac:picMk id="11" creationId="{1424E888-4AD9-6740-27E0-6468D1C97E34}"/>
          </ac:picMkLst>
        </pc:picChg>
      </pc:sldChg>
      <pc:sldChg chg="modSp mod">
        <pc:chgData name="Nancy Montes" userId="133de9085e775434" providerId="LiveId" clId="{2D58EB21-2254-4E4A-8C83-FDB2A6C790D2}" dt="2025-04-29T00:47:48.230" v="90" actId="1076"/>
        <pc:sldMkLst>
          <pc:docMk/>
          <pc:sldMk cId="134365417" sldId="404"/>
        </pc:sldMkLst>
        <pc:spChg chg="mod">
          <ac:chgData name="Nancy Montes" userId="133de9085e775434" providerId="LiveId" clId="{2D58EB21-2254-4E4A-8C83-FDB2A6C790D2}" dt="2025-04-29T00:47:48.230" v="90" actId="1076"/>
          <ac:spMkLst>
            <pc:docMk/>
            <pc:sldMk cId="134365417" sldId="404"/>
            <ac:spMk id="36" creationId="{E4FD7007-8328-42CF-E331-CC249902EBA5}"/>
          </ac:spMkLst>
        </pc:spChg>
        <pc:picChg chg="mod">
          <ac:chgData name="Nancy Montes" userId="133de9085e775434" providerId="LiveId" clId="{2D58EB21-2254-4E4A-8C83-FDB2A6C790D2}" dt="2025-04-29T00:47:44.884" v="89" actId="14100"/>
          <ac:picMkLst>
            <pc:docMk/>
            <pc:sldMk cId="134365417" sldId="404"/>
            <ac:picMk id="11" creationId="{EC1B92BF-8EA2-A2D3-BE4B-5715A09E3C2A}"/>
          </ac:picMkLst>
        </pc:picChg>
      </pc:sldChg>
      <pc:sldChg chg="modSp mod">
        <pc:chgData name="Nancy Montes" userId="133de9085e775434" providerId="LiveId" clId="{2D58EB21-2254-4E4A-8C83-FDB2A6C790D2}" dt="2025-04-29T00:47:59.932" v="92" actId="1076"/>
        <pc:sldMkLst>
          <pc:docMk/>
          <pc:sldMk cId="2709102767" sldId="405"/>
        </pc:sldMkLst>
        <pc:spChg chg="mod">
          <ac:chgData name="Nancy Montes" userId="133de9085e775434" providerId="LiveId" clId="{2D58EB21-2254-4E4A-8C83-FDB2A6C790D2}" dt="2025-04-29T00:47:59.932" v="92" actId="1076"/>
          <ac:spMkLst>
            <pc:docMk/>
            <pc:sldMk cId="2709102767" sldId="405"/>
            <ac:spMk id="36" creationId="{AD107648-C292-79EB-5F55-493B7C2F3744}"/>
          </ac:spMkLst>
        </pc:spChg>
        <pc:picChg chg="mod">
          <ac:chgData name="Nancy Montes" userId="133de9085e775434" providerId="LiveId" clId="{2D58EB21-2254-4E4A-8C83-FDB2A6C790D2}" dt="2025-04-29T00:47:56.567" v="91" actId="14100"/>
          <ac:picMkLst>
            <pc:docMk/>
            <pc:sldMk cId="2709102767" sldId="405"/>
            <ac:picMk id="11" creationId="{90BCA195-4A8C-9211-C212-CEABB735FC94}"/>
          </ac:picMkLst>
        </pc:picChg>
      </pc:sldChg>
      <pc:sldChg chg="modSp mod">
        <pc:chgData name="Nancy Montes" userId="133de9085e775434" providerId="LiveId" clId="{2D58EB21-2254-4E4A-8C83-FDB2A6C790D2}" dt="2025-04-29T00:48:10.972" v="94" actId="1076"/>
        <pc:sldMkLst>
          <pc:docMk/>
          <pc:sldMk cId="3676242807" sldId="406"/>
        </pc:sldMkLst>
        <pc:spChg chg="mod">
          <ac:chgData name="Nancy Montes" userId="133de9085e775434" providerId="LiveId" clId="{2D58EB21-2254-4E4A-8C83-FDB2A6C790D2}" dt="2025-04-29T00:48:10.972" v="94" actId="1076"/>
          <ac:spMkLst>
            <pc:docMk/>
            <pc:sldMk cId="3676242807" sldId="406"/>
            <ac:spMk id="36" creationId="{CDB307D1-0060-C0AA-7EAA-5F64F19B1A4C}"/>
          </ac:spMkLst>
        </pc:spChg>
        <pc:picChg chg="mod">
          <ac:chgData name="Nancy Montes" userId="133de9085e775434" providerId="LiveId" clId="{2D58EB21-2254-4E4A-8C83-FDB2A6C790D2}" dt="2025-04-29T00:48:07.250" v="93" actId="14100"/>
          <ac:picMkLst>
            <pc:docMk/>
            <pc:sldMk cId="3676242807" sldId="406"/>
            <ac:picMk id="11" creationId="{2A2D23D6-42F4-84FE-1833-D82E73BC904D}"/>
          </ac:picMkLst>
        </pc:picChg>
      </pc:sldChg>
      <pc:sldChg chg="modSp mod">
        <pc:chgData name="Nancy Montes" userId="133de9085e775434" providerId="LiveId" clId="{2D58EB21-2254-4E4A-8C83-FDB2A6C790D2}" dt="2025-04-29T01:46:17.888" v="165" actId="14100"/>
        <pc:sldMkLst>
          <pc:docMk/>
          <pc:sldMk cId="408707948" sldId="411"/>
        </pc:sldMkLst>
        <pc:picChg chg="mod">
          <ac:chgData name="Nancy Montes" userId="133de9085e775434" providerId="LiveId" clId="{2D58EB21-2254-4E4A-8C83-FDB2A6C790D2}" dt="2025-04-29T01:46:17.888" v="165" actId="14100"/>
          <ac:picMkLst>
            <pc:docMk/>
            <pc:sldMk cId="408707948" sldId="411"/>
            <ac:picMk id="11" creationId="{82FC2A2C-40CA-46DC-EB80-734CF8A93FFE}"/>
          </ac:picMkLst>
        </pc:picChg>
      </pc:sldChg>
      <pc:sldChg chg="modSp mod modTransition">
        <pc:chgData name="Nancy Montes" userId="133de9085e775434" providerId="LiveId" clId="{2D58EB21-2254-4E4A-8C83-FDB2A6C790D2}" dt="2025-04-29T01:45:32.785" v="156" actId="6549"/>
        <pc:sldMkLst>
          <pc:docMk/>
          <pc:sldMk cId="2402400690" sldId="412"/>
        </pc:sldMkLst>
        <pc:spChg chg="mod">
          <ac:chgData name="Nancy Montes" userId="133de9085e775434" providerId="LiveId" clId="{2D58EB21-2254-4E4A-8C83-FDB2A6C790D2}" dt="2025-04-29T01:45:32.785" v="156" actId="6549"/>
          <ac:spMkLst>
            <pc:docMk/>
            <pc:sldMk cId="2402400690" sldId="412"/>
            <ac:spMk id="3" creationId="{CF8E263C-C598-B35E-C24C-125E746C7BC3}"/>
          </ac:spMkLst>
        </pc:spChg>
        <pc:picChg chg="mod">
          <ac:chgData name="Nancy Montes" userId="133de9085e775434" providerId="LiveId" clId="{2D58EB21-2254-4E4A-8C83-FDB2A6C790D2}" dt="2025-04-29T00:48:19.212" v="95" actId="14100"/>
          <ac:picMkLst>
            <pc:docMk/>
            <pc:sldMk cId="2402400690" sldId="412"/>
            <ac:picMk id="11" creationId="{57933352-50C8-D079-9DC3-17AE5F5D679F}"/>
          </ac:picMkLst>
        </pc:picChg>
        <pc:picChg chg="mod">
          <ac:chgData name="Nancy Montes" userId="133de9085e775434" providerId="LiveId" clId="{2D58EB21-2254-4E4A-8C83-FDB2A6C790D2}" dt="2025-04-29T00:48:25.107" v="96" actId="14100"/>
          <ac:picMkLst>
            <pc:docMk/>
            <pc:sldMk cId="2402400690" sldId="412"/>
            <ac:picMk id="14" creationId="{4E4EC287-5389-B59D-CCB3-AAB4597CD9E2}"/>
          </ac:picMkLst>
        </pc:picChg>
      </pc:sldChg>
      <pc:sldChg chg="modSp mod modTransition">
        <pc:chgData name="Nancy Montes" userId="133de9085e775434" providerId="LiveId" clId="{2D58EB21-2254-4E4A-8C83-FDB2A6C790D2}" dt="2025-04-29T01:45:36.547" v="157" actId="6549"/>
        <pc:sldMkLst>
          <pc:docMk/>
          <pc:sldMk cId="2907290597" sldId="413"/>
        </pc:sldMkLst>
        <pc:spChg chg="mod">
          <ac:chgData name="Nancy Montes" userId="133de9085e775434" providerId="LiveId" clId="{2D58EB21-2254-4E4A-8C83-FDB2A6C790D2}" dt="2025-04-29T01:45:36.547" v="157" actId="6549"/>
          <ac:spMkLst>
            <pc:docMk/>
            <pc:sldMk cId="2907290597" sldId="413"/>
            <ac:spMk id="3" creationId="{AA2E1003-9F7A-5DB9-1880-FC6DA4B4EAF1}"/>
          </ac:spMkLst>
        </pc:spChg>
        <pc:spChg chg="mod">
          <ac:chgData name="Nancy Montes" userId="133de9085e775434" providerId="LiveId" clId="{2D58EB21-2254-4E4A-8C83-FDB2A6C790D2}" dt="2025-04-29T00:51:54.874" v="127" actId="404"/>
          <ac:spMkLst>
            <pc:docMk/>
            <pc:sldMk cId="2907290597" sldId="413"/>
            <ac:spMk id="7" creationId="{3B862708-7F9F-A18E-C4A8-C766D8DE49B6}"/>
          </ac:spMkLst>
        </pc:spChg>
        <pc:picChg chg="mod">
          <ac:chgData name="Nancy Montes" userId="133de9085e775434" providerId="LiveId" clId="{2D58EB21-2254-4E4A-8C83-FDB2A6C790D2}" dt="2025-04-29T00:48:37.004" v="99" actId="14100"/>
          <ac:picMkLst>
            <pc:docMk/>
            <pc:sldMk cId="2907290597" sldId="413"/>
            <ac:picMk id="4" creationId="{9E8DDC77-44DD-0D6E-41EE-0BBF21451897}"/>
          </ac:picMkLst>
        </pc:picChg>
        <pc:picChg chg="mod">
          <ac:chgData name="Nancy Montes" userId="133de9085e775434" providerId="LiveId" clId="{2D58EB21-2254-4E4A-8C83-FDB2A6C790D2}" dt="2025-04-29T00:48:30.947" v="97" actId="14100"/>
          <ac:picMkLst>
            <pc:docMk/>
            <pc:sldMk cId="2907290597" sldId="413"/>
            <ac:picMk id="11" creationId="{DCD6B570-0BBB-F54A-DDE4-184069545D7D}"/>
          </ac:picMkLst>
        </pc:picChg>
      </pc:sldChg>
      <pc:sldChg chg="modSp mod modTransition">
        <pc:chgData name="Nancy Montes" userId="133de9085e775434" providerId="LiveId" clId="{2D58EB21-2254-4E4A-8C83-FDB2A6C790D2}" dt="2025-04-29T01:45:40.345" v="158" actId="6549"/>
        <pc:sldMkLst>
          <pc:docMk/>
          <pc:sldMk cId="1959281277" sldId="414"/>
        </pc:sldMkLst>
        <pc:spChg chg="mod">
          <ac:chgData name="Nancy Montes" userId="133de9085e775434" providerId="LiveId" clId="{2D58EB21-2254-4E4A-8C83-FDB2A6C790D2}" dt="2025-04-29T01:45:40.345" v="158" actId="6549"/>
          <ac:spMkLst>
            <pc:docMk/>
            <pc:sldMk cId="1959281277" sldId="414"/>
            <ac:spMk id="3" creationId="{B2EAD7E1-BE7F-C5F1-C5EE-D2A83FB600C1}"/>
          </ac:spMkLst>
        </pc:spChg>
      </pc:sldChg>
      <pc:sldChg chg="delSp modSp mod modTransition">
        <pc:chgData name="Nancy Montes" userId="133de9085e775434" providerId="LiveId" clId="{2D58EB21-2254-4E4A-8C83-FDB2A6C790D2}" dt="2025-04-29T01:45:49.673" v="160" actId="478"/>
        <pc:sldMkLst>
          <pc:docMk/>
          <pc:sldMk cId="1828799371" sldId="416"/>
        </pc:sldMkLst>
        <pc:spChg chg="del mod">
          <ac:chgData name="Nancy Montes" userId="133de9085e775434" providerId="LiveId" clId="{2D58EB21-2254-4E4A-8C83-FDB2A6C790D2}" dt="2025-04-29T01:45:49.673" v="160" actId="478"/>
          <ac:spMkLst>
            <pc:docMk/>
            <pc:sldMk cId="1828799371" sldId="416"/>
            <ac:spMk id="3" creationId="{CEA26253-E36B-E2E9-B7FA-355BA0A69ACB}"/>
          </ac:spMkLst>
        </pc:spChg>
        <pc:spChg chg="mod">
          <ac:chgData name="Nancy Montes" userId="133de9085e775434" providerId="LiveId" clId="{2D58EB21-2254-4E4A-8C83-FDB2A6C790D2}" dt="2025-04-29T00:49:13.391" v="116" actId="14100"/>
          <ac:spMkLst>
            <pc:docMk/>
            <pc:sldMk cId="1828799371" sldId="416"/>
            <ac:spMk id="19" creationId="{4F16457B-C694-B575-0DD4-9E3FE2DE6869}"/>
          </ac:spMkLst>
        </pc:spChg>
        <pc:spChg chg="mod">
          <ac:chgData name="Nancy Montes" userId="133de9085e775434" providerId="LiveId" clId="{2D58EB21-2254-4E4A-8C83-FDB2A6C790D2}" dt="2025-04-29T00:49:03.963" v="109" actId="1036"/>
          <ac:spMkLst>
            <pc:docMk/>
            <pc:sldMk cId="1828799371" sldId="416"/>
            <ac:spMk id="36" creationId="{33640E2A-36A2-5392-5DC0-7AA3215C88FB}"/>
          </ac:spMkLst>
        </pc:spChg>
        <pc:picChg chg="mod">
          <ac:chgData name="Nancy Montes" userId="133de9085e775434" providerId="LiveId" clId="{2D58EB21-2254-4E4A-8C83-FDB2A6C790D2}" dt="2025-04-29T00:48:59.249" v="104" actId="14100"/>
          <ac:picMkLst>
            <pc:docMk/>
            <pc:sldMk cId="1828799371" sldId="416"/>
            <ac:picMk id="11" creationId="{8C623A55-EEC5-2468-EB53-889680CE684B}"/>
          </ac:picMkLst>
        </pc:picChg>
      </pc:sldChg>
      <pc:sldChg chg="delSp modSp mod modTransition">
        <pc:chgData name="Nancy Montes" userId="133de9085e775434" providerId="LiveId" clId="{2D58EB21-2254-4E4A-8C83-FDB2A6C790D2}" dt="2025-04-29T01:45:52.919" v="161" actId="478"/>
        <pc:sldMkLst>
          <pc:docMk/>
          <pc:sldMk cId="10225110" sldId="417"/>
        </pc:sldMkLst>
        <pc:spChg chg="del mod">
          <ac:chgData name="Nancy Montes" userId="133de9085e775434" providerId="LiveId" clId="{2D58EB21-2254-4E4A-8C83-FDB2A6C790D2}" dt="2025-04-29T01:45:52.919" v="161" actId="478"/>
          <ac:spMkLst>
            <pc:docMk/>
            <pc:sldMk cId="10225110" sldId="417"/>
            <ac:spMk id="3" creationId="{80E6812F-7F0F-64D0-D6D9-8B1AC1A2147F}"/>
          </ac:spMkLst>
        </pc:spChg>
        <pc:spChg chg="mod">
          <ac:chgData name="Nancy Montes" userId="133de9085e775434" providerId="LiveId" clId="{2D58EB21-2254-4E4A-8C83-FDB2A6C790D2}" dt="2025-04-29T00:49:24.808" v="125" actId="1036"/>
          <ac:spMkLst>
            <pc:docMk/>
            <pc:sldMk cId="10225110" sldId="417"/>
            <ac:spMk id="36" creationId="{3A5BABA3-8ADB-5C1A-7C4C-9687B5ADE960}"/>
          </ac:spMkLst>
        </pc:spChg>
        <pc:picChg chg="mod">
          <ac:chgData name="Nancy Montes" userId="133de9085e775434" providerId="LiveId" clId="{2D58EB21-2254-4E4A-8C83-FDB2A6C790D2}" dt="2025-04-29T00:49:19.227" v="117" actId="14100"/>
          <ac:picMkLst>
            <pc:docMk/>
            <pc:sldMk cId="10225110" sldId="417"/>
            <ac:picMk id="11" creationId="{EA36CFF8-AC77-4286-9A6E-36B16752BAA0}"/>
          </ac:picMkLst>
        </pc:picChg>
      </pc:sldChg>
      <pc:sldChg chg="modSp mod">
        <pc:chgData name="Nancy Montes" userId="133de9085e775434" providerId="LiveId" clId="{2D58EB21-2254-4E4A-8C83-FDB2A6C790D2}" dt="2025-04-29T00:49:32.785" v="126" actId="14100"/>
        <pc:sldMkLst>
          <pc:docMk/>
          <pc:sldMk cId="3782515895" sldId="418"/>
        </pc:sldMkLst>
        <pc:spChg chg="mod">
          <ac:chgData name="Nancy Montes" userId="133de9085e775434" providerId="LiveId" clId="{2D58EB21-2254-4E4A-8C83-FDB2A6C790D2}" dt="2025-04-29T00:49:32.785" v="126" actId="14100"/>
          <ac:spMkLst>
            <pc:docMk/>
            <pc:sldMk cId="3782515895" sldId="418"/>
            <ac:spMk id="19" creationId="{B88697A5-7A65-A944-D4B9-AE504149C2BD}"/>
          </ac:spMkLst>
        </pc:spChg>
      </pc:sldChg>
      <pc:sldChg chg="modSp mod">
        <pc:chgData name="Nancy Montes" userId="133de9085e775434" providerId="LiveId" clId="{2D58EB21-2254-4E4A-8C83-FDB2A6C790D2}" dt="2025-04-29T00:48:52.797" v="103" actId="1076"/>
        <pc:sldMkLst>
          <pc:docMk/>
          <pc:sldMk cId="2377310061" sldId="419"/>
        </pc:sldMkLst>
        <pc:spChg chg="mod">
          <ac:chgData name="Nancy Montes" userId="133de9085e775434" providerId="LiveId" clId="{2D58EB21-2254-4E4A-8C83-FDB2A6C790D2}" dt="2025-04-29T00:48:49.778" v="102" actId="1076"/>
          <ac:spMkLst>
            <pc:docMk/>
            <pc:sldMk cId="2377310061" sldId="419"/>
            <ac:spMk id="6" creationId="{37FF90D0-F74A-F441-B476-E87B46D11D3C}"/>
          </ac:spMkLst>
        </pc:spChg>
        <pc:spChg chg="mod">
          <ac:chgData name="Nancy Montes" userId="133de9085e775434" providerId="LiveId" clId="{2D58EB21-2254-4E4A-8C83-FDB2A6C790D2}" dt="2025-04-29T00:48:45.627" v="101" actId="14100"/>
          <ac:spMkLst>
            <pc:docMk/>
            <pc:sldMk cId="2377310061" sldId="419"/>
            <ac:spMk id="15" creationId="{729393DB-BC6C-1E2E-B4A3-35A25788FD44}"/>
          </ac:spMkLst>
        </pc:spChg>
        <pc:spChg chg="mod">
          <ac:chgData name="Nancy Montes" userId="133de9085e775434" providerId="LiveId" clId="{2D58EB21-2254-4E4A-8C83-FDB2A6C790D2}" dt="2025-04-29T00:48:52.797" v="103" actId="1076"/>
          <ac:spMkLst>
            <pc:docMk/>
            <pc:sldMk cId="2377310061" sldId="419"/>
            <ac:spMk id="36" creationId="{6D330B6B-47DB-5198-544C-F2E02185342A}"/>
          </ac:spMkLst>
        </pc:spChg>
        <pc:picChg chg="mod">
          <ac:chgData name="Nancy Montes" userId="133de9085e775434" providerId="LiveId" clId="{2D58EB21-2254-4E4A-8C83-FDB2A6C790D2}" dt="2025-04-29T00:48:42.659" v="100" actId="14100"/>
          <ac:picMkLst>
            <pc:docMk/>
            <pc:sldMk cId="2377310061" sldId="419"/>
            <ac:picMk id="11" creationId="{3C419601-57D9-E488-F021-D384ECBE22E8}"/>
          </ac:picMkLst>
        </pc:picChg>
      </pc:sldChg>
      <pc:sldChg chg="modTransition">
        <pc:chgData name="Nancy Montes" userId="133de9085e775434" providerId="LiveId" clId="{2D58EB21-2254-4E4A-8C83-FDB2A6C790D2}" dt="2025-04-29T01:03:01.852" v="142"/>
        <pc:sldMkLst>
          <pc:docMk/>
          <pc:sldMk cId="169207522" sldId="421"/>
        </pc:sldMkLst>
      </pc:sldChg>
      <pc:sldChg chg="modTransition">
        <pc:chgData name="Nancy Montes" userId="133de9085e775434" providerId="LiveId" clId="{2D58EB21-2254-4E4A-8C83-FDB2A6C790D2}" dt="2025-04-29T01:03:03.916" v="144"/>
        <pc:sldMkLst>
          <pc:docMk/>
          <pc:sldMk cId="2798303240" sldId="422"/>
        </pc:sldMkLst>
      </pc:sldChg>
      <pc:sldChg chg="modTransition">
        <pc:chgData name="Nancy Montes" userId="133de9085e775434" providerId="LiveId" clId="{2D58EB21-2254-4E4A-8C83-FDB2A6C790D2}" dt="2025-04-29T01:03:02.988" v="143"/>
        <pc:sldMkLst>
          <pc:docMk/>
          <pc:sldMk cId="1511498281" sldId="423"/>
        </pc:sldMkLst>
      </pc:sldChg>
      <pc:sldChg chg="modTransition">
        <pc:chgData name="Nancy Montes" userId="133de9085e775434" providerId="LiveId" clId="{2D58EB21-2254-4E4A-8C83-FDB2A6C790D2}" dt="2025-04-29T01:03:00.268" v="141"/>
        <pc:sldMkLst>
          <pc:docMk/>
          <pc:sldMk cId="2695252528" sldId="424"/>
        </pc:sldMkLst>
      </pc:sldChg>
      <pc:sldChg chg="delSp modSp mod modTransition">
        <pc:chgData name="Nancy Montes" userId="133de9085e775434" providerId="LiveId" clId="{2D58EB21-2254-4E4A-8C83-FDB2A6C790D2}" dt="2025-04-29T01:46:12.009" v="164" actId="14100"/>
        <pc:sldMkLst>
          <pc:docMk/>
          <pc:sldMk cId="3466762170" sldId="425"/>
        </pc:sldMkLst>
        <pc:spChg chg="del">
          <ac:chgData name="Nancy Montes" userId="133de9085e775434" providerId="LiveId" clId="{2D58EB21-2254-4E4A-8C83-FDB2A6C790D2}" dt="2025-04-29T01:46:07.629" v="163" actId="478"/>
          <ac:spMkLst>
            <pc:docMk/>
            <pc:sldMk cId="3466762170" sldId="425"/>
            <ac:spMk id="36" creationId="{0B8EB9F9-E7A2-B73E-A577-F1D244DF14B3}"/>
          </ac:spMkLst>
        </pc:spChg>
        <pc:picChg chg="mod">
          <ac:chgData name="Nancy Montes" userId="133de9085e775434" providerId="LiveId" clId="{2D58EB21-2254-4E4A-8C83-FDB2A6C790D2}" dt="2025-04-29T01:46:12.009" v="164" actId="14100"/>
          <ac:picMkLst>
            <pc:docMk/>
            <pc:sldMk cId="3466762170" sldId="425"/>
            <ac:picMk id="11" creationId="{542236F5-A808-003F-7315-5C0FC6E65817}"/>
          </ac:picMkLst>
        </pc:picChg>
      </pc:sldChg>
      <pc:sldChg chg="del">
        <pc:chgData name="Nancy Montes" userId="133de9085e775434" providerId="LiveId" clId="{2D58EB21-2254-4E4A-8C83-FDB2A6C790D2}" dt="2025-04-29T01:00:28.539" v="128" actId="2696"/>
        <pc:sldMkLst>
          <pc:docMk/>
          <pc:sldMk cId="2406513966" sldId="427"/>
        </pc:sldMkLst>
      </pc:sldChg>
      <pc:sldChg chg="modTransition">
        <pc:chgData name="Nancy Montes" userId="133de9085e775434" providerId="LiveId" clId="{2D58EB21-2254-4E4A-8C83-FDB2A6C790D2}" dt="2025-04-29T01:02:51.788" v="139"/>
        <pc:sldMkLst>
          <pc:docMk/>
          <pc:sldMk cId="4158909330" sldId="438"/>
        </pc:sldMkLst>
      </pc:sldChg>
      <pc:sldChg chg="modTransition">
        <pc:chgData name="Nancy Montes" userId="133de9085e775434" providerId="LiveId" clId="{2D58EB21-2254-4E4A-8C83-FDB2A6C790D2}" dt="2025-04-29T01:02:49.487" v="138"/>
        <pc:sldMkLst>
          <pc:docMk/>
          <pc:sldMk cId="1002932314" sldId="439"/>
        </pc:sldMkLst>
      </pc:sldChg>
      <pc:sldChg chg="modTransition">
        <pc:chgData name="Nancy Montes" userId="133de9085e775434" providerId="LiveId" clId="{2D58EB21-2254-4E4A-8C83-FDB2A6C790D2}" dt="2025-04-29T01:02:48.062" v="137"/>
        <pc:sldMkLst>
          <pc:docMk/>
          <pc:sldMk cId="3647287644" sldId="440"/>
        </pc:sldMkLst>
      </pc:sldChg>
      <pc:sldChg chg="modTransition">
        <pc:chgData name="Nancy Montes" userId="133de9085e775434" providerId="LiveId" clId="{2D58EB21-2254-4E4A-8C83-FDB2A6C790D2}" dt="2025-04-29T01:02:44.261" v="136"/>
        <pc:sldMkLst>
          <pc:docMk/>
          <pc:sldMk cId="987998121" sldId="441"/>
        </pc:sldMkLst>
      </pc:sldChg>
      <pc:sldChg chg="modTransition">
        <pc:chgData name="Nancy Montes" userId="133de9085e775434" providerId="LiveId" clId="{2D58EB21-2254-4E4A-8C83-FDB2A6C790D2}" dt="2025-04-29T01:02:43.058" v="135"/>
        <pc:sldMkLst>
          <pc:docMk/>
          <pc:sldMk cId="1529969398" sldId="442"/>
        </pc:sldMkLst>
      </pc:sldChg>
      <pc:sldChg chg="modTransition">
        <pc:chgData name="Nancy Montes" userId="133de9085e775434" providerId="LiveId" clId="{2D58EB21-2254-4E4A-8C83-FDB2A6C790D2}" dt="2025-04-29T01:02:41.912" v="134"/>
        <pc:sldMkLst>
          <pc:docMk/>
          <pc:sldMk cId="2693380165" sldId="443"/>
        </pc:sldMkLst>
      </pc:sldChg>
      <pc:sldChg chg="modTransition">
        <pc:chgData name="Nancy Montes" userId="133de9085e775434" providerId="LiveId" clId="{2D58EB21-2254-4E4A-8C83-FDB2A6C790D2}" dt="2025-04-29T01:02:40.508" v="133"/>
        <pc:sldMkLst>
          <pc:docMk/>
          <pc:sldMk cId="3345397336" sldId="444"/>
        </pc:sldMkLst>
      </pc:sldChg>
      <pc:sldChg chg="modTransition">
        <pc:chgData name="Nancy Montes" userId="133de9085e775434" providerId="LiveId" clId="{2D58EB21-2254-4E4A-8C83-FDB2A6C790D2}" dt="2025-04-29T01:02:38.478" v="132"/>
        <pc:sldMkLst>
          <pc:docMk/>
          <pc:sldMk cId="2537595667" sldId="445"/>
        </pc:sldMkLst>
      </pc:sldChg>
      <pc:sldChg chg="modTransition">
        <pc:chgData name="Nancy Montes" userId="133de9085e775434" providerId="LiveId" clId="{2D58EB21-2254-4E4A-8C83-FDB2A6C790D2}" dt="2025-04-29T01:02:36.557" v="131"/>
        <pc:sldMkLst>
          <pc:docMk/>
          <pc:sldMk cId="2385828313" sldId="446"/>
        </pc:sldMkLst>
      </pc:sldChg>
      <pc:sldChg chg="del">
        <pc:chgData name="Nancy Montes" userId="133de9085e775434" providerId="LiveId" clId="{2D58EB21-2254-4E4A-8C83-FDB2A6C790D2}" dt="2025-04-29T00:40:20.511" v="33" actId="2696"/>
        <pc:sldMkLst>
          <pc:docMk/>
          <pc:sldMk cId="714158651" sldId="447"/>
        </pc:sldMkLst>
      </pc:sldChg>
      <pc:sldChg chg="modTransition">
        <pc:chgData name="Nancy Montes" userId="133de9085e775434" providerId="LiveId" clId="{2D58EB21-2254-4E4A-8C83-FDB2A6C790D2}" dt="2025-04-29T01:02:34.573" v="130"/>
        <pc:sldMkLst>
          <pc:docMk/>
          <pc:sldMk cId="2813132800" sldId="448"/>
        </pc:sldMkLst>
      </pc:sldChg>
      <pc:sldChg chg="del">
        <pc:chgData name="Nancy Montes" userId="133de9085e775434" providerId="LiveId" clId="{2D58EB21-2254-4E4A-8C83-FDB2A6C790D2}" dt="2025-04-29T00:40:20.511" v="33" actId="2696"/>
        <pc:sldMkLst>
          <pc:docMk/>
          <pc:sldMk cId="1869609445" sldId="449"/>
        </pc:sldMkLst>
      </pc:sldChg>
      <pc:sldChg chg="addSp modSp add del mod ord">
        <pc:chgData name="Nancy Montes" userId="133de9085e775434" providerId="LiveId" clId="{2D58EB21-2254-4E4A-8C83-FDB2A6C790D2}" dt="2025-04-29T00:40:20.511" v="33" actId="2696"/>
        <pc:sldMkLst>
          <pc:docMk/>
          <pc:sldMk cId="555809474" sldId="450"/>
        </pc:sldMkLst>
        <pc:spChg chg="add mod">
          <ac:chgData name="Nancy Montes" userId="133de9085e775434" providerId="LiveId" clId="{2D58EB21-2254-4E4A-8C83-FDB2A6C790D2}" dt="2025-04-29T00:37:51.286" v="4" actId="1076"/>
          <ac:spMkLst>
            <pc:docMk/>
            <pc:sldMk cId="555809474" sldId="450"/>
            <ac:spMk id="2" creationId="{02800605-5B5D-7472-6D79-A9315D3A8436}"/>
          </ac:spMkLst>
        </pc:spChg>
        <pc:spChg chg="add mod">
          <ac:chgData name="Nancy Montes" userId="133de9085e775434" providerId="LiveId" clId="{2D58EB21-2254-4E4A-8C83-FDB2A6C790D2}" dt="2025-04-29T00:37:51.286" v="4" actId="1076"/>
          <ac:spMkLst>
            <pc:docMk/>
            <pc:sldMk cId="555809474" sldId="450"/>
            <ac:spMk id="4" creationId="{5D22ABFE-B035-6BD8-8A65-E7C9A3D9BF59}"/>
          </ac:spMkLst>
        </pc:spChg>
        <pc:spChg chg="mod">
          <ac:chgData name="Nancy Montes" userId="133de9085e775434" providerId="LiveId" clId="{2D58EB21-2254-4E4A-8C83-FDB2A6C790D2}" dt="2025-04-29T00:37:59.952" v="5" actId="1076"/>
          <ac:spMkLst>
            <pc:docMk/>
            <pc:sldMk cId="555809474" sldId="450"/>
            <ac:spMk id="16" creationId="{16B40648-7A23-EE62-D9EC-5EE1DA545BA0}"/>
          </ac:spMkLst>
        </pc:spChg>
      </pc:sldChg>
      <pc:sldMasterChg chg="del delSldLayout">
        <pc:chgData name="Nancy Montes" userId="133de9085e775434" providerId="LiveId" clId="{2D58EB21-2254-4E4A-8C83-FDB2A6C790D2}" dt="2025-04-29T00:40:33.014" v="34" actId="2696"/>
        <pc:sldMasterMkLst>
          <pc:docMk/>
          <pc:sldMasterMk cId="852767719" sldId="2147483765"/>
        </pc:sldMasterMkLst>
        <pc:sldLayoutChg chg="del">
          <pc:chgData name="Nancy Montes" userId="133de9085e775434" providerId="LiveId" clId="{2D58EB21-2254-4E4A-8C83-FDB2A6C790D2}" dt="2025-04-29T00:40:33.014" v="34" actId="2696"/>
          <pc:sldLayoutMkLst>
            <pc:docMk/>
            <pc:sldMasterMk cId="852767719" sldId="2147483765"/>
            <pc:sldLayoutMk cId="889775155" sldId="2147483766"/>
          </pc:sldLayoutMkLst>
        </pc:sldLayoutChg>
        <pc:sldLayoutChg chg="del">
          <pc:chgData name="Nancy Montes" userId="133de9085e775434" providerId="LiveId" clId="{2D58EB21-2254-4E4A-8C83-FDB2A6C790D2}" dt="2025-04-29T00:40:33.014" v="34" actId="2696"/>
          <pc:sldLayoutMkLst>
            <pc:docMk/>
            <pc:sldMasterMk cId="852767719" sldId="2147483765"/>
            <pc:sldLayoutMk cId="2813396135" sldId="2147483767"/>
          </pc:sldLayoutMkLst>
        </pc:sldLayoutChg>
        <pc:sldLayoutChg chg="del">
          <pc:chgData name="Nancy Montes" userId="133de9085e775434" providerId="LiveId" clId="{2D58EB21-2254-4E4A-8C83-FDB2A6C790D2}" dt="2025-04-29T00:40:33.014" v="34" actId="2696"/>
          <pc:sldLayoutMkLst>
            <pc:docMk/>
            <pc:sldMasterMk cId="852767719" sldId="2147483765"/>
            <pc:sldLayoutMk cId="3817110098" sldId="2147483768"/>
          </pc:sldLayoutMkLst>
        </pc:sldLayoutChg>
        <pc:sldLayoutChg chg="del">
          <pc:chgData name="Nancy Montes" userId="133de9085e775434" providerId="LiveId" clId="{2D58EB21-2254-4E4A-8C83-FDB2A6C790D2}" dt="2025-04-29T00:40:33.014" v="34" actId="2696"/>
          <pc:sldLayoutMkLst>
            <pc:docMk/>
            <pc:sldMasterMk cId="852767719" sldId="2147483765"/>
            <pc:sldLayoutMk cId="3247673752" sldId="2147483769"/>
          </pc:sldLayoutMkLst>
        </pc:sldLayoutChg>
        <pc:sldLayoutChg chg="del">
          <pc:chgData name="Nancy Montes" userId="133de9085e775434" providerId="LiveId" clId="{2D58EB21-2254-4E4A-8C83-FDB2A6C790D2}" dt="2025-04-29T00:40:33.014" v="34" actId="2696"/>
          <pc:sldLayoutMkLst>
            <pc:docMk/>
            <pc:sldMasterMk cId="852767719" sldId="2147483765"/>
            <pc:sldLayoutMk cId="669917623" sldId="2147483770"/>
          </pc:sldLayoutMkLst>
        </pc:sldLayoutChg>
        <pc:sldLayoutChg chg="del">
          <pc:chgData name="Nancy Montes" userId="133de9085e775434" providerId="LiveId" clId="{2D58EB21-2254-4E4A-8C83-FDB2A6C790D2}" dt="2025-04-29T00:40:33.014" v="34" actId="2696"/>
          <pc:sldLayoutMkLst>
            <pc:docMk/>
            <pc:sldMasterMk cId="852767719" sldId="2147483765"/>
            <pc:sldLayoutMk cId="1925308457" sldId="2147483771"/>
          </pc:sldLayoutMkLst>
        </pc:sldLayoutChg>
        <pc:sldLayoutChg chg="del">
          <pc:chgData name="Nancy Montes" userId="133de9085e775434" providerId="LiveId" clId="{2D58EB21-2254-4E4A-8C83-FDB2A6C790D2}" dt="2025-04-29T00:40:33.014" v="34" actId="2696"/>
          <pc:sldLayoutMkLst>
            <pc:docMk/>
            <pc:sldMasterMk cId="852767719" sldId="2147483765"/>
            <pc:sldLayoutMk cId="3611184225" sldId="2147483772"/>
          </pc:sldLayoutMkLst>
        </pc:sldLayoutChg>
        <pc:sldLayoutChg chg="del">
          <pc:chgData name="Nancy Montes" userId="133de9085e775434" providerId="LiveId" clId="{2D58EB21-2254-4E4A-8C83-FDB2A6C790D2}" dt="2025-04-29T00:40:33.014" v="34" actId="2696"/>
          <pc:sldLayoutMkLst>
            <pc:docMk/>
            <pc:sldMasterMk cId="852767719" sldId="2147483765"/>
            <pc:sldLayoutMk cId="2491621387" sldId="2147483773"/>
          </pc:sldLayoutMkLst>
        </pc:sldLayoutChg>
        <pc:sldLayoutChg chg="del">
          <pc:chgData name="Nancy Montes" userId="133de9085e775434" providerId="LiveId" clId="{2D58EB21-2254-4E4A-8C83-FDB2A6C790D2}" dt="2025-04-29T00:40:33.014" v="34" actId="2696"/>
          <pc:sldLayoutMkLst>
            <pc:docMk/>
            <pc:sldMasterMk cId="852767719" sldId="2147483765"/>
            <pc:sldLayoutMk cId="2059816493" sldId="2147483774"/>
          </pc:sldLayoutMkLst>
        </pc:sldLayoutChg>
        <pc:sldLayoutChg chg="del">
          <pc:chgData name="Nancy Montes" userId="133de9085e775434" providerId="LiveId" clId="{2D58EB21-2254-4E4A-8C83-FDB2A6C790D2}" dt="2025-04-29T00:40:33.014" v="34" actId="2696"/>
          <pc:sldLayoutMkLst>
            <pc:docMk/>
            <pc:sldMasterMk cId="852767719" sldId="2147483765"/>
            <pc:sldLayoutMk cId="3078053381" sldId="2147483775"/>
          </pc:sldLayoutMkLst>
        </pc:sldLayoutChg>
        <pc:sldLayoutChg chg="del">
          <pc:chgData name="Nancy Montes" userId="133de9085e775434" providerId="LiveId" clId="{2D58EB21-2254-4E4A-8C83-FDB2A6C790D2}" dt="2025-04-29T00:40:33.014" v="34" actId="2696"/>
          <pc:sldLayoutMkLst>
            <pc:docMk/>
            <pc:sldMasterMk cId="852767719" sldId="2147483765"/>
            <pc:sldLayoutMk cId="2336344806" sldId="2147483776"/>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ED8D09-903C-431E-A8D0-97A9B771DA42}" type="datetimeFigureOut">
              <a:rPr lang="en-US" smtClean="0"/>
              <a:t>4/28/2025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80368-7594-4984-9849-D6AD0C2C841C}" type="slidenum">
              <a:rPr lang="en-US" smtClean="0"/>
              <a:t>‹#›</a:t>
            </a:fld>
            <a:endParaRPr lang="en-US"/>
          </a:p>
        </p:txBody>
      </p:sp>
    </p:spTree>
    <p:extLst>
      <p:ext uri="{BB962C8B-B14F-4D97-AF65-F5344CB8AC3E}">
        <p14:creationId xmlns:p14="http://schemas.microsoft.com/office/powerpoint/2010/main" val="11184395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18</a:t>
            </a:fld>
            <a:endParaRPr lang="en-US"/>
          </a:p>
        </p:txBody>
      </p:sp>
    </p:spTree>
    <p:extLst>
      <p:ext uri="{BB962C8B-B14F-4D97-AF65-F5344CB8AC3E}">
        <p14:creationId xmlns:p14="http://schemas.microsoft.com/office/powerpoint/2010/main" val="33321587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5EBB96-8074-52DA-AB73-DA9EDE7E43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5BB3DD-B293-C37D-DEA3-EDF2F63C01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240919E-D3F2-F7AC-76B7-86D73B693B3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24935BE-80D2-5B8A-8F78-0AEE24790568}"/>
              </a:ext>
            </a:extLst>
          </p:cNvPr>
          <p:cNvSpPr>
            <a:spLocks noGrp="1"/>
          </p:cNvSpPr>
          <p:nvPr>
            <p:ph type="sldNum" sz="quarter" idx="5"/>
          </p:nvPr>
        </p:nvSpPr>
        <p:spPr/>
        <p:txBody>
          <a:bodyPr/>
          <a:lstStyle/>
          <a:p>
            <a:fld id="{8CE80368-7594-4984-9849-D6AD0C2C841C}" type="slidenum">
              <a:rPr lang="en-US" smtClean="0"/>
              <a:t>27</a:t>
            </a:fld>
            <a:endParaRPr lang="en-US"/>
          </a:p>
        </p:txBody>
      </p:sp>
    </p:spTree>
    <p:extLst>
      <p:ext uri="{BB962C8B-B14F-4D97-AF65-F5344CB8AC3E}">
        <p14:creationId xmlns:p14="http://schemas.microsoft.com/office/powerpoint/2010/main" val="20694920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383B94-01CF-7E29-F8D3-D5DF417520C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B2B9F5-7F4D-DEEA-9D88-6283C4560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0E7D01-4853-B892-49AE-C7521988C1D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7A251BF-6595-F6D7-A9BC-3F86CAC4BF8B}"/>
              </a:ext>
            </a:extLst>
          </p:cNvPr>
          <p:cNvSpPr>
            <a:spLocks noGrp="1"/>
          </p:cNvSpPr>
          <p:nvPr>
            <p:ph type="sldNum" sz="quarter" idx="5"/>
          </p:nvPr>
        </p:nvSpPr>
        <p:spPr/>
        <p:txBody>
          <a:bodyPr/>
          <a:lstStyle/>
          <a:p>
            <a:fld id="{8CE80368-7594-4984-9849-D6AD0C2C841C}" type="slidenum">
              <a:rPr lang="en-US" smtClean="0"/>
              <a:t>28</a:t>
            </a:fld>
            <a:endParaRPr lang="en-US"/>
          </a:p>
        </p:txBody>
      </p:sp>
    </p:spTree>
    <p:extLst>
      <p:ext uri="{BB962C8B-B14F-4D97-AF65-F5344CB8AC3E}">
        <p14:creationId xmlns:p14="http://schemas.microsoft.com/office/powerpoint/2010/main" val="19660171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5EAE3C9-5827-2BF7-B5F3-AA94BB0CC0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2BB98D-2031-126D-F329-507964913E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66078F-6AD1-E230-ADD8-19F8E04A10C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A825E96-9B0C-3349-707E-963F657F7B45}"/>
              </a:ext>
            </a:extLst>
          </p:cNvPr>
          <p:cNvSpPr>
            <a:spLocks noGrp="1"/>
          </p:cNvSpPr>
          <p:nvPr>
            <p:ph type="sldNum" sz="quarter" idx="5"/>
          </p:nvPr>
        </p:nvSpPr>
        <p:spPr/>
        <p:txBody>
          <a:bodyPr/>
          <a:lstStyle/>
          <a:p>
            <a:fld id="{8CE80368-7594-4984-9849-D6AD0C2C841C}" type="slidenum">
              <a:rPr lang="en-US" smtClean="0"/>
              <a:t>29</a:t>
            </a:fld>
            <a:endParaRPr lang="en-US"/>
          </a:p>
        </p:txBody>
      </p:sp>
    </p:spTree>
    <p:extLst>
      <p:ext uri="{BB962C8B-B14F-4D97-AF65-F5344CB8AC3E}">
        <p14:creationId xmlns:p14="http://schemas.microsoft.com/office/powerpoint/2010/main" val="35051731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24EB0-096F-4AB0-9BA0-4354849A2CA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5057996-A6F3-A512-8D84-7D1656923F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65D03B-288E-8165-E969-4D4C2EAB577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40FEA07-F62B-8A0D-AD2B-9910198496E9}"/>
              </a:ext>
            </a:extLst>
          </p:cNvPr>
          <p:cNvSpPr>
            <a:spLocks noGrp="1"/>
          </p:cNvSpPr>
          <p:nvPr>
            <p:ph type="sldNum" sz="quarter" idx="5"/>
          </p:nvPr>
        </p:nvSpPr>
        <p:spPr/>
        <p:txBody>
          <a:bodyPr/>
          <a:lstStyle/>
          <a:p>
            <a:fld id="{8CE80368-7594-4984-9849-D6AD0C2C841C}" type="slidenum">
              <a:rPr lang="en-US" smtClean="0"/>
              <a:t>30</a:t>
            </a:fld>
            <a:endParaRPr lang="en-US"/>
          </a:p>
        </p:txBody>
      </p:sp>
    </p:spTree>
    <p:extLst>
      <p:ext uri="{BB962C8B-B14F-4D97-AF65-F5344CB8AC3E}">
        <p14:creationId xmlns:p14="http://schemas.microsoft.com/office/powerpoint/2010/main" val="11442187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2DF0B-5F19-B812-32E0-08D6BA1845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A3EFC4-A08F-ECEA-1EE9-DA73AE4E53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34B9699-40C9-C352-D733-EC6C75A8BFD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4C997CD-9E45-6FB9-C3FF-D3240C9F8E28}"/>
              </a:ext>
            </a:extLst>
          </p:cNvPr>
          <p:cNvSpPr>
            <a:spLocks noGrp="1"/>
          </p:cNvSpPr>
          <p:nvPr>
            <p:ph type="sldNum" sz="quarter" idx="5"/>
          </p:nvPr>
        </p:nvSpPr>
        <p:spPr/>
        <p:txBody>
          <a:bodyPr/>
          <a:lstStyle/>
          <a:p>
            <a:fld id="{8CE80368-7594-4984-9849-D6AD0C2C841C}" type="slidenum">
              <a:rPr lang="en-US" smtClean="0"/>
              <a:t>31</a:t>
            </a:fld>
            <a:endParaRPr lang="en-US"/>
          </a:p>
        </p:txBody>
      </p:sp>
    </p:spTree>
    <p:extLst>
      <p:ext uri="{BB962C8B-B14F-4D97-AF65-F5344CB8AC3E}">
        <p14:creationId xmlns:p14="http://schemas.microsoft.com/office/powerpoint/2010/main" val="16785847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FDBC39-FE69-D001-027D-484970FC7B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E6EB0A-8509-C019-67D3-D1EFFF19A4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49811C-D49E-D5E4-F656-AC4752219B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5A5A39D-5B19-9616-7A0D-C04D5BFDF6A8}"/>
              </a:ext>
            </a:extLst>
          </p:cNvPr>
          <p:cNvSpPr>
            <a:spLocks noGrp="1"/>
          </p:cNvSpPr>
          <p:nvPr>
            <p:ph type="sldNum" sz="quarter" idx="5"/>
          </p:nvPr>
        </p:nvSpPr>
        <p:spPr/>
        <p:txBody>
          <a:bodyPr/>
          <a:lstStyle/>
          <a:p>
            <a:fld id="{8CE80368-7594-4984-9849-D6AD0C2C841C}" type="slidenum">
              <a:rPr lang="en-US" smtClean="0"/>
              <a:t>32</a:t>
            </a:fld>
            <a:endParaRPr lang="en-US"/>
          </a:p>
        </p:txBody>
      </p:sp>
    </p:spTree>
    <p:extLst>
      <p:ext uri="{BB962C8B-B14F-4D97-AF65-F5344CB8AC3E}">
        <p14:creationId xmlns:p14="http://schemas.microsoft.com/office/powerpoint/2010/main" val="27048065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41</a:t>
            </a:fld>
            <a:endParaRPr lang="en-US"/>
          </a:p>
        </p:txBody>
      </p:sp>
    </p:spTree>
    <p:extLst>
      <p:ext uri="{BB962C8B-B14F-4D97-AF65-F5344CB8AC3E}">
        <p14:creationId xmlns:p14="http://schemas.microsoft.com/office/powerpoint/2010/main" val="29292848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011C4A-465B-6951-3C2B-3C29C586FF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8685B9-33F0-AAAB-88DD-B9427B1FA7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669FB17-D83F-5495-5F73-CAC66341D4D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5125B3F-D3B1-BB30-44CC-4A74AB192779}"/>
              </a:ext>
            </a:extLst>
          </p:cNvPr>
          <p:cNvSpPr>
            <a:spLocks noGrp="1"/>
          </p:cNvSpPr>
          <p:nvPr>
            <p:ph type="sldNum" sz="quarter" idx="5"/>
          </p:nvPr>
        </p:nvSpPr>
        <p:spPr/>
        <p:txBody>
          <a:bodyPr/>
          <a:lstStyle/>
          <a:p>
            <a:fld id="{8CE80368-7594-4984-9849-D6AD0C2C841C}" type="slidenum">
              <a:rPr lang="en-US" smtClean="0"/>
              <a:t>42</a:t>
            </a:fld>
            <a:endParaRPr lang="en-US"/>
          </a:p>
        </p:txBody>
      </p:sp>
    </p:spTree>
    <p:extLst>
      <p:ext uri="{BB962C8B-B14F-4D97-AF65-F5344CB8AC3E}">
        <p14:creationId xmlns:p14="http://schemas.microsoft.com/office/powerpoint/2010/main" val="24644729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9A200-AC00-5299-5539-353E9A9CB2D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5D4A088-F11E-47D0-6C3F-402A4795A6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66C26AF-68E2-DFA1-2C72-222793DD356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262F243-CEE0-AC2D-C5D4-6D16D69F2FCC}"/>
              </a:ext>
            </a:extLst>
          </p:cNvPr>
          <p:cNvSpPr>
            <a:spLocks noGrp="1"/>
          </p:cNvSpPr>
          <p:nvPr>
            <p:ph type="sldNum" sz="quarter" idx="5"/>
          </p:nvPr>
        </p:nvSpPr>
        <p:spPr/>
        <p:txBody>
          <a:bodyPr/>
          <a:lstStyle/>
          <a:p>
            <a:fld id="{8CE80368-7594-4984-9849-D6AD0C2C841C}" type="slidenum">
              <a:rPr lang="en-US" smtClean="0"/>
              <a:t>43</a:t>
            </a:fld>
            <a:endParaRPr lang="en-US"/>
          </a:p>
        </p:txBody>
      </p:sp>
    </p:spTree>
    <p:extLst>
      <p:ext uri="{BB962C8B-B14F-4D97-AF65-F5344CB8AC3E}">
        <p14:creationId xmlns:p14="http://schemas.microsoft.com/office/powerpoint/2010/main" val="16310312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8F8223-13E0-D462-9F7E-2F18D1B419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2873A04-6909-F91C-CA06-AE906B4E0E6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834F1C7-9870-7A59-00A5-0B56DF4CC25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558E94-9C84-7B4D-0E9A-B1313EFB100C}"/>
              </a:ext>
            </a:extLst>
          </p:cNvPr>
          <p:cNvSpPr>
            <a:spLocks noGrp="1"/>
          </p:cNvSpPr>
          <p:nvPr>
            <p:ph type="sldNum" sz="quarter" idx="5"/>
          </p:nvPr>
        </p:nvSpPr>
        <p:spPr/>
        <p:txBody>
          <a:bodyPr/>
          <a:lstStyle/>
          <a:p>
            <a:fld id="{8CE80368-7594-4984-9849-D6AD0C2C841C}" type="slidenum">
              <a:rPr lang="en-US" smtClean="0"/>
              <a:t>44</a:t>
            </a:fld>
            <a:endParaRPr lang="en-US"/>
          </a:p>
        </p:txBody>
      </p:sp>
    </p:spTree>
    <p:extLst>
      <p:ext uri="{BB962C8B-B14F-4D97-AF65-F5344CB8AC3E}">
        <p14:creationId xmlns:p14="http://schemas.microsoft.com/office/powerpoint/2010/main" val="1911085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85B2AC-EB85-CA76-5651-E6E5A34D4FD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CC76E1-B1CD-A417-ED5A-0028E7D80BB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98D2DE-4BCD-842B-A431-E3EDFB94D95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9D7C984-B3CE-297C-8CB4-EF3E01F23403}"/>
              </a:ext>
            </a:extLst>
          </p:cNvPr>
          <p:cNvSpPr>
            <a:spLocks noGrp="1"/>
          </p:cNvSpPr>
          <p:nvPr>
            <p:ph type="sldNum" sz="quarter" idx="5"/>
          </p:nvPr>
        </p:nvSpPr>
        <p:spPr/>
        <p:txBody>
          <a:bodyPr/>
          <a:lstStyle/>
          <a:p>
            <a:fld id="{8CE80368-7594-4984-9849-D6AD0C2C841C}" type="slidenum">
              <a:rPr lang="en-US" smtClean="0"/>
              <a:t>19</a:t>
            </a:fld>
            <a:endParaRPr lang="en-US"/>
          </a:p>
        </p:txBody>
      </p:sp>
    </p:spTree>
    <p:extLst>
      <p:ext uri="{BB962C8B-B14F-4D97-AF65-F5344CB8AC3E}">
        <p14:creationId xmlns:p14="http://schemas.microsoft.com/office/powerpoint/2010/main" val="41539299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4103C9-2708-0779-E666-BBF88EB784F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ABB6D51-5102-B096-1DCD-0E1537D9D2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A19DA0-9457-145A-C53B-E66D83A3B670}"/>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09F35E-A006-B783-0E8C-F829886136F0}"/>
              </a:ext>
            </a:extLst>
          </p:cNvPr>
          <p:cNvSpPr>
            <a:spLocks noGrp="1"/>
          </p:cNvSpPr>
          <p:nvPr>
            <p:ph type="sldNum" sz="quarter" idx="5"/>
          </p:nvPr>
        </p:nvSpPr>
        <p:spPr/>
        <p:txBody>
          <a:bodyPr/>
          <a:lstStyle/>
          <a:p>
            <a:fld id="{8CE80368-7594-4984-9849-D6AD0C2C841C}" type="slidenum">
              <a:rPr lang="en-US" smtClean="0"/>
              <a:t>45</a:t>
            </a:fld>
            <a:endParaRPr lang="en-US"/>
          </a:p>
        </p:txBody>
      </p:sp>
    </p:spTree>
    <p:extLst>
      <p:ext uri="{BB962C8B-B14F-4D97-AF65-F5344CB8AC3E}">
        <p14:creationId xmlns:p14="http://schemas.microsoft.com/office/powerpoint/2010/main" val="35519341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681A1-88EA-3BEE-4D76-FECC947212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2A42DE9-001E-AF17-EA6D-22FF1EE5D9B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D670F06-7A9C-8857-A098-0D1BD7413FD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E2A35F4-AAC7-7220-D202-20401572A787}"/>
              </a:ext>
            </a:extLst>
          </p:cNvPr>
          <p:cNvSpPr>
            <a:spLocks noGrp="1"/>
          </p:cNvSpPr>
          <p:nvPr>
            <p:ph type="sldNum" sz="quarter" idx="5"/>
          </p:nvPr>
        </p:nvSpPr>
        <p:spPr/>
        <p:txBody>
          <a:bodyPr/>
          <a:lstStyle/>
          <a:p>
            <a:fld id="{8CE80368-7594-4984-9849-D6AD0C2C841C}" type="slidenum">
              <a:rPr lang="en-US" smtClean="0"/>
              <a:t>46</a:t>
            </a:fld>
            <a:endParaRPr lang="en-US"/>
          </a:p>
        </p:txBody>
      </p:sp>
    </p:spTree>
    <p:extLst>
      <p:ext uri="{BB962C8B-B14F-4D97-AF65-F5344CB8AC3E}">
        <p14:creationId xmlns:p14="http://schemas.microsoft.com/office/powerpoint/2010/main" val="38387918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5F7968-BA76-9D8F-ADFE-26510986B7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22EB75-BBC8-3897-2249-6FD707CE15B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8B0A1E0-D6A1-0013-FFA2-9CDAA869056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1E5E8C7-E521-BBE9-1C8D-0EE0FE6250B4}"/>
              </a:ext>
            </a:extLst>
          </p:cNvPr>
          <p:cNvSpPr>
            <a:spLocks noGrp="1"/>
          </p:cNvSpPr>
          <p:nvPr>
            <p:ph type="sldNum" sz="quarter" idx="5"/>
          </p:nvPr>
        </p:nvSpPr>
        <p:spPr/>
        <p:txBody>
          <a:bodyPr/>
          <a:lstStyle/>
          <a:p>
            <a:fld id="{8CE80368-7594-4984-9849-D6AD0C2C841C}" type="slidenum">
              <a:rPr lang="en-US" smtClean="0"/>
              <a:t>47</a:t>
            </a:fld>
            <a:endParaRPr lang="en-US"/>
          </a:p>
        </p:txBody>
      </p:sp>
    </p:spTree>
    <p:extLst>
      <p:ext uri="{BB962C8B-B14F-4D97-AF65-F5344CB8AC3E}">
        <p14:creationId xmlns:p14="http://schemas.microsoft.com/office/powerpoint/2010/main" val="3826801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CE80368-7594-4984-9849-D6AD0C2C841C}" type="slidenum">
              <a:rPr lang="en-US" smtClean="0"/>
              <a:t>50</a:t>
            </a:fld>
            <a:endParaRPr lang="en-US"/>
          </a:p>
        </p:txBody>
      </p:sp>
    </p:spTree>
    <p:extLst>
      <p:ext uri="{BB962C8B-B14F-4D97-AF65-F5344CB8AC3E}">
        <p14:creationId xmlns:p14="http://schemas.microsoft.com/office/powerpoint/2010/main" val="3716771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D39F87-8D22-905B-9B92-A4603803C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386981-D9E4-B4B2-09BF-66C6502F9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C47DAE-11EB-8CA7-426D-16FC7879347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73B880F-9357-7AA0-0822-FD565D0B35EB}"/>
              </a:ext>
            </a:extLst>
          </p:cNvPr>
          <p:cNvSpPr>
            <a:spLocks noGrp="1"/>
          </p:cNvSpPr>
          <p:nvPr>
            <p:ph type="sldNum" sz="quarter" idx="5"/>
          </p:nvPr>
        </p:nvSpPr>
        <p:spPr/>
        <p:txBody>
          <a:bodyPr/>
          <a:lstStyle/>
          <a:p>
            <a:fld id="{8CE80368-7594-4984-9849-D6AD0C2C841C}" type="slidenum">
              <a:rPr lang="en-US" smtClean="0"/>
              <a:t>51</a:t>
            </a:fld>
            <a:endParaRPr lang="en-US"/>
          </a:p>
        </p:txBody>
      </p:sp>
    </p:spTree>
    <p:extLst>
      <p:ext uri="{BB962C8B-B14F-4D97-AF65-F5344CB8AC3E}">
        <p14:creationId xmlns:p14="http://schemas.microsoft.com/office/powerpoint/2010/main" val="1217471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4342DB-F05F-1611-AA8B-6EDB603FA5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7748E4-02D9-FA7D-086D-FEFA3E7BD1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C4D815-42C6-131A-D62B-AC75587DCC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D57D003-ABFB-05BE-6F5E-99A247ECF318}"/>
              </a:ext>
            </a:extLst>
          </p:cNvPr>
          <p:cNvSpPr>
            <a:spLocks noGrp="1"/>
          </p:cNvSpPr>
          <p:nvPr>
            <p:ph type="sldNum" sz="quarter" idx="5"/>
          </p:nvPr>
        </p:nvSpPr>
        <p:spPr/>
        <p:txBody>
          <a:bodyPr/>
          <a:lstStyle/>
          <a:p>
            <a:fld id="{8CE80368-7594-4984-9849-D6AD0C2C841C}" type="slidenum">
              <a:rPr lang="en-US" smtClean="0"/>
              <a:t>20</a:t>
            </a:fld>
            <a:endParaRPr lang="en-US"/>
          </a:p>
        </p:txBody>
      </p:sp>
    </p:spTree>
    <p:extLst>
      <p:ext uri="{BB962C8B-B14F-4D97-AF65-F5344CB8AC3E}">
        <p14:creationId xmlns:p14="http://schemas.microsoft.com/office/powerpoint/2010/main" val="12209807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D8396-E06F-9851-7FA7-3518A000D6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091B1-7A6F-518E-263F-693BF69C523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CFFAF49-F0A5-3B2B-457C-74ADF4B6D6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1E29141-B607-3258-260F-7ACF5C28E3F7}"/>
              </a:ext>
            </a:extLst>
          </p:cNvPr>
          <p:cNvSpPr>
            <a:spLocks noGrp="1"/>
          </p:cNvSpPr>
          <p:nvPr>
            <p:ph type="sldNum" sz="quarter" idx="5"/>
          </p:nvPr>
        </p:nvSpPr>
        <p:spPr/>
        <p:txBody>
          <a:bodyPr/>
          <a:lstStyle/>
          <a:p>
            <a:fld id="{8CE80368-7594-4984-9849-D6AD0C2C841C}" type="slidenum">
              <a:rPr lang="en-US" smtClean="0"/>
              <a:t>21</a:t>
            </a:fld>
            <a:endParaRPr lang="en-US"/>
          </a:p>
        </p:txBody>
      </p:sp>
    </p:spTree>
    <p:extLst>
      <p:ext uri="{BB962C8B-B14F-4D97-AF65-F5344CB8AC3E}">
        <p14:creationId xmlns:p14="http://schemas.microsoft.com/office/powerpoint/2010/main" val="2373995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E929E0-4480-C09D-84FE-E2DF7E163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FE828B8-589B-91AF-B319-A36F0C2CC5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68F72E5-3560-4069-3033-65EE4A29C16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85BB011-2015-E0C3-6CBD-65ACCA0D8D8D}"/>
              </a:ext>
            </a:extLst>
          </p:cNvPr>
          <p:cNvSpPr>
            <a:spLocks noGrp="1"/>
          </p:cNvSpPr>
          <p:nvPr>
            <p:ph type="sldNum" sz="quarter" idx="5"/>
          </p:nvPr>
        </p:nvSpPr>
        <p:spPr/>
        <p:txBody>
          <a:bodyPr/>
          <a:lstStyle/>
          <a:p>
            <a:fld id="{8CE80368-7594-4984-9849-D6AD0C2C841C}" type="slidenum">
              <a:rPr lang="en-US" smtClean="0"/>
              <a:t>22</a:t>
            </a:fld>
            <a:endParaRPr lang="en-US"/>
          </a:p>
        </p:txBody>
      </p:sp>
    </p:spTree>
    <p:extLst>
      <p:ext uri="{BB962C8B-B14F-4D97-AF65-F5344CB8AC3E}">
        <p14:creationId xmlns:p14="http://schemas.microsoft.com/office/powerpoint/2010/main" val="4373803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7E6278-1B16-184E-AEE9-3A332B010BD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7BA615-85A0-73E5-53BA-2F9E0DB058C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A086E33-FF26-093B-C086-186C1BBAC07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F8F480-F67B-099C-53A6-31208CA7A1E9}"/>
              </a:ext>
            </a:extLst>
          </p:cNvPr>
          <p:cNvSpPr>
            <a:spLocks noGrp="1"/>
          </p:cNvSpPr>
          <p:nvPr>
            <p:ph type="sldNum" sz="quarter" idx="5"/>
          </p:nvPr>
        </p:nvSpPr>
        <p:spPr/>
        <p:txBody>
          <a:bodyPr/>
          <a:lstStyle/>
          <a:p>
            <a:fld id="{8CE80368-7594-4984-9849-D6AD0C2C841C}" type="slidenum">
              <a:rPr lang="en-US" smtClean="0"/>
              <a:t>23</a:t>
            </a:fld>
            <a:endParaRPr lang="en-US"/>
          </a:p>
        </p:txBody>
      </p:sp>
    </p:spTree>
    <p:extLst>
      <p:ext uri="{BB962C8B-B14F-4D97-AF65-F5344CB8AC3E}">
        <p14:creationId xmlns:p14="http://schemas.microsoft.com/office/powerpoint/2010/main" val="34985056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5A9988-B4BD-468A-CB63-C1EEB62F85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387264-2F37-55E1-06CF-84415180CF8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256BB5-46CA-A9C3-333C-8AA5A728C9C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FD358DA-DA07-C7EF-8CA0-DC47CF9A6379}"/>
              </a:ext>
            </a:extLst>
          </p:cNvPr>
          <p:cNvSpPr>
            <a:spLocks noGrp="1"/>
          </p:cNvSpPr>
          <p:nvPr>
            <p:ph type="sldNum" sz="quarter" idx="5"/>
          </p:nvPr>
        </p:nvSpPr>
        <p:spPr/>
        <p:txBody>
          <a:bodyPr/>
          <a:lstStyle/>
          <a:p>
            <a:fld id="{8CE80368-7594-4984-9849-D6AD0C2C841C}" type="slidenum">
              <a:rPr lang="en-US" smtClean="0"/>
              <a:t>24</a:t>
            </a:fld>
            <a:endParaRPr lang="en-US"/>
          </a:p>
        </p:txBody>
      </p:sp>
    </p:spTree>
    <p:extLst>
      <p:ext uri="{BB962C8B-B14F-4D97-AF65-F5344CB8AC3E}">
        <p14:creationId xmlns:p14="http://schemas.microsoft.com/office/powerpoint/2010/main" val="3991166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4F0F2D-18B7-9A0A-7378-E6A749F53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4D43B6-47C2-3E35-A3A1-3FE0C9CE578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41590F-EE32-DC6D-026C-2BCFD2B53D8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193331C-F0E0-144C-4730-B898AD0425CB}"/>
              </a:ext>
            </a:extLst>
          </p:cNvPr>
          <p:cNvSpPr>
            <a:spLocks noGrp="1"/>
          </p:cNvSpPr>
          <p:nvPr>
            <p:ph type="sldNum" sz="quarter" idx="5"/>
          </p:nvPr>
        </p:nvSpPr>
        <p:spPr/>
        <p:txBody>
          <a:bodyPr/>
          <a:lstStyle/>
          <a:p>
            <a:fld id="{8CE80368-7594-4984-9849-D6AD0C2C841C}" type="slidenum">
              <a:rPr lang="en-US" smtClean="0"/>
              <a:t>25</a:t>
            </a:fld>
            <a:endParaRPr lang="en-US"/>
          </a:p>
        </p:txBody>
      </p:sp>
    </p:spTree>
    <p:extLst>
      <p:ext uri="{BB962C8B-B14F-4D97-AF65-F5344CB8AC3E}">
        <p14:creationId xmlns:p14="http://schemas.microsoft.com/office/powerpoint/2010/main" val="324824713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BC107A-357F-F98E-B8B0-A4B4A63B645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8683545-B4DD-F735-834B-2FD2A9CF237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588931B-8B05-BDD9-63F4-194239848A8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B9BDF4-8024-EDC4-85AC-658FFDE46B48}"/>
              </a:ext>
            </a:extLst>
          </p:cNvPr>
          <p:cNvSpPr>
            <a:spLocks noGrp="1"/>
          </p:cNvSpPr>
          <p:nvPr>
            <p:ph type="sldNum" sz="quarter" idx="5"/>
          </p:nvPr>
        </p:nvSpPr>
        <p:spPr/>
        <p:txBody>
          <a:bodyPr/>
          <a:lstStyle/>
          <a:p>
            <a:fld id="{8CE80368-7594-4984-9849-D6AD0C2C841C}" type="slidenum">
              <a:rPr lang="en-US" smtClean="0"/>
              <a:t>26</a:t>
            </a:fld>
            <a:endParaRPr lang="en-US"/>
          </a:p>
        </p:txBody>
      </p:sp>
    </p:spTree>
    <p:extLst>
      <p:ext uri="{BB962C8B-B14F-4D97-AF65-F5344CB8AC3E}">
        <p14:creationId xmlns:p14="http://schemas.microsoft.com/office/powerpoint/2010/main" val="7628915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03504" y="770467"/>
            <a:ext cx="10782300" cy="3352800"/>
          </a:xfrm>
        </p:spPr>
        <p:txBody>
          <a:bodyPr anchor="b">
            <a:noAutofit/>
          </a:bodyPr>
          <a:lstStyle>
            <a:lvl1pPr algn="l">
              <a:lnSpc>
                <a:spcPct val="80000"/>
              </a:lnSpc>
              <a:defRPr sz="8800" spc="-120"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667512" y="4206876"/>
            <a:ext cx="9228201" cy="1645920"/>
          </a:xfrm>
        </p:spPr>
        <p:txBody>
          <a:bodyPr>
            <a:normAutofit/>
          </a:bodyPr>
          <a:lstStyle>
            <a:lvl1pPr marL="0" indent="0" algn="l">
              <a:buNone/>
              <a:defRPr sz="3200">
                <a:solidFill>
                  <a:schemeClr val="bg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lvl1pPr>
              <a:defRPr>
                <a:solidFill>
                  <a:srgbClr val="FFFFFF">
                    <a:alpha val="80000"/>
                  </a:srgbClr>
                </a:solidFill>
              </a:defRPr>
            </a:lvl1pPr>
          </a:lstStyle>
          <a:p>
            <a:fld id="{5E2BBE4D-E6A6-4F44-9DA6-349E72CDE992}" type="datetimeFigureOut">
              <a:rPr lang="en-US" smtClean="0"/>
              <a:t>4/28/2025</a:t>
            </a:fld>
            <a:endParaRPr lang="en-US"/>
          </a:p>
        </p:txBody>
      </p:sp>
      <p:sp>
        <p:nvSpPr>
          <p:cNvPr id="8" name="Footer Placeholder 7"/>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9" name="Slide Number Placeholder 8"/>
          <p:cNvSpPr>
            <a:spLocks noGrp="1"/>
          </p:cNvSpPr>
          <p:nvPr>
            <p:ph type="sldNum" sz="quarter" idx="12"/>
          </p:nvPr>
        </p:nvSpPr>
        <p:spPr/>
        <p:txBody>
          <a:bodyPr/>
          <a:lstStyle>
            <a:lvl1pPr>
              <a:defRPr>
                <a:solidFill>
                  <a:srgbClr val="FFFFFF">
                    <a:alpha val="25000"/>
                  </a:srgb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33988087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6688502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43950" y="695325"/>
            <a:ext cx="2628900" cy="48006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1525" y="714375"/>
            <a:ext cx="7734300" cy="54006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1271251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45593-3ED7-9966-CB3D-E88EB51BF16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0101017-1363-F3E5-A681-79E82F32987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50F324-1AC0-D9AF-52F0-09BF609FEDE1}"/>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5AFFFDC3-CEDB-4149-6FB3-E6F395320D0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73760A8-B16C-2E59-58F8-5D1134FAE700}"/>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5052468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F4891-1897-B51F-DE49-8AE05833204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AEB2D-5663-1827-AC60-40E6D9667F5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157FBE-9E32-8CA8-5D52-6FDF8F1AE665}"/>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2AB47ECD-9E93-1ED8-3417-117D171F67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13AC91D-067D-FAB7-5796-D23E64E6732F}"/>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949620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964D2-AEB4-9A0C-348F-94E30021DB9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5A1732-72F8-B04A-4D93-1351821674F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2BE3174-48A9-6521-2CCC-933626B8461F}"/>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57723CEA-2F21-A9AE-62CF-DC4DCF51D41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DC62190-501C-323E-1B1A-5266B32EF2CE}"/>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39919361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FC61B-D75F-B010-48F5-3B0BD24D83D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9B5535F-8335-44A9-22A0-9A576FBCAD7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588FD3-7AB0-449B-3108-8DAF75AD157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0EC7A0A-6C75-1BDD-3C0C-24F5F4B5C802}"/>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6" name="Footer Placeholder 5">
            <a:extLst>
              <a:ext uri="{FF2B5EF4-FFF2-40B4-BE49-F238E27FC236}">
                <a16:creationId xmlns:a16="http://schemas.microsoft.com/office/drawing/2014/main" id="{2CC3D13D-2AB6-2493-0641-45E05272CF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E46D70B-CA3D-B186-9DBA-EC4E2CCBDB07}"/>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64482677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DEDA6-0A7E-03D3-B2E7-4FFA3237F0D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FC346379-EEC8-8F2D-FC2B-CBF9BD79BFE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5374A0-5708-4150-6D28-C79128174E8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6DD767-0A6C-118B-9439-A2B62CB4C51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F817C53-FBA0-2643-FADF-DC02B757EEB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06828BA-2113-06BE-86A1-22EFB0C8E18D}"/>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8" name="Footer Placeholder 7">
            <a:extLst>
              <a:ext uri="{FF2B5EF4-FFF2-40B4-BE49-F238E27FC236}">
                <a16:creationId xmlns:a16="http://schemas.microsoft.com/office/drawing/2014/main" id="{72E60CAF-4DDF-8087-0B1B-3BA632CB5C0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0DDE289-BD21-DAFF-9DE4-1408D689CA29}"/>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7720015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0DAE0-4EB6-BD2B-5D64-4C8C0CF648F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B403B9-47C2-36A5-C6F7-03651D240CDA}"/>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4" name="Footer Placeholder 3">
            <a:extLst>
              <a:ext uri="{FF2B5EF4-FFF2-40B4-BE49-F238E27FC236}">
                <a16:creationId xmlns:a16="http://schemas.microsoft.com/office/drawing/2014/main" id="{38F3A94D-0C18-ED25-4CF6-4699D245937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0937685-B5A9-E2A1-1556-929DECF3CFC3}"/>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8029165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016B117-44DB-8F2C-DD45-402F31B5785B}"/>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3" name="Footer Placeholder 2">
            <a:extLst>
              <a:ext uri="{FF2B5EF4-FFF2-40B4-BE49-F238E27FC236}">
                <a16:creationId xmlns:a16="http://schemas.microsoft.com/office/drawing/2014/main" id="{9B62487B-E8E6-C7C3-0D95-534180F2B44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A6666E-8128-267D-841E-D8DFCADE5B81}"/>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382042577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FFBBBA-134B-2579-D3FE-0A1CF5A256F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5DE55E-64D7-0E01-A7A1-9BB7BB42B18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474957A-E674-2E4D-A06B-B76A0B6157E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02F2D26-1AD0-F970-FD7A-D076EEACCDB9}"/>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6" name="Footer Placeholder 5">
            <a:extLst>
              <a:ext uri="{FF2B5EF4-FFF2-40B4-BE49-F238E27FC236}">
                <a16:creationId xmlns:a16="http://schemas.microsoft.com/office/drawing/2014/main" id="{3186C531-B9F9-3E4D-48D3-893F4254C7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1B4992-F93D-10D0-4877-C095E2F1D647}"/>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0522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87369942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95EFA8-93AC-DFF6-87EE-89CAC5210C2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B436249-E8C5-C83C-0DBD-BC9EDFF5325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1FF24C3-A5AE-DA03-B1FC-84704D82E4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BA25A21-1D13-5507-9392-25B7174A9D8D}"/>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6" name="Footer Placeholder 5">
            <a:extLst>
              <a:ext uri="{FF2B5EF4-FFF2-40B4-BE49-F238E27FC236}">
                <a16:creationId xmlns:a16="http://schemas.microsoft.com/office/drawing/2014/main" id="{00E5BDB8-4799-FEB5-58A9-0DFBD9468C1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C9F1625-ED39-4912-BE2E-0979DA091BA9}"/>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2013228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E908E-91D9-5800-8354-DC3DA80C9B6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9F5BB75-8F1F-07A1-DF06-0F64D51302F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B43C7A-9038-5926-10DB-933DC8007E65}"/>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04490A63-0B9E-CE71-E5DB-AFB837DEB6C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37EE12-F517-48F8-8967-B5D44B897BFB}"/>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02546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6227EF6-AEF9-828D-EF23-6BBAE2309F4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C5CD980-45C6-822A-FFE3-623C786A663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30B3D5-D817-A739-DF43-3E5AB1CDE499}"/>
              </a:ext>
            </a:extLst>
          </p:cNvPr>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45CB0CDF-A497-8E1F-73A4-23BA0C066B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AAF9B3-8A06-A97A-BA4E-5896C4972281}"/>
              </a:ext>
            </a:extLst>
          </p:cNvPr>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355023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03504" y="767419"/>
            <a:ext cx="10780776" cy="3355848"/>
          </a:xfrm>
        </p:spPr>
        <p:txBody>
          <a:bodyPr anchor="b">
            <a:normAutofit/>
          </a:bodyPr>
          <a:lstStyle>
            <a:lvl1pPr>
              <a:lnSpc>
                <a:spcPct val="80000"/>
              </a:lnSpc>
              <a:defRPr sz="8800" b="0" baseline="0">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67512" y="4204209"/>
            <a:ext cx="9226296" cy="1645920"/>
          </a:xfrm>
        </p:spPr>
        <p:txBody>
          <a:bodyPr anchor="t">
            <a:normAutofit/>
          </a:bodyPr>
          <a:lstStyle>
            <a:lvl1pPr marL="0" indent="0">
              <a:buNone/>
              <a:defRPr sz="3200">
                <a:solidFill>
                  <a:schemeClr val="tx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E2BBE4D-E6A6-4F44-9DA6-349E72CDE992}" type="datetimeFigureOut">
              <a:rPr lang="en-US" smtClean="0"/>
              <a:t>4/28/2025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2063612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6656"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011330" y="1998134"/>
            <a:ext cx="4663440" cy="376732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E2BBE4D-E6A6-4F44-9DA6-349E72CDE992}" type="datetimeFigureOut">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412264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676656" y="2040467"/>
            <a:ext cx="4663440" cy="723400"/>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6656" y="2753084"/>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07608" y="2038435"/>
            <a:ext cx="4663440" cy="722376"/>
          </a:xfrm>
        </p:spPr>
        <p:txBody>
          <a:bodyPr anchor="ctr">
            <a:normAutofit/>
          </a:bodyPr>
          <a:lstStyle>
            <a:lvl1pPr marL="0" indent="0">
              <a:buNone/>
              <a:defRPr sz="2200" b="0" cap="all" baseline="0">
                <a:solidFill>
                  <a:schemeClr val="tx1">
                    <a:lumMod val="85000"/>
                    <a:lumOff val="15000"/>
                  </a:schemeClr>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007608" y="2750990"/>
            <a:ext cx="4663440" cy="320040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E2BBE4D-E6A6-4F44-9DA6-349E72CDE992}" type="datetimeFigureOut">
              <a:rPr lang="en-US" smtClean="0"/>
              <a:t>4/28/2025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531500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E2BBE4D-E6A6-4F44-9DA6-349E72CDE992}" type="datetimeFigureOut">
              <a:rPr lang="en-US" smtClean="0"/>
              <a:t>4/28/2025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8F3CB9F-1248-4E70-A777-F8C86519F267}" type="slidenum">
              <a:rPr lang="en-US" smtClean="0"/>
              <a:t>‹#›</a:t>
            </a:fld>
            <a:endParaRPr lang="en-US"/>
          </a:p>
        </p:txBody>
      </p:sp>
    </p:spTree>
    <p:extLst>
      <p:ext uri="{BB962C8B-B14F-4D97-AF65-F5344CB8AC3E}">
        <p14:creationId xmlns:p14="http://schemas.microsoft.com/office/powerpoint/2010/main" val="1107068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4/28/2025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
        <p:nvSpPr>
          <p:cNvPr id="5" name="Rectangle 4">
            <a:extLst>
              <a:ext uri="{FF2B5EF4-FFF2-40B4-BE49-F238E27FC236}">
                <a16:creationId xmlns:a16="http://schemas.microsoft.com/office/drawing/2014/main" id="{3C7FB5F1-52AD-713B-032A-B14AF30EEA53}"/>
              </a:ext>
            </a:extLst>
          </p:cNvPr>
          <p:cNvSpPr/>
          <p:nvPr userDrawn="1"/>
        </p:nvSpPr>
        <p:spPr>
          <a:xfrm>
            <a:off x="0" y="0"/>
            <a:ext cx="12184998" cy="6848571"/>
          </a:xfrm>
          <a:prstGeom prst="rect">
            <a:avLst/>
          </a:prstGeom>
          <a:gradFill flip="none" rotWithShape="1">
            <a:gsLst>
              <a:gs pos="58000">
                <a:srgbClr val="2FBBD4"/>
              </a:gs>
              <a:gs pos="13000">
                <a:srgbClr val="021F49"/>
              </a:gs>
              <a:gs pos="100000">
                <a:srgbClr val="2FBBD4"/>
              </a:gs>
            </a:gsLst>
            <a:lin ang="27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6" name="Rectangle 5">
            <a:extLst>
              <a:ext uri="{FF2B5EF4-FFF2-40B4-BE49-F238E27FC236}">
                <a16:creationId xmlns:a16="http://schemas.microsoft.com/office/drawing/2014/main" id="{8570A200-4E38-7A06-2CE7-09FEA9E369E7}"/>
              </a:ext>
            </a:extLst>
          </p:cNvPr>
          <p:cNvSpPr/>
          <p:nvPr userDrawn="1"/>
        </p:nvSpPr>
        <p:spPr>
          <a:xfrm>
            <a:off x="2146852" y="1079436"/>
            <a:ext cx="10037197" cy="577061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93147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Rectangle 1"/>
          <p:cNvSpPr/>
          <p:nvPr/>
        </p:nvSpPr>
        <p:spPr>
          <a:xfrm>
            <a:off x="7620000" y="0"/>
            <a:ext cx="457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8261404" y="542282"/>
            <a:ext cx="3383280" cy="1920240"/>
          </a:xfrm>
        </p:spPr>
        <p:txBody>
          <a:bodyPr anchor="b">
            <a:noAutofit/>
          </a:bodyPr>
          <a:lstStyle>
            <a:lvl1pPr>
              <a:lnSpc>
                <a:spcPct val="85000"/>
              </a:lnSpc>
              <a:defRPr sz="400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762000" y="762000"/>
            <a:ext cx="6096000" cy="4572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275982" y="2511813"/>
            <a:ext cx="339852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5" name="Date Placeholder 4"/>
          <p:cNvSpPr>
            <a:spLocks noGrp="1"/>
          </p:cNvSpPr>
          <p:nvPr>
            <p:ph type="dt" sz="half" idx="10"/>
          </p:nvPr>
        </p:nvSpPr>
        <p:spPr/>
        <p:txBody>
          <a:bodyPr/>
          <a:lstStyle/>
          <a:p>
            <a:fld id="{5E2BBE4D-E6A6-4F44-9DA6-349E72CDE992}" type="datetimeFigureOut">
              <a:rPr lang="en-US" smtClean="0"/>
              <a:t>4/28/2025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lvl1pPr>
              <a:defRPr>
                <a:solidFill>
                  <a:srgbClr val="FFFFFF">
                    <a:alpha val="20000"/>
                  </a:srgb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8226658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9224" y="5418667"/>
            <a:ext cx="10780776" cy="613283"/>
          </a:xfrm>
        </p:spPr>
        <p:txBody>
          <a:bodyPr anchor="b">
            <a:normAutofit/>
          </a:bodyPr>
          <a:lstStyle>
            <a:lvl1pPr>
              <a:defRPr sz="32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0"/>
            <a:ext cx="12192000" cy="5330952"/>
          </a:xfrm>
          <a:solidFill>
            <a:schemeClr val="accent1">
              <a:lumMod val="40000"/>
              <a:lumOff val="60000"/>
            </a:schemeClr>
          </a:solidFill>
        </p:spPr>
        <p:txBody>
          <a:bodyPr anchor="t"/>
          <a:lstStyle>
            <a:lvl1pPr marL="0" indent="0" algn="ctr">
              <a:spcBef>
                <a:spcPts val="800"/>
              </a:spcBef>
              <a:buNone/>
              <a:defRPr sz="3200">
                <a:solidFill>
                  <a:schemeClr val="tx1">
                    <a:lumMod val="75000"/>
                    <a:lumOff val="2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76656" y="5909735"/>
            <a:ext cx="9229344" cy="533400"/>
          </a:xfrm>
        </p:spPr>
        <p:txBody>
          <a:bodyPr>
            <a:normAutofit/>
          </a:bodyPr>
          <a:lstStyle>
            <a:lvl1pPr marL="0" indent="0">
              <a:lnSpc>
                <a:spcPct val="90000"/>
              </a:lnSpc>
              <a:buNone/>
              <a:defRPr sz="1400">
                <a:solidFill>
                  <a:srgbClr val="26262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Date Placeholder 11"/>
          <p:cNvSpPr>
            <a:spLocks noGrp="1"/>
          </p:cNvSpPr>
          <p:nvPr>
            <p:ph type="dt" sz="half" idx="10"/>
          </p:nvPr>
        </p:nvSpPr>
        <p:spPr/>
        <p:txBody>
          <a:bodyPr/>
          <a:lstStyle>
            <a:lvl1pPr>
              <a:defRPr>
                <a:solidFill>
                  <a:srgbClr val="FFFFFF">
                    <a:alpha val="80000"/>
                  </a:srgbClr>
                </a:solidFill>
              </a:defRPr>
            </a:lvl1pPr>
          </a:lstStyle>
          <a:p>
            <a:fld id="{E38E993D-36D7-4112-8B9C-E99D72404D11}" type="datetimeFigureOut">
              <a:rPr lang="en-US" smtClean="0"/>
              <a:t>4/28/2025</a:t>
            </a:fld>
            <a:endParaRPr lang="en-US"/>
          </a:p>
        </p:txBody>
      </p:sp>
      <p:sp>
        <p:nvSpPr>
          <p:cNvPr id="13" name="Footer Placeholder 12"/>
          <p:cNvSpPr>
            <a:spLocks noGrp="1"/>
          </p:cNvSpPr>
          <p:nvPr>
            <p:ph type="ftr" sz="quarter" idx="11"/>
          </p:nvPr>
        </p:nvSpPr>
        <p:spPr/>
        <p:txBody>
          <a:bodyPr/>
          <a:lstStyle>
            <a:lvl1pPr>
              <a:defRPr>
                <a:solidFill>
                  <a:srgbClr val="FFFFFF">
                    <a:alpha val="80000"/>
                  </a:srgbClr>
                </a:solidFill>
              </a:defRPr>
            </a:lvl1pPr>
          </a:lstStyle>
          <a:p>
            <a:endParaRPr lang="en-US"/>
          </a:p>
        </p:txBody>
      </p:sp>
      <p:sp>
        <p:nvSpPr>
          <p:cNvPr id="14" name="Slide Number Placeholder 13"/>
          <p:cNvSpPr>
            <a:spLocks noGrp="1"/>
          </p:cNvSpPr>
          <p:nvPr>
            <p:ph type="sldNum" sz="quarter" idx="12"/>
          </p:nvPr>
        </p:nvSpPr>
        <p:spPr/>
        <p:txBody>
          <a:bodyPr/>
          <a:lstStyle>
            <a:lvl1pPr>
              <a:defRPr>
                <a:solidFill>
                  <a:srgbClr val="FFFFFF">
                    <a:alpha val="25000"/>
                  </a:srgbClr>
                </a:solidFill>
              </a:defRPr>
            </a:lvl1pPr>
          </a:lstStyle>
          <a:p>
            <a:fld id="{29282942-6F89-4B19-8C89-6D84E5D891EE}" type="slidenum">
              <a:rPr lang="en-US" smtClean="0"/>
              <a:t>‹#›</a:t>
            </a:fld>
            <a:endParaRPr lang="en-US"/>
          </a:p>
        </p:txBody>
      </p:sp>
    </p:spTree>
    <p:extLst>
      <p:ext uri="{BB962C8B-B14F-4D97-AF65-F5344CB8AC3E}">
        <p14:creationId xmlns:p14="http://schemas.microsoft.com/office/powerpoint/2010/main" val="3676986728"/>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57224" y="499533"/>
            <a:ext cx="10772775" cy="165819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76656" y="2011680"/>
            <a:ext cx="10753725" cy="3766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85800" y="6412447"/>
            <a:ext cx="41148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E38E993D-36D7-4112-8B9C-E99D72404D11}" type="datetimeFigureOut">
              <a:rPr lang="en-US" smtClean="0"/>
              <a:t>4/28/2025</a:t>
            </a:fld>
            <a:endParaRPr lang="en-US"/>
          </a:p>
        </p:txBody>
      </p:sp>
      <p:sp>
        <p:nvSpPr>
          <p:cNvPr id="5" name="Footer Placeholder 4"/>
          <p:cNvSpPr>
            <a:spLocks noGrp="1"/>
          </p:cNvSpPr>
          <p:nvPr>
            <p:ph type="ftr" sz="quarter" idx="3"/>
          </p:nvPr>
        </p:nvSpPr>
        <p:spPr>
          <a:xfrm>
            <a:off x="685800" y="6554697"/>
            <a:ext cx="50292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a:p>
        </p:txBody>
      </p:sp>
      <p:sp>
        <p:nvSpPr>
          <p:cNvPr id="6" name="Slide Number Placeholder 5"/>
          <p:cNvSpPr>
            <a:spLocks noGrp="1"/>
          </p:cNvSpPr>
          <p:nvPr>
            <p:ph type="sldNum" sz="quarter" idx="4"/>
          </p:nvPr>
        </p:nvSpPr>
        <p:spPr>
          <a:xfrm>
            <a:off x="8763926" y="5876412"/>
            <a:ext cx="2926080" cy="1397039"/>
          </a:xfrm>
          <a:prstGeom prst="rect">
            <a:avLst/>
          </a:prstGeom>
        </p:spPr>
        <p:txBody>
          <a:bodyPr vert="horz" lIns="91440" tIns="45720" rIns="91440" bIns="45720" rtlCol="0" anchor="b"/>
          <a:lstStyle>
            <a:lvl1pPr algn="r">
              <a:defRPr sz="10300" b="0">
                <a:ln>
                  <a:noFill/>
                </a:ln>
                <a:solidFill>
                  <a:schemeClr val="accent1">
                    <a:alpha val="25000"/>
                  </a:schemeClr>
                </a:solidFill>
                <a:latin typeface="+mj-lt"/>
              </a:defRPr>
            </a:lvl1pPr>
          </a:lstStyle>
          <a:p>
            <a:fld id="{29282942-6F89-4B19-8C89-6D84E5D891EE}" type="slidenum">
              <a:rPr lang="en-US" smtClean="0"/>
              <a:t>‹#›</a:t>
            </a:fld>
            <a:endParaRPr lang="en-US"/>
          </a:p>
        </p:txBody>
      </p:sp>
    </p:spTree>
    <p:extLst>
      <p:ext uri="{BB962C8B-B14F-4D97-AF65-F5344CB8AC3E}">
        <p14:creationId xmlns:p14="http://schemas.microsoft.com/office/powerpoint/2010/main" val="2517902894"/>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85000"/>
        </a:lnSpc>
        <a:spcBef>
          <a:spcPct val="0"/>
        </a:spcBef>
        <a:buNone/>
        <a:defRPr sz="5400" kern="1200" spc="-120" baseline="0">
          <a:solidFill>
            <a:schemeClr val="accent1"/>
          </a:solidFill>
          <a:latin typeface="+mj-lt"/>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tx1">
              <a:lumMod val="85000"/>
              <a:lumOff val="15000"/>
            </a:schemeClr>
          </a:solidFill>
          <a:latin typeface="+mn-lt"/>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85000"/>
              <a:lumOff val="15000"/>
            </a:schemeClr>
          </a:solidFill>
          <a:latin typeface="+mn-lt"/>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85000"/>
              <a:lumOff val="15000"/>
            </a:schemeClr>
          </a:solidFill>
          <a:latin typeface="+mn-lt"/>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0278E88-6C14-E2C1-0E37-EE7ADCB2829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51EF3B6-ADAF-4122-02AA-1F0BD9CA50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121E91-7BD7-DBF3-9A52-1335BF22F7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E2BBE4D-E6A6-4F44-9DA6-349E72CDE992}" type="datetimeFigureOut">
              <a:rPr lang="en-US" smtClean="0"/>
              <a:t>4/28/2025</a:t>
            </a:fld>
            <a:endParaRPr lang="en-US"/>
          </a:p>
        </p:txBody>
      </p:sp>
      <p:sp>
        <p:nvSpPr>
          <p:cNvPr id="5" name="Footer Placeholder 4">
            <a:extLst>
              <a:ext uri="{FF2B5EF4-FFF2-40B4-BE49-F238E27FC236}">
                <a16:creationId xmlns:a16="http://schemas.microsoft.com/office/drawing/2014/main" id="{0E85F698-EA96-264E-7CD1-404584D850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0FF428CB-6C04-4C85-8553-EA90F27F491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8F3CB9F-1248-4E70-A777-F8C86519F267}" type="slidenum">
              <a:rPr lang="en-US" smtClean="0"/>
              <a:t>‹#›</a:t>
            </a:fld>
            <a:endParaRPr lang="en-US"/>
          </a:p>
        </p:txBody>
      </p:sp>
    </p:spTree>
    <p:extLst>
      <p:ext uri="{BB962C8B-B14F-4D97-AF65-F5344CB8AC3E}">
        <p14:creationId xmlns:p14="http://schemas.microsoft.com/office/powerpoint/2010/main" val="285838863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0.png"/><Relationship Id="rId3" Type="http://schemas.openxmlformats.org/officeDocument/2006/relationships/image" Target="../media/image2.png"/><Relationship Id="rId7" Type="http://schemas.openxmlformats.org/officeDocument/2006/relationships/image" Target="../media/image5.svg"/><Relationship Id="rId12" Type="http://schemas.microsoft.com/office/2007/relationships/hdphoto" Target="../media/hdphoto2.wdp"/><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4.png"/><Relationship Id="rId11" Type="http://schemas.openxmlformats.org/officeDocument/2006/relationships/image" Target="../media/image9.png"/><Relationship Id="rId5" Type="http://schemas.microsoft.com/office/2007/relationships/hdphoto" Target="../media/hdphoto1.wdp"/><Relationship Id="rId10" Type="http://schemas.openxmlformats.org/officeDocument/2006/relationships/image" Target="../media/image8.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5.png"/><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7.png"/><Relationship Id="rId4" Type="http://schemas.openxmlformats.org/officeDocument/2006/relationships/image" Target="../media/image26.png"/></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29.png"/><Relationship Id="rId4" Type="http://schemas.openxmlformats.org/officeDocument/2006/relationships/image" Target="../media/image28.png"/></Relationships>
</file>

<file path=ppt/slides/_rels/slide14.xml.rels><?xml version="1.0" encoding="UTF-8" standalone="yes"?>
<Relationships xmlns="http://schemas.openxmlformats.org/package/2006/relationships"><Relationship Id="rId8" Type="http://schemas.openxmlformats.org/officeDocument/2006/relationships/image" Target="../media/image34.jpeg"/><Relationship Id="rId3" Type="http://schemas.openxmlformats.org/officeDocument/2006/relationships/image" Target="../media/image12.png"/><Relationship Id="rId7" Type="http://schemas.openxmlformats.org/officeDocument/2006/relationships/image" Target="../media/image33.jpe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32.jpeg"/><Relationship Id="rId5" Type="http://schemas.openxmlformats.org/officeDocument/2006/relationships/image" Target="../media/image31.jpeg"/><Relationship Id="rId4" Type="http://schemas.openxmlformats.org/officeDocument/2006/relationships/image" Target="../media/image30.jpeg"/><Relationship Id="rId9"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image" Target="../media/image36.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5" Type="http://schemas.openxmlformats.org/officeDocument/2006/relationships/image" Target="../media/image39.png"/><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40.png"/></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8.xml"/><Relationship Id="rId5" Type="http://schemas.openxmlformats.org/officeDocument/2006/relationships/image" Target="../media/image41.png"/><Relationship Id="rId4" Type="http://schemas.openxmlformats.org/officeDocument/2006/relationships/image" Target="../media/image1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1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8.xml"/><Relationship Id="rId5" Type="http://schemas.openxmlformats.org/officeDocument/2006/relationships/image" Target="../media/image44.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8.xml"/><Relationship Id="rId5" Type="http://schemas.openxmlformats.org/officeDocument/2006/relationships/image" Target="../media/image45.png"/><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8.xml"/><Relationship Id="rId5" Type="http://schemas.openxmlformats.org/officeDocument/2006/relationships/image" Target="../media/image46.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8.pn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8" Type="http://schemas.openxmlformats.org/officeDocument/2006/relationships/hyperlink" Target="https://openknowledge.fao.org/items/a3a7878e-6b9c-43c2-b7ac-3eca677931be" TargetMode="External"/><Relationship Id="rId13" Type="http://schemas.openxmlformats.org/officeDocument/2006/relationships/hyperlink" Target="https://journals.plos.org/plosone/article?id=10.1371/journal.pone.0220737" TargetMode="External"/><Relationship Id="rId18" Type="http://schemas.openxmlformats.org/officeDocument/2006/relationships/hyperlink" Target="https://www.proquest.com/docview/2506306974?pq-origsite=gscholar&amp;fromopenview=true" TargetMode="External"/><Relationship Id="rId3" Type="http://schemas.openxmlformats.org/officeDocument/2006/relationships/image" Target="../media/image1.png"/><Relationship Id="rId21" Type="http://schemas.openxmlformats.org/officeDocument/2006/relationships/hyperlink" Target="https://www.researchgate.net/publication/269793575_Sea_Turtles_of_Bocas_del_Toro_Province_and_the_Comarca_Ngobe-Bugle_Republic_of_Panama" TargetMode="External"/><Relationship Id="rId7" Type="http://schemas.openxmlformats.org/officeDocument/2006/relationships/hyperlink" Target="https://cathalac.int/" TargetMode="External"/><Relationship Id="rId12" Type="http://schemas.openxmlformats.org/officeDocument/2006/relationships/hyperlink" Target="https://peerj.com/articles/4455/" TargetMode="External"/><Relationship Id="rId17" Type="http://schemas.openxmlformats.org/officeDocument/2006/relationships/hyperlink" Target="http://www.lauramay-collado.com/uploads/6/6/8/1/6681148/sc_66a_ww_10_rev1.pdf" TargetMode="External"/><Relationship Id="rId2" Type="http://schemas.openxmlformats.org/officeDocument/2006/relationships/notesSlide" Target="../notesSlides/notesSlide7.xml"/><Relationship Id="rId16" Type="http://schemas.openxmlformats.org/officeDocument/2006/relationships/hyperlink" Target="https://journals.plos.org/plosone/article?id=10.1371/journal.pone.0189370" TargetMode="External"/><Relationship Id="rId20" Type="http://schemas.openxmlformats.org/officeDocument/2006/relationships/hyperlink" Target="https://www.sciencedirect.com/science/article/pii/S2351989425000162" TargetMode="External"/><Relationship Id="rId1" Type="http://schemas.openxmlformats.org/officeDocument/2006/relationships/slideLayout" Target="../slideLayouts/slideLayout18.xml"/><Relationship Id="rId6" Type="http://schemas.openxmlformats.org/officeDocument/2006/relationships/hyperlink" Target="https://striresearch.si.edu/physical-monitoring/bocas-del-toro/" TargetMode="External"/><Relationship Id="rId11" Type="http://schemas.openxmlformats.org/officeDocument/2006/relationships/hyperlink" Target="https://repository.si.edu/bitstream/handle/10088/3853/Dominici_and_Wolff_2005.pdf" TargetMode="External"/><Relationship Id="rId24" Type="http://schemas.openxmlformats.org/officeDocument/2006/relationships/hyperlink" Target="http://www.seaturtle.org/mtn/archives/mtn133/mtn133p4.shtml?nocount" TargetMode="External"/><Relationship Id="rId5" Type="http://schemas.openxmlformats.org/officeDocument/2006/relationships/hyperlink" Target="https://neo.gsfc.nasa.gov/view.php?datasetId=MY1DMM_CHLORA" TargetMode="External"/><Relationship Id="rId15" Type="http://schemas.openxmlformats.org/officeDocument/2006/relationships/hyperlink" Target="http://www.lauramay-collado.com/uploads/6/6/8/1/6681148/barragan-barrera-daliac_distribucionusodehabitatdelfinnarizdebotellabocasdeltoro_1.pdf" TargetMode="External"/><Relationship Id="rId23" Type="http://schemas.openxmlformats.org/officeDocument/2006/relationships/hyperlink" Target="https://www.int-res.com/articles/esr2024/55/n055p093.pdf" TargetMode="External"/><Relationship Id="rId10" Type="http://schemas.openxmlformats.org/officeDocument/2006/relationships/hyperlink" Target="https://digitalcollections.sit.edu/cgi/viewcontent.cgi?article=3969&amp;context=isp_collection" TargetMode="External"/><Relationship Id="rId19" Type="http://schemas.openxmlformats.org/officeDocument/2006/relationships/hyperlink" Target="https://www.arcgis.com/home/item.html?id=2fd4f275f0ed4442b4836a63e01eaa1d" TargetMode="External"/><Relationship Id="rId4" Type="http://schemas.openxmlformats.org/officeDocument/2006/relationships/image" Target="../media/image12.png"/><Relationship Id="rId9" Type="http://schemas.openxmlformats.org/officeDocument/2006/relationships/hyperlink" Target="https://repositorio.uniandes.edu.co/server/api/core/bitstreams/4b57570c-23ae-4e8b-91b7-e422f53acd8e/content" TargetMode="External"/><Relationship Id="rId14" Type="http://schemas.openxmlformats.org/officeDocument/2006/relationships/hyperlink" Target="https://www.scielo.cl/scielo.php?pid=S0718-560X2022000300492&amp;script=sci_arttext&amp;tlng=en" TargetMode="External"/><Relationship Id="rId22" Type="http://schemas.openxmlformats.org/officeDocument/2006/relationships/hyperlink" Target="http://www.britishcheloniagroup.org.uk/sites/default/files/u8/v9n1evans.pdf" TargetMode="External"/></Relationships>
</file>

<file path=ppt/slides/_rels/slide25.xml.rels><?xml version="1.0" encoding="UTF-8" standalone="yes"?>
<Relationships xmlns="http://schemas.openxmlformats.org/package/2006/relationships"><Relationship Id="rId8" Type="http://schemas.openxmlformats.org/officeDocument/2006/relationships/hyperlink" Target="https://peerj.com/articles/1385/" TargetMode="External"/><Relationship Id="rId13" Type="http://schemas.openxmlformats.org/officeDocument/2006/relationships/hyperlink" Target="https://cwcgom.aoml.noaa.gov/cgom/OceanViewer/" TargetMode="External"/><Relationship Id="rId3" Type="http://schemas.openxmlformats.org/officeDocument/2006/relationships/image" Target="../media/image1.png"/><Relationship Id="rId7" Type="http://schemas.openxmlformats.org/officeDocument/2006/relationships/hyperlink" Target="https://repository.si.edu/bitstream/handle/10088/3848/Diaz_2005.pdf" TargetMode="External"/><Relationship Id="rId12" Type="http://schemas.openxmlformats.org/officeDocument/2006/relationships/hyperlink" Target="https://repository.si.edu/bitstream/handle/10088/3684/Guzman_and_Tewfik_lobster_2004.pdf" TargetMode="External"/><Relationship Id="rId2" Type="http://schemas.openxmlformats.org/officeDocument/2006/relationships/notesSlide" Target="../notesSlides/notesSlide8.xml"/><Relationship Id="rId16" Type="http://schemas.openxmlformats.org/officeDocument/2006/relationships/hyperlink" Target="https://link.springer.com/article/10.1007/s10661-013-3238-8" TargetMode="External"/><Relationship Id="rId1" Type="http://schemas.openxmlformats.org/officeDocument/2006/relationships/slideLayout" Target="../slideLayouts/slideLayout18.xml"/><Relationship Id="rId6" Type="http://schemas.openxmlformats.org/officeDocument/2006/relationships/hyperlink" Target="https://link.springer.com/article/10.1007/s00227-002-0898-2" TargetMode="External"/><Relationship Id="rId11" Type="http://schemas.openxmlformats.org/officeDocument/2006/relationships/hyperlink" Target="https://openknowledge.fao.org/items/a3a7878e-6b9c-43c2-b7ac-3eca677931be" TargetMode="External"/><Relationship Id="rId5" Type="http://schemas.openxmlformats.org/officeDocument/2006/relationships/hyperlink" Target="https://repository.si.edu/bitstream/handle/10088/1618/Guzman_and_Guevara2.pdf" TargetMode="External"/><Relationship Id="rId15" Type="http://schemas.openxmlformats.org/officeDocument/2006/relationships/hyperlink" Target="https://www.pnas.org/doi/epdf/10.1073/pnas.1621517114" TargetMode="External"/><Relationship Id="rId10" Type="http://schemas.openxmlformats.org/officeDocument/2006/relationships/hyperlink" Target="https://www.researchgate.net/profile/Jeremy-Claisse/publication/386603961_New_contributions_to_the_heterobranch_sea_slug_biodiversity_of_Bocas_del_Toro_Panama/links/6776f3aa894c5520853e2683/New-contributions-to-the-heterobranch-sea-slug-biodiversity-of-Bocas-del-Toro-Panama.pdf" TargetMode="External"/><Relationship Id="rId4" Type="http://schemas.openxmlformats.org/officeDocument/2006/relationships/image" Target="../media/image12.png"/><Relationship Id="rId9" Type="http://schemas.openxmlformats.org/officeDocument/2006/relationships/hyperlink" Target="https://link.springer.com/article/10.1186/s41200-016-0048-z" TargetMode="External"/><Relationship Id="rId14" Type="http://schemas.openxmlformats.org/officeDocument/2006/relationships/hyperlink" Target="https://link.springer.com/article/10.1007/s00338-014-1162-1"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49.png"/><Relationship Id="rId7" Type="http://schemas.openxmlformats.org/officeDocument/2006/relationships/image" Target="../media/image53.png"/><Relationship Id="rId2" Type="http://schemas.openxmlformats.org/officeDocument/2006/relationships/notesSlide" Target="../notesSlides/notesSlide9.xml"/><Relationship Id="rId1" Type="http://schemas.openxmlformats.org/officeDocument/2006/relationships/slideLayout" Target="../slideLayouts/slideLayout18.xml"/><Relationship Id="rId6" Type="http://schemas.openxmlformats.org/officeDocument/2006/relationships/image" Target="../media/image52.png"/><Relationship Id="rId5" Type="http://schemas.openxmlformats.org/officeDocument/2006/relationships/image" Target="../media/image51.png"/><Relationship Id="rId4" Type="http://schemas.openxmlformats.org/officeDocument/2006/relationships/image" Target="../media/image50.png"/></Relationships>
</file>

<file path=ppt/slides/_rels/slide27.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10.xml"/><Relationship Id="rId1" Type="http://schemas.openxmlformats.org/officeDocument/2006/relationships/slideLayout" Target="../slideLayouts/slideLayout18.xml"/><Relationship Id="rId4" Type="http://schemas.openxmlformats.org/officeDocument/2006/relationships/image" Target="../media/image55.png"/></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hyperlink" Target="https://dyeraqua.com/" TargetMode="External"/><Relationship Id="rId5" Type="http://schemas.openxmlformats.org/officeDocument/2006/relationships/hyperlink" Target="https://somosimpactopositivo.com/bocas-mariculture/" TargetMode="External"/><Relationship Id="rId4" Type="http://schemas.openxmlformats.org/officeDocument/2006/relationships/image" Target="../media/image1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8.xml"/><Relationship Id="rId5" Type="http://schemas.openxmlformats.org/officeDocument/2006/relationships/hyperlink" Target="https://revistas.up.ac.pa/index.php/catedra/article/view/2104/1961" TargetMode="Externa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Layout" Target="../slideLayouts/slideLayout18.xml"/><Relationship Id="rId6" Type="http://schemas.microsoft.com/office/2007/relationships/hdphoto" Target="../media/hdphoto2.wdp"/><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57.jpeg"/><Relationship Id="rId5" Type="http://schemas.microsoft.com/office/2007/relationships/hdphoto" Target="../media/hdphoto3.wdp"/><Relationship Id="rId4" Type="http://schemas.openxmlformats.org/officeDocument/2006/relationships/image" Target="../media/image56.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hyperlink" Target="https://revistas.utp.ac.pa/index.php/ric/article/view/3337/4046" TargetMode="External"/><Relationship Id="rId2" Type="http://schemas.openxmlformats.org/officeDocument/2006/relationships/notesSlide" Target="../notesSlides/notesSlide14.xml"/><Relationship Id="rId1" Type="http://schemas.openxmlformats.org/officeDocument/2006/relationships/slideLayout" Target="../slideLayouts/slideLayout18.xml"/><Relationship Id="rId6" Type="http://schemas.openxmlformats.org/officeDocument/2006/relationships/hyperlink" Target="https://portal.amelica.org/ameli/journal/338/3382820004/html/" TargetMode="External"/><Relationship Id="rId5" Type="http://schemas.openxmlformats.org/officeDocument/2006/relationships/hyperlink" Target="https://www.imhpa.gob.pa/es/" TargetMode="External"/><Relationship Id="rId4" Type="http://schemas.openxmlformats.org/officeDocument/2006/relationships/image" Target="../media/image12.png"/></Relationships>
</file>

<file path=ppt/slides/_rels/slide32.xml.rels><?xml version="1.0" encoding="UTF-8" standalone="yes"?>
<Relationships xmlns="http://schemas.openxmlformats.org/package/2006/relationships"><Relationship Id="rId8" Type="http://schemas.openxmlformats.org/officeDocument/2006/relationships/hyperlink" Target="https://link.springer.com/article/10.1007/s10498-024-09421-y" TargetMode="External"/><Relationship Id="rId3" Type="http://schemas.openxmlformats.org/officeDocument/2006/relationships/image" Target="../media/image1.png"/><Relationship Id="rId7" Type="http://schemas.openxmlformats.org/officeDocument/2006/relationships/hyperlink" Target="https://repository.si.edu/bitstream/handle/10088/3845/DCroz_Del_Rosario_and_Gondola_2005.pdf" TargetMode="External"/><Relationship Id="rId2" Type="http://schemas.openxmlformats.org/officeDocument/2006/relationships/notesSlide" Target="../notesSlides/notesSlide15.xml"/><Relationship Id="rId1" Type="http://schemas.openxmlformats.org/officeDocument/2006/relationships/slideLayout" Target="../slideLayouts/slideLayout18.xml"/><Relationship Id="rId6" Type="http://schemas.openxmlformats.org/officeDocument/2006/relationships/hyperlink" Target="https://repository.si.edu/bitstream/handle/10088/19175/stri_Collin_etal_2009.pdf" TargetMode="External"/><Relationship Id="rId11" Type="http://schemas.openxmlformats.org/officeDocument/2006/relationships/hyperlink" Target="https://sig-idaan.hub.arcgis.com/apps/0a722564d72f421798b33b902ebef781/explore" TargetMode="External"/><Relationship Id="rId5" Type="http://schemas.openxmlformats.org/officeDocument/2006/relationships/hyperlink" Target="https://aslopubs.onlinelibrary.wiley.com/doi/full/10.1002/lno.12196" TargetMode="External"/><Relationship Id="rId10" Type="http://schemas.openxmlformats.org/officeDocument/2006/relationships/hyperlink" Target="https://digitalcollections.sit.edu/cgi/viewcontent.cgi?article=3962&amp;context=isp_collection" TargetMode="External"/><Relationship Id="rId4" Type="http://schemas.openxmlformats.org/officeDocument/2006/relationships/image" Target="../media/image12.png"/><Relationship Id="rId9" Type="http://schemas.openxmlformats.org/officeDocument/2006/relationships/hyperlink" Target="https://www.frontiersin.org/journals/marine-science/articles/10.3389/fmars.2024.1235876/full" TargetMode="External"/></Relationships>
</file>

<file path=ppt/slides/_rels/slide33.xml.rels><?xml version="1.0" encoding="UTF-8" standalone="yes"?>
<Relationships xmlns="http://schemas.openxmlformats.org/package/2006/relationships"><Relationship Id="rId8" Type="http://schemas.openxmlformats.org/officeDocument/2006/relationships/hyperlink" Target="https://rb.gy/g216ad" TargetMode="External"/><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hyperlink" Target="https://encr.pw/BxIiJ" TargetMode="External"/><Relationship Id="rId5" Type="http://schemas.openxmlformats.org/officeDocument/2006/relationships/image" Target="../media/image16.png"/><Relationship Id="rId10" Type="http://schemas.openxmlformats.org/officeDocument/2006/relationships/image" Target="../media/image59.png"/><Relationship Id="rId4" Type="http://schemas.openxmlformats.org/officeDocument/2006/relationships/image" Target="../media/image14.png"/><Relationship Id="rId9" Type="http://schemas.openxmlformats.org/officeDocument/2006/relationships/image" Target="../media/image58.png"/></Relationships>
</file>

<file path=ppt/slides/_rels/slide34.xml.rels><?xml version="1.0" encoding="UTF-8" standalone="yes"?>
<Relationships xmlns="http://schemas.openxmlformats.org/package/2006/relationships"><Relationship Id="rId8" Type="http://schemas.openxmlformats.org/officeDocument/2006/relationships/image" Target="../media/image64.png"/><Relationship Id="rId13" Type="http://schemas.openxmlformats.org/officeDocument/2006/relationships/image" Target="../media/image69.svg"/><Relationship Id="rId3" Type="http://schemas.openxmlformats.org/officeDocument/2006/relationships/image" Target="../media/image12.png"/><Relationship Id="rId7" Type="http://schemas.openxmlformats.org/officeDocument/2006/relationships/image" Target="../media/image63.svg"/><Relationship Id="rId12" Type="http://schemas.openxmlformats.org/officeDocument/2006/relationships/image" Target="../media/image68.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62.png"/><Relationship Id="rId11" Type="http://schemas.openxmlformats.org/officeDocument/2006/relationships/image" Target="../media/image67.svg"/><Relationship Id="rId5" Type="http://schemas.openxmlformats.org/officeDocument/2006/relationships/image" Target="../media/image61.jpeg"/><Relationship Id="rId10" Type="http://schemas.openxmlformats.org/officeDocument/2006/relationships/image" Target="../media/image66.png"/><Relationship Id="rId4" Type="http://schemas.openxmlformats.org/officeDocument/2006/relationships/image" Target="../media/image60.jpeg"/><Relationship Id="rId9" Type="http://schemas.openxmlformats.org/officeDocument/2006/relationships/image" Target="../media/image65.svg"/></Relationships>
</file>

<file path=ppt/slides/_rels/slide35.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6.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70.pn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8.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0.jpeg"/><Relationship Id="rId1" Type="http://schemas.openxmlformats.org/officeDocument/2006/relationships/slideLayout" Target="../slideLayouts/slideLayout18.xml"/><Relationship Id="rId5" Type="http://schemas.openxmlformats.org/officeDocument/2006/relationships/image" Target="../media/image72.png"/><Relationship Id="rId4" Type="http://schemas.openxmlformats.org/officeDocument/2006/relationships/image" Target="../media/image71.png"/></Relationships>
</file>

<file path=ppt/slides/_rels/slide39.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2.png"/></Relationships>
</file>

<file path=ppt/slides/_rels/slide40.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18.xml"/><Relationship Id="rId4" Type="http://schemas.openxmlformats.org/officeDocument/2006/relationships/image" Target="../media/image72.png"/></Relationships>
</file>

<file path=ppt/slides/_rels/slide4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18.xml"/><Relationship Id="rId4" Type="http://schemas.openxmlformats.org/officeDocument/2006/relationships/image" Target="../media/image12.png"/></Relationships>
</file>

<file path=ppt/slides/_rels/slide4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73.png"/></Relationships>
</file>

<file path=ppt/slides/_rels/slide4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74.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12.png"/></Relationships>
</file>

<file path=ppt/slides/_rels/slide5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18.xml"/><Relationship Id="rId5" Type="http://schemas.openxmlformats.org/officeDocument/2006/relationships/image" Target="../media/image77.png"/><Relationship Id="rId4" Type="http://schemas.openxmlformats.org/officeDocument/2006/relationships/image" Target="../media/image12.png"/></Relationships>
</file>

<file path=ppt/slides/_rels/slide52.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6.png"/><Relationship Id="rId7" Type="http://schemas.microsoft.com/office/2007/relationships/hdphoto" Target="../media/hdphoto2.wdp"/><Relationship Id="rId2" Type="http://schemas.openxmlformats.org/officeDocument/2006/relationships/image" Target="../media/image78.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 Id="rId9"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18.xml"/><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image" Target="../media/image12.png"/><Relationship Id="rId7" Type="http://schemas.openxmlformats.org/officeDocument/2006/relationships/image" Target="../media/image19.png"/><Relationship Id="rId2" Type="http://schemas.openxmlformats.org/officeDocument/2006/relationships/image" Target="../media/image1.png"/><Relationship Id="rId1" Type="http://schemas.openxmlformats.org/officeDocument/2006/relationships/slideLayout" Target="../slideLayouts/slideLayout18.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geoportal.marviva.net/apps/334df6b4bb144323879912611d895fed/explor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2">
            <a:extLst>
              <a:ext uri="{FF2B5EF4-FFF2-40B4-BE49-F238E27FC236}">
                <a16:creationId xmlns:a16="http://schemas.microsoft.com/office/drawing/2014/main" id="{9DA48382-8775-02EC-CE45-1AF1BF275369}"/>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5CC22203-2CAE-491B-F478-73F892AC13FE}"/>
              </a:ext>
            </a:extLst>
          </p:cNvPr>
          <p:cNvPicPr>
            <a:picLocks noChangeAspect="1"/>
          </p:cNvPicPr>
          <p:nvPr/>
        </p:nvPicPr>
        <p:blipFill>
          <a:blip r:embed="rId3"/>
          <a:stretch>
            <a:fillRect/>
          </a:stretch>
        </p:blipFill>
        <p:spPr>
          <a:xfrm>
            <a:off x="0" y="0"/>
            <a:ext cx="12192000" cy="6858000"/>
          </a:xfrm>
          <a:prstGeom prst="rect">
            <a:avLst/>
          </a:prstGeom>
        </p:spPr>
      </p:pic>
      <p:sp>
        <p:nvSpPr>
          <p:cNvPr id="7" name="TextBox 6">
            <a:extLst>
              <a:ext uri="{FF2B5EF4-FFF2-40B4-BE49-F238E27FC236}">
                <a16:creationId xmlns:a16="http://schemas.microsoft.com/office/drawing/2014/main" id="{04ED42B4-CFFE-63AE-EA96-50102FE87269}"/>
              </a:ext>
            </a:extLst>
          </p:cNvPr>
          <p:cNvSpPr txBox="1"/>
          <p:nvPr/>
        </p:nvSpPr>
        <p:spPr>
          <a:xfrm>
            <a:off x="3678562" y="5405421"/>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Chiriquí Grande</a:t>
            </a:r>
          </a:p>
        </p:txBody>
      </p:sp>
      <p:sp>
        <p:nvSpPr>
          <p:cNvPr id="8" name="TextBox 7">
            <a:extLst>
              <a:ext uri="{FF2B5EF4-FFF2-40B4-BE49-F238E27FC236}">
                <a16:creationId xmlns:a16="http://schemas.microsoft.com/office/drawing/2014/main" id="{C6B18934-4E42-6FF9-C8F6-AB10A86D3284}"/>
              </a:ext>
            </a:extLst>
          </p:cNvPr>
          <p:cNvSpPr txBox="1"/>
          <p:nvPr/>
        </p:nvSpPr>
        <p:spPr>
          <a:xfrm>
            <a:off x="3852071" y="4339754"/>
            <a:ext cx="1199819" cy="461665"/>
          </a:xfrm>
          <a:prstGeom prst="rect">
            <a:avLst/>
          </a:prstGeom>
          <a:noFill/>
          <a:ln>
            <a:noFill/>
          </a:ln>
        </p:spPr>
        <p:txBody>
          <a:bodyPr wrap="square">
            <a:spAutoFit/>
          </a:bodyPr>
          <a:lstStyle/>
          <a:p>
            <a:pPr algn="ctr"/>
            <a:r>
              <a:rPr lang="es-GT" sz="1200" i="1" spc="300" dirty="0">
                <a:solidFill>
                  <a:schemeClr val="bg1"/>
                </a:solidFill>
                <a:effectLst/>
                <a:latin typeface="Abadi Extra Light" panose="020B0204020104020204" pitchFamily="34" charset="0"/>
              </a:rPr>
              <a:t>Laguna de Chiriquí </a:t>
            </a:r>
            <a:endParaRPr lang="es-GT" sz="1200" i="1" spc="300" noProof="0" dirty="0">
              <a:solidFill>
                <a:schemeClr val="bg1"/>
              </a:solidFill>
              <a:effectLst/>
              <a:latin typeface="Abadi Extra Light" panose="020B0204020104020204" pitchFamily="34" charset="0"/>
            </a:endParaRPr>
          </a:p>
        </p:txBody>
      </p:sp>
      <p:grpSp>
        <p:nvGrpSpPr>
          <p:cNvPr id="9" name="Group 8">
            <a:extLst>
              <a:ext uri="{FF2B5EF4-FFF2-40B4-BE49-F238E27FC236}">
                <a16:creationId xmlns:a16="http://schemas.microsoft.com/office/drawing/2014/main" id="{A80164AF-5C1F-6D13-A9DE-57FD2E39239E}"/>
              </a:ext>
            </a:extLst>
          </p:cNvPr>
          <p:cNvGrpSpPr/>
          <p:nvPr/>
        </p:nvGrpSpPr>
        <p:grpSpPr>
          <a:xfrm>
            <a:off x="242600" y="3766649"/>
            <a:ext cx="2202781" cy="2246140"/>
            <a:chOff x="-3495372" y="3131997"/>
            <a:chExt cx="2202781" cy="2246140"/>
          </a:xfrm>
        </p:grpSpPr>
        <p:pic>
          <p:nvPicPr>
            <p:cNvPr id="10" name="Picture 9">
              <a:extLst>
                <a:ext uri="{FF2B5EF4-FFF2-40B4-BE49-F238E27FC236}">
                  <a16:creationId xmlns:a16="http://schemas.microsoft.com/office/drawing/2014/main" id="{6D31C20C-4310-FFB6-DBE6-2CEB1BE9DD53}"/>
                </a:ext>
              </a:extLst>
            </p:cNvPr>
            <p:cNvPicPr>
              <a:picLocks noChangeAspect="1"/>
            </p:cNvPicPr>
            <p:nvPr/>
          </p:nvPicPr>
          <p:blipFill>
            <a:blip r:embed="rId4">
              <a:extLst>
                <a:ext uri="{BEBA8EAE-BF5A-486C-A8C5-ECC9F3942E4B}">
                  <a14:imgProps xmlns:a14="http://schemas.microsoft.com/office/drawing/2010/main">
                    <a14:imgLayer r:embed="rId5">
                      <a14:imgEffect>
                        <a14:artisticPaintStrokes/>
                      </a14:imgEffect>
                    </a14:imgLayer>
                  </a14:imgProps>
                </a:ext>
              </a:extLst>
            </a:blip>
            <a:srcRect l="29562" t="35935" r="45406" b="18847"/>
            <a:stretch/>
          </p:blipFill>
          <p:spPr>
            <a:xfrm>
              <a:off x="-3495372" y="3131997"/>
              <a:ext cx="2202781" cy="2246140"/>
            </a:xfrm>
            <a:custGeom>
              <a:avLst/>
              <a:gdLst>
                <a:gd name="connsiteX0" fmla="*/ 685800 w 1371600"/>
                <a:gd name="connsiteY0" fmla="*/ 0 h 1371600"/>
                <a:gd name="connsiteX1" fmla="*/ 1371600 w 1371600"/>
                <a:gd name="connsiteY1" fmla="*/ 685800 h 1371600"/>
                <a:gd name="connsiteX2" fmla="*/ 685800 w 1371600"/>
                <a:gd name="connsiteY2" fmla="*/ 1371600 h 1371600"/>
                <a:gd name="connsiteX3" fmla="*/ 0 w 1371600"/>
                <a:gd name="connsiteY3" fmla="*/ 685800 h 1371600"/>
                <a:gd name="connsiteX4" fmla="*/ 685800 w 1371600"/>
                <a:gd name="connsiteY4" fmla="*/ 0 h 13716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71600" h="1371600">
                  <a:moveTo>
                    <a:pt x="685800" y="0"/>
                  </a:moveTo>
                  <a:cubicBezTo>
                    <a:pt x="1064557" y="0"/>
                    <a:pt x="1371600" y="307043"/>
                    <a:pt x="1371600" y="685800"/>
                  </a:cubicBezTo>
                  <a:cubicBezTo>
                    <a:pt x="1371600" y="1064557"/>
                    <a:pt x="1064557" y="1371600"/>
                    <a:pt x="685800" y="1371600"/>
                  </a:cubicBezTo>
                  <a:cubicBezTo>
                    <a:pt x="307043" y="1371600"/>
                    <a:pt x="0" y="1064557"/>
                    <a:pt x="0" y="685800"/>
                  </a:cubicBezTo>
                  <a:cubicBezTo>
                    <a:pt x="0" y="307043"/>
                    <a:pt x="307043" y="0"/>
                    <a:pt x="685800" y="0"/>
                  </a:cubicBezTo>
                  <a:close/>
                </a:path>
              </a:pathLst>
            </a:custGeom>
            <a:ln>
              <a:solidFill>
                <a:schemeClr val="accent1">
                  <a:lumMod val="40000"/>
                  <a:lumOff val="60000"/>
                </a:schemeClr>
              </a:solidFill>
            </a:ln>
          </p:spPr>
        </p:pic>
        <p:sp>
          <p:nvSpPr>
            <p:cNvPr id="11" name="TextBox 10">
              <a:extLst>
                <a:ext uri="{FF2B5EF4-FFF2-40B4-BE49-F238E27FC236}">
                  <a16:creationId xmlns:a16="http://schemas.microsoft.com/office/drawing/2014/main" id="{E3C4965F-66F1-34C0-90C1-083A6CA1BC89}"/>
                </a:ext>
              </a:extLst>
            </p:cNvPr>
            <p:cNvSpPr txBox="1"/>
            <p:nvPr/>
          </p:nvSpPr>
          <p:spPr>
            <a:xfrm>
              <a:off x="-2699651" y="4141548"/>
              <a:ext cx="1199819" cy="227038"/>
            </a:xfrm>
            <a:prstGeom prst="rect">
              <a:avLst/>
            </a:prstGeom>
            <a:noFill/>
            <a:ln>
              <a:noFill/>
            </a:ln>
          </p:spPr>
          <p:txBody>
            <a:bodyPr wrap="square">
              <a:spAutoFit/>
            </a:bodyPr>
            <a:lstStyle/>
            <a:p>
              <a:r>
                <a:rPr lang="en-US" sz="500" b="1" spc="600" dirty="0">
                  <a:solidFill>
                    <a:schemeClr val="bg1"/>
                  </a:solidFill>
                  <a:effectLst>
                    <a:glow rad="63500">
                      <a:schemeClr val="accent4">
                        <a:satMod val="175000"/>
                        <a:alpha val="40000"/>
                      </a:schemeClr>
                    </a:glow>
                  </a:effectLst>
                  <a:latin typeface="Abadi Extra Light" panose="020B0204020104020204" pitchFamily="34" charset="0"/>
                </a:rPr>
                <a:t>PANAMA</a:t>
              </a:r>
            </a:p>
          </p:txBody>
        </p:sp>
        <p:pic>
          <p:nvPicPr>
            <p:cNvPr id="12" name="Graphic 11" descr="Arrow: Slight curve with solid fill">
              <a:extLst>
                <a:ext uri="{FF2B5EF4-FFF2-40B4-BE49-F238E27FC236}">
                  <a16:creationId xmlns:a16="http://schemas.microsoft.com/office/drawing/2014/main" id="{71373299-0C65-1900-13D2-882B8FC078F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7848490">
              <a:off x="-2898346" y="3278820"/>
              <a:ext cx="599268" cy="589669"/>
            </a:xfrm>
            <a:prstGeom prst="rect">
              <a:avLst/>
            </a:prstGeom>
            <a:effectLst>
              <a:outerShdw blurRad="63500" sx="102000" sy="102000" algn="ctr" rotWithShape="0">
                <a:prstClr val="black">
                  <a:alpha val="40000"/>
                </a:prstClr>
              </a:outerShdw>
            </a:effectLst>
          </p:spPr>
        </p:pic>
      </p:grpSp>
      <p:sp>
        <p:nvSpPr>
          <p:cNvPr id="13" name="TextBox 12">
            <a:extLst>
              <a:ext uri="{FF2B5EF4-FFF2-40B4-BE49-F238E27FC236}">
                <a16:creationId xmlns:a16="http://schemas.microsoft.com/office/drawing/2014/main" id="{B63E7BE4-4A23-509D-9D42-184182140BF6}"/>
              </a:ext>
            </a:extLst>
          </p:cNvPr>
          <p:cNvSpPr txBox="1"/>
          <p:nvPr/>
        </p:nvSpPr>
        <p:spPr>
          <a:xfrm>
            <a:off x="7013498" y="408354"/>
            <a:ext cx="4855263" cy="1569660"/>
          </a:xfrm>
          <a:prstGeom prst="rect">
            <a:avLst/>
          </a:prstGeom>
          <a:noFill/>
        </p:spPr>
        <p:txBody>
          <a:bodyPr wrap="square">
            <a:spAutoFit/>
          </a:bodyPr>
          <a:lstStyle/>
          <a:p>
            <a:r>
              <a:rPr lang="es-ES" sz="3200" dirty="0">
                <a:solidFill>
                  <a:schemeClr val="bg1"/>
                </a:solidFill>
                <a:effectLst/>
                <a:latin typeface="Aptos" panose="020B0004020202020204" pitchFamily="34" charset="0"/>
              </a:rPr>
              <a:t>Análisis de la información existente, carencias y requerimientos de datos</a:t>
            </a:r>
            <a:endParaRPr lang="es-GT" sz="3200" noProof="0" dirty="0">
              <a:solidFill>
                <a:schemeClr val="bg1"/>
              </a:solidFill>
            </a:endParaRPr>
          </a:p>
        </p:txBody>
      </p:sp>
      <p:sp>
        <p:nvSpPr>
          <p:cNvPr id="14" name="TextBox 13">
            <a:extLst>
              <a:ext uri="{FF2B5EF4-FFF2-40B4-BE49-F238E27FC236}">
                <a16:creationId xmlns:a16="http://schemas.microsoft.com/office/drawing/2014/main" id="{DD1F72D9-35BF-4AB8-F1FA-88B1BEC2A16C}"/>
              </a:ext>
            </a:extLst>
          </p:cNvPr>
          <p:cNvSpPr txBox="1"/>
          <p:nvPr/>
        </p:nvSpPr>
        <p:spPr>
          <a:xfrm>
            <a:off x="2704945" y="408354"/>
            <a:ext cx="4030512" cy="1754326"/>
          </a:xfrm>
          <a:prstGeom prst="rect">
            <a:avLst/>
          </a:prstGeom>
          <a:noFill/>
        </p:spPr>
        <p:txBody>
          <a:bodyPr wrap="square">
            <a:spAutoFit/>
          </a:bodyPr>
          <a:lstStyle/>
          <a:p>
            <a:pPr algn="r"/>
            <a:r>
              <a:rPr lang="es-GT" sz="3600" b="1" noProof="0" dirty="0">
                <a:solidFill>
                  <a:schemeClr val="bg1"/>
                </a:solidFill>
                <a:latin typeface="Aptos Black" panose="020B0004020202020204" pitchFamily="34" charset="0"/>
              </a:rPr>
              <a:t>PLANIFICACIÓN ESPACIAL MARINA</a:t>
            </a:r>
          </a:p>
        </p:txBody>
      </p:sp>
      <p:cxnSp>
        <p:nvCxnSpPr>
          <p:cNvPr id="15" name="Straight Connector 14">
            <a:extLst>
              <a:ext uri="{FF2B5EF4-FFF2-40B4-BE49-F238E27FC236}">
                <a16:creationId xmlns:a16="http://schemas.microsoft.com/office/drawing/2014/main" id="{814EF03F-5BA7-BDC2-C8D3-A49303011D3E}"/>
              </a:ext>
            </a:extLst>
          </p:cNvPr>
          <p:cNvCxnSpPr>
            <a:cxnSpLocks/>
          </p:cNvCxnSpPr>
          <p:nvPr/>
        </p:nvCxnSpPr>
        <p:spPr>
          <a:xfrm>
            <a:off x="6874477" y="427277"/>
            <a:ext cx="0" cy="1754326"/>
          </a:xfrm>
          <a:prstGeom prst="line">
            <a:avLst/>
          </a:prstGeom>
          <a:ln w="57150">
            <a:solidFill>
              <a:srgbClr val="00E6D0"/>
            </a:solidFill>
          </a:ln>
        </p:spPr>
        <p:style>
          <a:lnRef idx="2">
            <a:schemeClr val="accent1"/>
          </a:lnRef>
          <a:fillRef idx="0">
            <a:schemeClr val="accent1"/>
          </a:fillRef>
          <a:effectRef idx="1">
            <a:schemeClr val="accent1"/>
          </a:effectRef>
          <a:fontRef idx="minor">
            <a:schemeClr val="tx1"/>
          </a:fontRef>
        </p:style>
      </p:cxnSp>
      <p:sp>
        <p:nvSpPr>
          <p:cNvPr id="16" name="TextBox 15">
            <a:extLst>
              <a:ext uri="{FF2B5EF4-FFF2-40B4-BE49-F238E27FC236}">
                <a16:creationId xmlns:a16="http://schemas.microsoft.com/office/drawing/2014/main" id="{23FE7B51-E39F-68BC-3A20-F21DFFF6F038}"/>
              </a:ext>
            </a:extLst>
          </p:cNvPr>
          <p:cNvSpPr txBox="1"/>
          <p:nvPr/>
        </p:nvSpPr>
        <p:spPr>
          <a:xfrm>
            <a:off x="5002999" y="2743986"/>
            <a:ext cx="6107088" cy="584775"/>
          </a:xfrm>
          <a:prstGeom prst="rect">
            <a:avLst/>
          </a:prstGeom>
          <a:noFill/>
        </p:spPr>
        <p:txBody>
          <a:bodyPr wrap="square">
            <a:spAutoFit/>
          </a:bodyPr>
          <a:lstStyle/>
          <a:p>
            <a:r>
              <a:rPr lang="es-ES" sz="3200" b="1" noProof="0" dirty="0">
                <a:solidFill>
                  <a:schemeClr val="bg1"/>
                </a:solidFill>
                <a:latin typeface="Aptos" panose="020B0004020202020204" pitchFamily="34" charset="0"/>
              </a:rPr>
              <a:t>Archipiélago de Bocas del Toro</a:t>
            </a:r>
            <a:endParaRPr lang="es-GT" sz="3200" b="1" noProof="0" dirty="0">
              <a:solidFill>
                <a:schemeClr val="bg1"/>
              </a:solidFill>
            </a:endParaRPr>
          </a:p>
        </p:txBody>
      </p:sp>
      <p:sp>
        <p:nvSpPr>
          <p:cNvPr id="17" name="TextBox 16">
            <a:extLst>
              <a:ext uri="{FF2B5EF4-FFF2-40B4-BE49-F238E27FC236}">
                <a16:creationId xmlns:a16="http://schemas.microsoft.com/office/drawing/2014/main" id="{475FAA53-DC0D-1BF5-E286-1D945C77DEE2}"/>
              </a:ext>
            </a:extLst>
          </p:cNvPr>
          <p:cNvSpPr txBox="1"/>
          <p:nvPr/>
        </p:nvSpPr>
        <p:spPr>
          <a:xfrm>
            <a:off x="8915889" y="4582132"/>
            <a:ext cx="3276111" cy="537583"/>
          </a:xfrm>
          <a:prstGeom prst="rect">
            <a:avLst/>
          </a:prstGeom>
          <a:noFill/>
        </p:spPr>
        <p:txBody>
          <a:bodyPr wrap="square">
            <a:spAutoFit/>
          </a:bodyPr>
          <a:lstStyle/>
          <a:p>
            <a:pPr marL="0" marR="0" lvl="0" indent="0" algn="r" defTabSz="914400" rtl="0" eaLnBrk="1" fontAlgn="auto" latinLnBrk="0" hangingPunct="1">
              <a:lnSpc>
                <a:spcPct val="107000"/>
              </a:lnSpc>
              <a:spcBef>
                <a:spcPts val="0"/>
              </a:spcBef>
              <a:spcAft>
                <a:spcPts val="0"/>
              </a:spcAft>
              <a:buClrTx/>
              <a:buSzTx/>
              <a:buFontTx/>
              <a:buNone/>
              <a:tabLst/>
              <a:defRPr/>
            </a:pPr>
            <a:r>
              <a:rPr kumimoji="0" lang="en-US" sz="2800" b="0" i="0" u="none" strike="noStrike" kern="100" cap="none" spc="0" normalizeH="0" baseline="0" noProof="0" dirty="0">
                <a:ln>
                  <a:noFill/>
                </a:ln>
                <a:solidFill>
                  <a:prstClr val="white"/>
                </a:solidFill>
                <a:effectLst>
                  <a:outerShdw blurRad="38100" dist="38100" dir="2700000" algn="tl">
                    <a:srgbClr val="000000">
                      <a:alpha val="43137"/>
                    </a:srgbClr>
                  </a:outerShdw>
                </a:effectLst>
                <a:uLnTx/>
                <a:uFillTx/>
                <a:latin typeface="Aptos" panose="020B0004020202020204" pitchFamily="34" charset="0"/>
                <a:ea typeface="Aptos" panose="020B0004020202020204" pitchFamily="34" charset="0"/>
                <a:cs typeface="Times New Roman" panose="02020603050405020304" pitchFamily="18" charset="0"/>
              </a:rPr>
              <a:t>Dr. Nancy Montes</a:t>
            </a:r>
          </a:p>
        </p:txBody>
      </p:sp>
      <p:pic>
        <p:nvPicPr>
          <p:cNvPr id="20" name="Picture 6">
            <a:extLst>
              <a:ext uri="{FF2B5EF4-FFF2-40B4-BE49-F238E27FC236}">
                <a16:creationId xmlns:a16="http://schemas.microsoft.com/office/drawing/2014/main" id="{789F3DD1-86A5-DB25-2645-B9AF1422B54B}"/>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t="20700"/>
          <a:stretch/>
        </p:blipFill>
        <p:spPr bwMode="auto">
          <a:xfrm>
            <a:off x="7294779" y="6273827"/>
            <a:ext cx="3009803" cy="707190"/>
          </a:xfrm>
          <a:prstGeom prst="rect">
            <a:avLst/>
          </a:prstGeom>
          <a:noFill/>
          <a:extLst>
            <a:ext uri="{909E8E84-426E-40DD-AFC4-6F175D3DCCD1}">
              <a14:hiddenFill xmlns:a14="http://schemas.microsoft.com/office/drawing/2010/main">
                <a:solidFill>
                  <a:srgbClr val="FFFFFF"/>
                </a:solidFill>
              </a14:hiddenFill>
            </a:ext>
          </a:extLst>
        </p:spPr>
      </p:pic>
      <p:grpSp>
        <p:nvGrpSpPr>
          <p:cNvPr id="21" name="Group 20">
            <a:extLst>
              <a:ext uri="{FF2B5EF4-FFF2-40B4-BE49-F238E27FC236}">
                <a16:creationId xmlns:a16="http://schemas.microsoft.com/office/drawing/2014/main" id="{E7C09FB9-C20E-E1FB-22B8-9548FD18C548}"/>
              </a:ext>
            </a:extLst>
          </p:cNvPr>
          <p:cNvGrpSpPr/>
          <p:nvPr/>
        </p:nvGrpSpPr>
        <p:grpSpPr>
          <a:xfrm>
            <a:off x="63529" y="6272734"/>
            <a:ext cx="5070284" cy="527632"/>
            <a:chOff x="-32145" y="6017458"/>
            <a:chExt cx="6666861" cy="681054"/>
          </a:xfrm>
        </p:grpSpPr>
        <p:sp>
          <p:nvSpPr>
            <p:cNvPr id="22" name="Arrow: Pentagon 21">
              <a:extLst>
                <a:ext uri="{FF2B5EF4-FFF2-40B4-BE49-F238E27FC236}">
                  <a16:creationId xmlns:a16="http://schemas.microsoft.com/office/drawing/2014/main" id="{0348DD0C-64D3-183A-136C-730F64DD88B1}"/>
                </a:ext>
              </a:extLst>
            </p:cNvPr>
            <p:cNvSpPr/>
            <p:nvPr/>
          </p:nvSpPr>
          <p:spPr>
            <a:xfrm>
              <a:off x="-26190" y="6017458"/>
              <a:ext cx="6660906" cy="681054"/>
            </a:xfrm>
            <a:prstGeom prst="homePlate">
              <a:avLst>
                <a:gd name="adj" fmla="val 16411"/>
              </a:avLst>
            </a:prstGeom>
            <a:solidFill>
              <a:sysClr val="window" lastClr="FFFFFF">
                <a:alpha val="78000"/>
              </a:sysClr>
            </a:solidFill>
            <a:ln w="15875" cap="flat" cmpd="sng" algn="ctr">
              <a:noFill/>
              <a:prstDash val="solid"/>
            </a:ln>
            <a:effectLst>
              <a:outerShdw blurRad="50800" dist="50800" dir="5400000" algn="ctr" rotWithShape="0">
                <a:srgbClr val="000000">
                  <a:alpha val="36000"/>
                </a:srgbClr>
              </a:outerShdw>
            </a:effectLst>
          </p:spPr>
          <p:txBody>
            <a:bodyPr rtlCol="0" anchor="ctr"/>
            <a:lstStyle/>
            <a:p>
              <a:pPr marL="0" marR="0" lvl="0" indent="0" algn="ctr" defTabSz="291465" eaLnBrk="1" fontAlgn="auto" latinLnBrk="0" hangingPunct="1">
                <a:lnSpc>
                  <a:spcPct val="100000"/>
                </a:lnSpc>
                <a:spcBef>
                  <a:spcPts val="0"/>
                </a:spcBef>
                <a:spcAft>
                  <a:spcPts val="0"/>
                </a:spcAft>
                <a:buClrTx/>
                <a:buSzTx/>
                <a:buFontTx/>
                <a:buNone/>
                <a:tabLst/>
                <a:defRPr/>
              </a:pPr>
              <a:endParaRPr kumimoji="0" lang="en-US" sz="1148" b="0" i="0" u="none" strike="noStrike" kern="0" cap="none" spc="0" normalizeH="0" baseline="0" noProof="0">
                <a:ln>
                  <a:noFill/>
                </a:ln>
                <a:solidFill>
                  <a:prstClr val="white"/>
                </a:solidFill>
                <a:effectLst/>
                <a:uLnTx/>
                <a:uFillTx/>
                <a:latin typeface="Tw Cen MT" panose="020B0602020104020603"/>
                <a:ea typeface="+mn-ea"/>
                <a:cs typeface="+mn-cs"/>
              </a:endParaRPr>
            </a:p>
          </p:txBody>
        </p:sp>
        <p:pic>
          <p:nvPicPr>
            <p:cNvPr id="23" name="Picture 22" descr="A logo with blue text and waves&#10;&#10;Description automatically generated">
              <a:extLst>
                <a:ext uri="{FF2B5EF4-FFF2-40B4-BE49-F238E27FC236}">
                  <a16:creationId xmlns:a16="http://schemas.microsoft.com/office/drawing/2014/main" id="{BA3322D6-9FCC-F0AD-F765-41E14B232E1F}"/>
                </a:ext>
              </a:extLst>
            </p:cNvPr>
            <p:cNvPicPr>
              <a:picLocks noChangeAspect="1"/>
            </p:cNvPicPr>
            <p:nvPr/>
          </p:nvPicPr>
          <p:blipFill rotWithShape="1">
            <a:blip r:embed="rId9">
              <a:extLst>
                <a:ext uri="{28A0092B-C50C-407E-A947-70E740481C1C}">
                  <a14:useLocalDpi xmlns:a14="http://schemas.microsoft.com/office/drawing/2010/main" val="0"/>
                </a:ext>
              </a:extLst>
            </a:blip>
            <a:srcRect l="16862" t="31651" r="17875" b="35133"/>
            <a:stretch/>
          </p:blipFill>
          <p:spPr>
            <a:xfrm>
              <a:off x="3354604" y="6078442"/>
              <a:ext cx="1857453" cy="531771"/>
            </a:xfrm>
            <a:prstGeom prst="rect">
              <a:avLst/>
            </a:prstGeom>
          </p:spPr>
        </p:pic>
        <p:pic>
          <p:nvPicPr>
            <p:cNvPr id="24" name="Picture 23" descr="A logo with green and blue text&#10;&#10;Description automatically generated">
              <a:extLst>
                <a:ext uri="{FF2B5EF4-FFF2-40B4-BE49-F238E27FC236}">
                  <a16:creationId xmlns:a16="http://schemas.microsoft.com/office/drawing/2014/main" id="{35989FB8-DF23-4A88-4917-6A48AD70A68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80995" y="6078442"/>
              <a:ext cx="1181715" cy="531771"/>
            </a:xfrm>
            <a:prstGeom prst="rect">
              <a:avLst/>
            </a:prstGeom>
          </p:spPr>
        </p:pic>
        <p:pic>
          <p:nvPicPr>
            <p:cNvPr id="25" name="Picture 24" descr="A blue logo on a black background&#10;&#10;Description automatically generated">
              <a:extLst>
                <a:ext uri="{FF2B5EF4-FFF2-40B4-BE49-F238E27FC236}">
                  <a16:creationId xmlns:a16="http://schemas.microsoft.com/office/drawing/2014/main" id="{E22B26B7-601B-586D-F941-A6EDC565199E}"/>
                </a:ext>
              </a:extLst>
            </p:cNvPr>
            <p:cNvPicPr>
              <a:picLocks noChangeAspect="1"/>
            </p:cNvPicPr>
            <p:nvPr/>
          </p:nvPicPr>
          <p:blipFill rotWithShape="1">
            <a:blip r:embed="rId11">
              <a:extLst>
                <a:ext uri="{BEBA8EAE-BF5A-486C-A8C5-ECC9F3942E4B}">
                  <a14:imgProps xmlns:a14="http://schemas.microsoft.com/office/drawing/2010/main">
                    <a14:imgLayer r:embed="rId12">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1831693" y="6105747"/>
              <a:ext cx="1576621" cy="500769"/>
            </a:xfrm>
            <a:prstGeom prst="rect">
              <a:avLst/>
            </a:prstGeom>
          </p:spPr>
        </p:pic>
        <p:pic>
          <p:nvPicPr>
            <p:cNvPr id="26" name="Picture 25" descr="A green and white logo&#10;&#10;Description automatically generated">
              <a:extLst>
                <a:ext uri="{FF2B5EF4-FFF2-40B4-BE49-F238E27FC236}">
                  <a16:creationId xmlns:a16="http://schemas.microsoft.com/office/drawing/2014/main" id="{3DA84965-A277-1886-172E-3CBCFC0B6571}"/>
                </a:ext>
              </a:extLst>
            </p:cNvPr>
            <p:cNvPicPr>
              <a:picLocks noChangeAspect="1"/>
            </p:cNvPicPr>
            <p:nvPr/>
          </p:nvPicPr>
          <p:blipFill rotWithShape="1">
            <a:blip r:embed="rId13">
              <a:extLst>
                <a:ext uri="{28A0092B-C50C-407E-A947-70E740481C1C}">
                  <a14:useLocalDpi xmlns:a14="http://schemas.microsoft.com/office/drawing/2010/main" val="0"/>
                </a:ext>
              </a:extLst>
            </a:blip>
            <a:srcRect l="8094" t="24054" r="8994" b="24585"/>
            <a:stretch/>
          </p:blipFill>
          <p:spPr>
            <a:xfrm>
              <a:off x="-32145" y="6139904"/>
              <a:ext cx="1871933" cy="458913"/>
            </a:xfrm>
            <a:prstGeom prst="rect">
              <a:avLst/>
            </a:prstGeom>
            <a:effectLst>
              <a:outerShdw blurRad="63500" sx="102000" sy="102000" algn="ctr" rotWithShape="0">
                <a:schemeClr val="bg1">
                  <a:alpha val="16000"/>
                </a:schemeClr>
              </a:outerShdw>
            </a:effectLst>
          </p:spPr>
        </p:pic>
      </p:grpSp>
      <p:sp>
        <p:nvSpPr>
          <p:cNvPr id="28" name="TextBox 27">
            <a:extLst>
              <a:ext uri="{FF2B5EF4-FFF2-40B4-BE49-F238E27FC236}">
                <a16:creationId xmlns:a16="http://schemas.microsoft.com/office/drawing/2014/main" id="{08366DE0-8615-9481-9A81-E497DF4080B2}"/>
              </a:ext>
            </a:extLst>
          </p:cNvPr>
          <p:cNvSpPr txBox="1"/>
          <p:nvPr/>
        </p:nvSpPr>
        <p:spPr>
          <a:xfrm>
            <a:off x="1456117" y="2716045"/>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Almirante</a:t>
            </a:r>
          </a:p>
        </p:txBody>
      </p:sp>
      <p:sp>
        <p:nvSpPr>
          <p:cNvPr id="29" name="TextBox 28">
            <a:extLst>
              <a:ext uri="{FF2B5EF4-FFF2-40B4-BE49-F238E27FC236}">
                <a16:creationId xmlns:a16="http://schemas.microsoft.com/office/drawing/2014/main" id="{028FB9FF-8806-E815-3B24-A68CD1317D4D}"/>
              </a:ext>
            </a:extLst>
          </p:cNvPr>
          <p:cNvSpPr txBox="1"/>
          <p:nvPr/>
        </p:nvSpPr>
        <p:spPr>
          <a:xfrm>
            <a:off x="2457623" y="2046828"/>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Isla </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Colon</a:t>
            </a:r>
          </a:p>
        </p:txBody>
      </p:sp>
      <p:sp>
        <p:nvSpPr>
          <p:cNvPr id="30" name="TextBox 29">
            <a:extLst>
              <a:ext uri="{FF2B5EF4-FFF2-40B4-BE49-F238E27FC236}">
                <a16:creationId xmlns:a16="http://schemas.microsoft.com/office/drawing/2014/main" id="{BFB33A22-DDD6-0FF9-73C6-40D9D1D76DCA}"/>
              </a:ext>
            </a:extLst>
          </p:cNvPr>
          <p:cNvSpPr txBox="1"/>
          <p:nvPr/>
        </p:nvSpPr>
        <p:spPr>
          <a:xfrm>
            <a:off x="4275662" y="3574794"/>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Kusapín</a:t>
            </a:r>
          </a:p>
        </p:txBody>
      </p:sp>
      <p:sp>
        <p:nvSpPr>
          <p:cNvPr id="31" name="TextBox 30">
            <a:extLst>
              <a:ext uri="{FF2B5EF4-FFF2-40B4-BE49-F238E27FC236}">
                <a16:creationId xmlns:a16="http://schemas.microsoft.com/office/drawing/2014/main" id="{C07A622B-AF1E-AF67-48ED-D4E493ECD056}"/>
              </a:ext>
            </a:extLst>
          </p:cNvPr>
          <p:cNvSpPr txBox="1"/>
          <p:nvPr/>
        </p:nvSpPr>
        <p:spPr>
          <a:xfrm>
            <a:off x="3200820" y="2752994"/>
            <a:ext cx="1391778"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Bastimentos</a:t>
            </a:r>
          </a:p>
        </p:txBody>
      </p:sp>
      <p:cxnSp>
        <p:nvCxnSpPr>
          <p:cNvPr id="35" name="Straight Connector 34">
            <a:extLst>
              <a:ext uri="{FF2B5EF4-FFF2-40B4-BE49-F238E27FC236}">
                <a16:creationId xmlns:a16="http://schemas.microsoft.com/office/drawing/2014/main" id="{71C5BE7B-0438-3E86-4279-A5CED7EFE059}"/>
              </a:ext>
            </a:extLst>
          </p:cNvPr>
          <p:cNvCxnSpPr>
            <a:cxnSpLocks/>
          </p:cNvCxnSpPr>
          <p:nvPr/>
        </p:nvCxnSpPr>
        <p:spPr>
          <a:xfrm rot="5400000">
            <a:off x="11212416" y="4252729"/>
            <a:ext cx="0" cy="1754326"/>
          </a:xfrm>
          <a:prstGeom prst="line">
            <a:avLst/>
          </a:prstGeom>
          <a:ln w="28575">
            <a:solidFill>
              <a:srgbClr val="00E6D0"/>
            </a:solidFill>
          </a:ln>
        </p:spPr>
        <p:style>
          <a:lnRef idx="2">
            <a:schemeClr val="accent1"/>
          </a:lnRef>
          <a:fillRef idx="0">
            <a:schemeClr val="accent1"/>
          </a:fillRef>
          <a:effectRef idx="1">
            <a:schemeClr val="accent1"/>
          </a:effectRef>
          <a:fontRef idx="minor">
            <a:schemeClr val="tx1"/>
          </a:fontRef>
        </p:style>
      </p:cxnSp>
      <p:pic>
        <p:nvPicPr>
          <p:cNvPr id="3" name="Picture 2" descr="A black background with white text and blue and white flag&#10;&#10;AI-generated content may be incorrect.">
            <a:extLst>
              <a:ext uri="{FF2B5EF4-FFF2-40B4-BE49-F238E27FC236}">
                <a16:creationId xmlns:a16="http://schemas.microsoft.com/office/drawing/2014/main" id="{0B05273F-48F5-257E-FC3C-E2156EC525FB}"/>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10400773" y="5944323"/>
            <a:ext cx="1737767" cy="856043"/>
          </a:xfrm>
          <a:prstGeom prst="rect">
            <a:avLst/>
          </a:prstGeom>
        </p:spPr>
      </p:pic>
    </p:spTree>
    <p:extLst>
      <p:ext uri="{BB962C8B-B14F-4D97-AF65-F5344CB8AC3E}">
        <p14:creationId xmlns:p14="http://schemas.microsoft.com/office/powerpoint/2010/main" val="37999950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DB5D71-E107-C34E-59B2-0518B888C17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94AA238-426A-691A-DAEB-3D1F63A845EF}"/>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6DE3C28-5934-B2B9-54B5-D56AE2A885FD}"/>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DBEE5BC9-ABF4-A609-2BD6-79EFC8760CE8}"/>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5CC3F986-D7D9-B9CE-A0E4-10B6C4719F20}"/>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pic>
        <p:nvPicPr>
          <p:cNvPr id="10" name="Picture 9" descr="A screenshot of a map&#10;&#10;AI-generated content may be incorrect.">
            <a:extLst>
              <a:ext uri="{FF2B5EF4-FFF2-40B4-BE49-F238E27FC236}">
                <a16:creationId xmlns:a16="http://schemas.microsoft.com/office/drawing/2014/main" id="{3793C292-3BDE-9910-178A-C880221B71C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6480" y="2807563"/>
            <a:ext cx="6077798" cy="3425625"/>
          </a:xfrm>
          <a:prstGeom prst="rect">
            <a:avLst/>
          </a:prstGeom>
          <a:ln>
            <a:solidFill>
              <a:schemeClr val="tx1">
                <a:lumMod val="50000"/>
                <a:lumOff val="50000"/>
              </a:schemeClr>
            </a:solidFill>
          </a:ln>
        </p:spPr>
      </p:pic>
      <p:pic>
        <p:nvPicPr>
          <p:cNvPr id="13" name="Picture 12" descr="A screenshot of a computer&#10;&#10;AI-generated content may be incorrect.">
            <a:extLst>
              <a:ext uri="{FF2B5EF4-FFF2-40B4-BE49-F238E27FC236}">
                <a16:creationId xmlns:a16="http://schemas.microsoft.com/office/drawing/2014/main" id="{4EFBC64C-60F7-4004-F04E-4CA065D004F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446261" y="2813390"/>
            <a:ext cx="5519259" cy="3438614"/>
          </a:xfrm>
          <a:prstGeom prst="rect">
            <a:avLst/>
          </a:prstGeom>
          <a:ln w="3175">
            <a:solidFill>
              <a:schemeClr val="tx1">
                <a:lumMod val="50000"/>
                <a:lumOff val="50000"/>
              </a:schemeClr>
            </a:solidFill>
          </a:ln>
        </p:spPr>
      </p:pic>
      <p:pic>
        <p:nvPicPr>
          <p:cNvPr id="15" name="Picture 14">
            <a:extLst>
              <a:ext uri="{FF2B5EF4-FFF2-40B4-BE49-F238E27FC236}">
                <a16:creationId xmlns:a16="http://schemas.microsoft.com/office/drawing/2014/main" id="{55C2485D-1399-9BE4-14AE-CAA1ED6A846E}"/>
              </a:ext>
            </a:extLst>
          </p:cNvPr>
          <p:cNvPicPr>
            <a:picLocks noChangeAspect="1"/>
          </p:cNvPicPr>
          <p:nvPr/>
        </p:nvPicPr>
        <p:blipFill>
          <a:blip r:embed="rId6"/>
          <a:stretch>
            <a:fillRect/>
          </a:stretch>
        </p:blipFill>
        <p:spPr>
          <a:xfrm>
            <a:off x="2627171" y="1525458"/>
            <a:ext cx="7354213" cy="1043057"/>
          </a:xfrm>
          <a:prstGeom prst="rect">
            <a:avLst/>
          </a:prstGeom>
        </p:spPr>
      </p:pic>
      <p:cxnSp>
        <p:nvCxnSpPr>
          <p:cNvPr id="12" name="Straight Connector 11">
            <a:extLst>
              <a:ext uri="{FF2B5EF4-FFF2-40B4-BE49-F238E27FC236}">
                <a16:creationId xmlns:a16="http://schemas.microsoft.com/office/drawing/2014/main" id="{16C388BE-8389-08DC-52C8-95A32868398B}"/>
              </a:ext>
            </a:extLst>
          </p:cNvPr>
          <p:cNvCxnSpPr>
            <a:cxnSpLocks/>
          </p:cNvCxnSpPr>
          <p:nvPr/>
        </p:nvCxnSpPr>
        <p:spPr>
          <a:xfrm rot="16200000">
            <a:off x="6197227" y="64367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97283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6D527-47EF-D4EC-D0E4-B599EFB75D6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0106F99-EF2E-0264-3C89-705654359C21}"/>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269B2C7-CBB9-3BB8-2A5F-CCBB2E4A3862}"/>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C8D8408A-2519-0E4F-B82E-A7242C24BA47}"/>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EE771B88-80DC-E109-4E61-DDFF0CCAC278}"/>
              </a:ext>
            </a:extLst>
          </p:cNvPr>
          <p:cNvCxnSpPr>
            <a:cxnSpLocks/>
          </p:cNvCxnSpPr>
          <p:nvPr/>
        </p:nvCxnSpPr>
        <p:spPr>
          <a:xfrm rot="16200000">
            <a:off x="6197226" y="84020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27C1C0D5-8EF9-B49E-67EF-CDA84AB1E8F5}"/>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pic>
        <p:nvPicPr>
          <p:cNvPr id="4" name="Picture 3">
            <a:extLst>
              <a:ext uri="{FF2B5EF4-FFF2-40B4-BE49-F238E27FC236}">
                <a16:creationId xmlns:a16="http://schemas.microsoft.com/office/drawing/2014/main" id="{7FC25CE5-BA7A-8189-9A28-8C831ED5BFD7}"/>
              </a:ext>
            </a:extLst>
          </p:cNvPr>
          <p:cNvPicPr>
            <a:picLocks noChangeAspect="1"/>
          </p:cNvPicPr>
          <p:nvPr/>
        </p:nvPicPr>
        <p:blipFill>
          <a:blip r:embed="rId4"/>
          <a:stretch>
            <a:fillRect/>
          </a:stretch>
        </p:blipFill>
        <p:spPr>
          <a:xfrm>
            <a:off x="5574693" y="953371"/>
            <a:ext cx="1297371" cy="1442371"/>
          </a:xfrm>
          <a:prstGeom prst="rect">
            <a:avLst/>
          </a:prstGeom>
        </p:spPr>
      </p:pic>
      <p:pic>
        <p:nvPicPr>
          <p:cNvPr id="8" name="Picture 7">
            <a:extLst>
              <a:ext uri="{FF2B5EF4-FFF2-40B4-BE49-F238E27FC236}">
                <a16:creationId xmlns:a16="http://schemas.microsoft.com/office/drawing/2014/main" id="{9DF32B2B-309F-D51F-870F-317941299036}"/>
              </a:ext>
            </a:extLst>
          </p:cNvPr>
          <p:cNvPicPr>
            <a:picLocks noChangeAspect="1"/>
          </p:cNvPicPr>
          <p:nvPr/>
        </p:nvPicPr>
        <p:blipFill>
          <a:blip r:embed="rId5"/>
          <a:stretch>
            <a:fillRect/>
          </a:stretch>
        </p:blipFill>
        <p:spPr>
          <a:xfrm>
            <a:off x="433796" y="3110668"/>
            <a:ext cx="11526859" cy="3534268"/>
          </a:xfrm>
          <a:prstGeom prst="rect">
            <a:avLst/>
          </a:prstGeom>
        </p:spPr>
      </p:pic>
      <p:sp>
        <p:nvSpPr>
          <p:cNvPr id="9" name="TextBox 8">
            <a:extLst>
              <a:ext uri="{FF2B5EF4-FFF2-40B4-BE49-F238E27FC236}">
                <a16:creationId xmlns:a16="http://schemas.microsoft.com/office/drawing/2014/main" id="{6CEECD5E-D047-6610-E1F5-80C99CA8D348}"/>
              </a:ext>
            </a:extLst>
          </p:cNvPr>
          <p:cNvSpPr txBox="1"/>
          <p:nvPr/>
        </p:nvSpPr>
        <p:spPr>
          <a:xfrm>
            <a:off x="4328408" y="2442267"/>
            <a:ext cx="3549583" cy="4001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Geoportal Marítimo</a:t>
            </a:r>
            <a:endParaRPr kumimoji="0" lang="es-GT"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2693014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8F83DD-EFFC-AF7A-9EEA-35C069D8B7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298D9E7B-05A2-DE66-1D62-D25AEAFE2B66}"/>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7B7B672-4E20-349B-0BF4-7ACDB3DA29B6}"/>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D905C377-A397-5651-7505-C79185195228}"/>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9DDF3F72-A591-B056-B47D-EE7417103512}"/>
              </a:ext>
            </a:extLst>
          </p:cNvPr>
          <p:cNvCxnSpPr>
            <a:cxnSpLocks/>
          </p:cNvCxnSpPr>
          <p:nvPr/>
        </p:nvCxnSpPr>
        <p:spPr>
          <a:xfrm rot="16200000">
            <a:off x="2855848" y="173533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9EA4E2EA-5409-DEDE-BE58-20638DE07E43}"/>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514B1608-BBBC-F612-B865-3DAF65C3BE12}"/>
              </a:ext>
            </a:extLst>
          </p:cNvPr>
          <p:cNvSpPr txBox="1"/>
          <p:nvPr/>
        </p:nvSpPr>
        <p:spPr>
          <a:xfrm>
            <a:off x="1544996" y="2702950"/>
            <a:ext cx="2621705" cy="109260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Smithsonian Tropical Research Institute</a:t>
            </a:r>
          </a:p>
          <a:p>
            <a:pPr marR="0" lvl="0" algn="ctr" defTabSz="914400" rtl="0" eaLnBrk="1" fontAlgn="auto" latinLnBrk="0" hangingPunct="1">
              <a:lnSpc>
                <a:spcPct val="100000"/>
              </a:lnSpc>
              <a:spcBef>
                <a:spcPts val="0"/>
              </a:spcBef>
              <a:spcAft>
                <a:spcPts val="600"/>
              </a:spcAft>
              <a:buClrTx/>
              <a:buSzTx/>
              <a:tabLst/>
              <a:defRPr/>
            </a:pPr>
            <a:r>
              <a:rPr kumimoji="0" lang="es-GT" sz="20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STRI GIS Data Portal</a:t>
            </a:r>
            <a:endParaRPr kumimoji="0" lang="es-GT" sz="20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grpSp>
        <p:nvGrpSpPr>
          <p:cNvPr id="14" name="Group 13">
            <a:extLst>
              <a:ext uri="{FF2B5EF4-FFF2-40B4-BE49-F238E27FC236}">
                <a16:creationId xmlns:a16="http://schemas.microsoft.com/office/drawing/2014/main" id="{63BC211E-42F6-1B15-B639-42011D665807}"/>
              </a:ext>
            </a:extLst>
          </p:cNvPr>
          <p:cNvGrpSpPr/>
          <p:nvPr/>
        </p:nvGrpSpPr>
        <p:grpSpPr>
          <a:xfrm>
            <a:off x="4655536" y="1063679"/>
            <a:ext cx="7500136" cy="5712723"/>
            <a:chOff x="1777428" y="893852"/>
            <a:chExt cx="8363165" cy="6925073"/>
          </a:xfrm>
        </p:grpSpPr>
        <p:pic>
          <p:nvPicPr>
            <p:cNvPr id="7" name="Picture 6">
              <a:extLst>
                <a:ext uri="{FF2B5EF4-FFF2-40B4-BE49-F238E27FC236}">
                  <a16:creationId xmlns:a16="http://schemas.microsoft.com/office/drawing/2014/main" id="{B516FE8A-9FA4-1D6A-7465-F988BB4E22FE}"/>
                </a:ext>
              </a:extLst>
            </p:cNvPr>
            <p:cNvPicPr>
              <a:picLocks noChangeAspect="1"/>
            </p:cNvPicPr>
            <p:nvPr/>
          </p:nvPicPr>
          <p:blipFill>
            <a:blip r:embed="rId4"/>
            <a:srcRect l="14579" t="11314" r="16826"/>
            <a:stretch/>
          </p:blipFill>
          <p:spPr>
            <a:xfrm>
              <a:off x="1777429" y="893852"/>
              <a:ext cx="8363164" cy="5811748"/>
            </a:xfrm>
            <a:prstGeom prst="rect">
              <a:avLst/>
            </a:prstGeom>
          </p:spPr>
        </p:pic>
        <p:pic>
          <p:nvPicPr>
            <p:cNvPr id="13" name="Picture 12">
              <a:extLst>
                <a:ext uri="{FF2B5EF4-FFF2-40B4-BE49-F238E27FC236}">
                  <a16:creationId xmlns:a16="http://schemas.microsoft.com/office/drawing/2014/main" id="{3EB6E925-D82F-E0AA-F04B-2D7078186D7E}"/>
                </a:ext>
              </a:extLst>
            </p:cNvPr>
            <p:cNvPicPr>
              <a:picLocks noChangeAspect="1"/>
            </p:cNvPicPr>
            <p:nvPr/>
          </p:nvPicPr>
          <p:blipFill>
            <a:blip r:embed="rId5"/>
            <a:srcRect l="14677" t="18840" r="16727" b="8100"/>
            <a:stretch/>
          </p:blipFill>
          <p:spPr>
            <a:xfrm>
              <a:off x="1777428" y="3031166"/>
              <a:ext cx="8363164" cy="4787759"/>
            </a:xfrm>
            <a:prstGeom prst="rect">
              <a:avLst/>
            </a:prstGeom>
          </p:spPr>
        </p:pic>
      </p:grpSp>
    </p:spTree>
    <p:extLst>
      <p:ext uri="{BB962C8B-B14F-4D97-AF65-F5344CB8AC3E}">
        <p14:creationId xmlns:p14="http://schemas.microsoft.com/office/powerpoint/2010/main" val="104469928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BCECF-E5A4-FC82-95F6-12CDDC5E18D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568E0B0D-4D00-6BB1-2298-1A803F4D8832}"/>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64E5C46-1BFE-71F8-D637-EF6282ADDF28}"/>
              </a:ext>
            </a:extLst>
          </p:cNvPr>
          <p:cNvPicPr>
            <a:picLocks noChangeAspect="1"/>
          </p:cNvPicPr>
          <p:nvPr/>
        </p:nvPicPr>
        <p:blipFill>
          <a:blip r:embed="rId3"/>
          <a:srcRect l="23279" b="28070"/>
          <a:stretch/>
        </p:blipFill>
        <p:spPr>
          <a:xfrm>
            <a:off x="-7134" y="-126565"/>
            <a:ext cx="12230462" cy="6858000"/>
          </a:xfrm>
          <a:prstGeom prst="rect">
            <a:avLst/>
          </a:prstGeom>
        </p:spPr>
      </p:pic>
      <p:sp>
        <p:nvSpPr>
          <p:cNvPr id="36" name="TextBox 35">
            <a:extLst>
              <a:ext uri="{FF2B5EF4-FFF2-40B4-BE49-F238E27FC236}">
                <a16:creationId xmlns:a16="http://schemas.microsoft.com/office/drawing/2014/main" id="{D675BC9A-AD6A-0FAE-494F-B0EC9AB80259}"/>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EAFA4E67-494E-1986-C405-8398A8D86B3B}"/>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91A591E0-30FC-66FE-3B61-D4269F281035}"/>
              </a:ext>
            </a:extLst>
          </p:cNvPr>
          <p:cNvSpPr txBox="1"/>
          <p:nvPr/>
        </p:nvSpPr>
        <p:spPr>
          <a:xfrm>
            <a:off x="3931948" y="1329486"/>
            <a:ext cx="4551004"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Ambiental República de Panamá (2010)</a:t>
            </a:r>
            <a:endParaRPr kumimoji="0" lang="es-GT"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4" name="Picture 3">
            <a:extLst>
              <a:ext uri="{FF2B5EF4-FFF2-40B4-BE49-F238E27FC236}">
                <a16:creationId xmlns:a16="http://schemas.microsoft.com/office/drawing/2014/main" id="{98880264-8F60-A0E6-D732-72C9572352FC}"/>
              </a:ext>
            </a:extLst>
          </p:cNvPr>
          <p:cNvPicPr>
            <a:picLocks noChangeAspect="1"/>
          </p:cNvPicPr>
          <p:nvPr/>
        </p:nvPicPr>
        <p:blipFill>
          <a:blip r:embed="rId4"/>
          <a:srcRect l="25955" t="21890" r="26180" b="17928"/>
          <a:stretch/>
        </p:blipFill>
        <p:spPr>
          <a:xfrm>
            <a:off x="8724921" y="496639"/>
            <a:ext cx="3058804" cy="2067195"/>
          </a:xfrm>
          <a:prstGeom prst="rect">
            <a:avLst/>
          </a:prstGeom>
        </p:spPr>
      </p:pic>
      <p:pic>
        <p:nvPicPr>
          <p:cNvPr id="10" name="Picture 9">
            <a:extLst>
              <a:ext uri="{FF2B5EF4-FFF2-40B4-BE49-F238E27FC236}">
                <a16:creationId xmlns:a16="http://schemas.microsoft.com/office/drawing/2014/main" id="{D22B955B-1CBF-FC6D-AD3B-E95F6741167A}"/>
              </a:ext>
            </a:extLst>
          </p:cNvPr>
          <p:cNvPicPr>
            <a:picLocks noChangeAspect="1"/>
          </p:cNvPicPr>
          <p:nvPr/>
        </p:nvPicPr>
        <p:blipFill>
          <a:blip r:embed="rId5"/>
          <a:srcRect l="795" t="20408" r="1741" b="17927"/>
          <a:stretch/>
        </p:blipFill>
        <p:spPr>
          <a:xfrm>
            <a:off x="154616" y="2690399"/>
            <a:ext cx="11882767" cy="4041036"/>
          </a:xfrm>
          <a:prstGeom prst="rect">
            <a:avLst/>
          </a:prstGeom>
        </p:spPr>
      </p:pic>
      <p:cxnSp>
        <p:nvCxnSpPr>
          <p:cNvPr id="12" name="Straight Connector 11">
            <a:extLst>
              <a:ext uri="{FF2B5EF4-FFF2-40B4-BE49-F238E27FC236}">
                <a16:creationId xmlns:a16="http://schemas.microsoft.com/office/drawing/2014/main" id="{126A8073-A257-32B5-2BB9-592CA7BB6453}"/>
              </a:ext>
            </a:extLst>
          </p:cNvPr>
          <p:cNvCxnSpPr>
            <a:cxnSpLocks/>
          </p:cNvCxnSpPr>
          <p:nvPr/>
        </p:nvCxnSpPr>
        <p:spPr>
          <a:xfrm rot="16200000">
            <a:off x="6273134" y="131514"/>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521713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191E-9F9D-DAF1-D660-0B4760B786F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EB3CBDBE-3752-1F85-4C44-8B91945884F7}"/>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E80EB9E-988C-CC41-6FF7-F70BE25130FB}"/>
              </a:ext>
            </a:extLst>
          </p:cNvPr>
          <p:cNvPicPr>
            <a:picLocks noChangeAspect="1"/>
          </p:cNvPicPr>
          <p:nvPr/>
        </p:nvPicPr>
        <p:blipFill>
          <a:blip r:embed="rId3"/>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6F2C099B-9832-308A-A674-17EBDBC4A5AB}"/>
              </a:ext>
            </a:extLst>
          </p:cNvPr>
          <p:cNvSpPr txBox="1"/>
          <p:nvPr/>
        </p:nvSpPr>
        <p:spPr>
          <a:xfrm>
            <a:off x="1156510" y="2562"/>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08D6A75C-5ABB-6A07-144E-01425FB37FE6}"/>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991C8438-8BA3-B5C6-1DB0-C770E3FA5DC8}"/>
              </a:ext>
            </a:extLst>
          </p:cNvPr>
          <p:cNvSpPr txBox="1"/>
          <p:nvPr/>
        </p:nvSpPr>
        <p:spPr>
          <a:xfrm>
            <a:off x="3931947" y="405554"/>
            <a:ext cx="6722353"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de los Recursos Marino-Costeros de Bocas del Toro (2008)</a:t>
            </a:r>
            <a:endParaRPr kumimoji="0" lang="es-GT"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41AD3E27-EBF3-5BEC-CEEB-C1420190C1A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809E2B3-E3B2-C5D8-D675-EAE7C9164652}"/>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map of the world&#10;&#10;Description automatically generated">
            <a:extLst>
              <a:ext uri="{FF2B5EF4-FFF2-40B4-BE49-F238E27FC236}">
                <a16:creationId xmlns:a16="http://schemas.microsoft.com/office/drawing/2014/main" id="{90FAEEC5-13BF-0DBC-75F7-B848AE4FA8F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4993" t="20572" r="3670" b="1728"/>
          <a:stretch/>
        </p:blipFill>
        <p:spPr bwMode="auto">
          <a:xfrm rot="10800000">
            <a:off x="130666" y="1178762"/>
            <a:ext cx="3947845" cy="2518247"/>
          </a:xfrm>
          <a:prstGeom prst="rect">
            <a:avLst/>
          </a:prstGeom>
          <a:ln>
            <a:noFill/>
          </a:ln>
          <a:extLst>
            <a:ext uri="{53640926-AAD7-44D8-BBD7-CCE9431645EC}">
              <a14:shadowObscured xmlns:a14="http://schemas.microsoft.com/office/drawing/2010/main"/>
            </a:ext>
          </a:extLst>
        </p:spPr>
      </p:pic>
      <p:pic>
        <p:nvPicPr>
          <p:cNvPr id="7" name="Picture 6" descr="A map of the world&#10;&#10;Description automatically generated">
            <a:extLst>
              <a:ext uri="{FF2B5EF4-FFF2-40B4-BE49-F238E27FC236}">
                <a16:creationId xmlns:a16="http://schemas.microsoft.com/office/drawing/2014/main" id="{F8D38999-EB80-A944-7323-28F21A3E6213}"/>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6733" t="19421" r="5398" b="5472"/>
          <a:stretch/>
        </p:blipFill>
        <p:spPr bwMode="auto">
          <a:xfrm rot="10800000">
            <a:off x="4116972" y="1178762"/>
            <a:ext cx="3929901" cy="2518247"/>
          </a:xfrm>
          <a:prstGeom prst="rect">
            <a:avLst/>
          </a:prstGeom>
          <a:ln>
            <a:noFill/>
          </a:ln>
          <a:extLst>
            <a:ext uri="{53640926-AAD7-44D8-BBD7-CCE9431645EC}">
              <a14:shadowObscured xmlns:a14="http://schemas.microsoft.com/office/drawing/2010/main"/>
            </a:ext>
          </a:extLst>
        </p:spPr>
      </p:pic>
      <p:pic>
        <p:nvPicPr>
          <p:cNvPr id="8" name="Picture 7" descr="A map of the north america&#10;&#10;Description automatically generated">
            <a:extLst>
              <a:ext uri="{FF2B5EF4-FFF2-40B4-BE49-F238E27FC236}">
                <a16:creationId xmlns:a16="http://schemas.microsoft.com/office/drawing/2014/main" id="{18E3031F-B768-E9B2-AD65-5BCC86D5CD3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4298" t="20234" r="6379" b="3646"/>
          <a:stretch/>
        </p:blipFill>
        <p:spPr bwMode="auto">
          <a:xfrm rot="10800000">
            <a:off x="8085334" y="3987213"/>
            <a:ext cx="3929899" cy="2510605"/>
          </a:xfrm>
          <a:prstGeom prst="rect">
            <a:avLst/>
          </a:prstGeom>
          <a:ln>
            <a:noFill/>
          </a:ln>
          <a:extLst>
            <a:ext uri="{53640926-AAD7-44D8-BBD7-CCE9431645EC}">
              <a14:shadowObscured xmlns:a14="http://schemas.microsoft.com/office/drawing/2010/main"/>
            </a:ext>
          </a:extLst>
        </p:spPr>
      </p:pic>
      <p:pic>
        <p:nvPicPr>
          <p:cNvPr id="13" name="Picture 12" descr="A map of the ocean&#10;&#10;Description automatically generated">
            <a:extLst>
              <a:ext uri="{FF2B5EF4-FFF2-40B4-BE49-F238E27FC236}">
                <a16:creationId xmlns:a16="http://schemas.microsoft.com/office/drawing/2014/main" id="{ED4DB486-B174-950D-0F85-97BC1A9455E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8398" t="21417" r="10034" b="8848"/>
          <a:stretch/>
        </p:blipFill>
        <p:spPr bwMode="auto">
          <a:xfrm rot="10800000">
            <a:off x="139362" y="3993354"/>
            <a:ext cx="3923295" cy="2514600"/>
          </a:xfrm>
          <a:prstGeom prst="rect">
            <a:avLst/>
          </a:prstGeom>
          <a:ln>
            <a:noFill/>
          </a:ln>
          <a:extLst>
            <a:ext uri="{53640926-AAD7-44D8-BBD7-CCE9431645EC}">
              <a14:shadowObscured xmlns:a14="http://schemas.microsoft.com/office/drawing/2010/main"/>
            </a:ext>
          </a:extLst>
        </p:spPr>
      </p:pic>
      <p:pic>
        <p:nvPicPr>
          <p:cNvPr id="14" name="Picture 13" descr="A map of the sea&#10;&#10;Description automatically generated">
            <a:extLst>
              <a:ext uri="{FF2B5EF4-FFF2-40B4-BE49-F238E27FC236}">
                <a16:creationId xmlns:a16="http://schemas.microsoft.com/office/drawing/2014/main" id="{9F312A23-38EF-F71C-2DDA-B56BA073990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681" t="16501" r="10171" b="9868"/>
          <a:stretch/>
        </p:blipFill>
        <p:spPr bwMode="auto">
          <a:xfrm rot="10800000">
            <a:off x="4116972" y="3990037"/>
            <a:ext cx="3923296" cy="2514600"/>
          </a:xfrm>
          <a:prstGeom prst="rect">
            <a:avLst/>
          </a:prstGeom>
          <a:ln>
            <a:noFill/>
          </a:ln>
          <a:extLst>
            <a:ext uri="{53640926-AAD7-44D8-BBD7-CCE9431645EC}">
              <a14:shadowObscured xmlns:a14="http://schemas.microsoft.com/office/drawing/2010/main"/>
            </a:ext>
          </a:extLst>
        </p:spPr>
      </p:pic>
      <p:pic>
        <p:nvPicPr>
          <p:cNvPr id="15" name="Picture 14" descr="A map of the united states&#10;&#10;Description automatically generated">
            <a:extLst>
              <a:ext uri="{FF2B5EF4-FFF2-40B4-BE49-F238E27FC236}">
                <a16:creationId xmlns:a16="http://schemas.microsoft.com/office/drawing/2014/main" id="{6B656A50-60CA-05AA-C0B7-32FED76DE12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10244" t="23484" r="8922" b="7534"/>
          <a:stretch/>
        </p:blipFill>
        <p:spPr bwMode="auto">
          <a:xfrm rot="10800000">
            <a:off x="8085335" y="1178763"/>
            <a:ext cx="3929900" cy="2514600"/>
          </a:xfrm>
          <a:prstGeom prst="rect">
            <a:avLst/>
          </a:prstGeom>
          <a:ln>
            <a:noFill/>
          </a:ln>
          <a:extLst>
            <a:ext uri="{53640926-AAD7-44D8-BBD7-CCE9431645EC}">
              <a14:shadowObscured xmlns:a14="http://schemas.microsoft.com/office/drawing/2010/main"/>
            </a:ext>
          </a:extLst>
        </p:spPr>
      </p:pic>
      <p:sp>
        <p:nvSpPr>
          <p:cNvPr id="17" name="TextBox 16">
            <a:extLst>
              <a:ext uri="{FF2B5EF4-FFF2-40B4-BE49-F238E27FC236}">
                <a16:creationId xmlns:a16="http://schemas.microsoft.com/office/drawing/2014/main" id="{A0AD96F7-3CB8-0D7B-E7D5-F9BAB285012E}"/>
              </a:ext>
            </a:extLst>
          </p:cNvPr>
          <p:cNvSpPr txBox="1"/>
          <p:nvPr/>
        </p:nvSpPr>
        <p:spPr>
          <a:xfrm>
            <a:off x="973216" y="3639878"/>
            <a:ext cx="11117363" cy="400110"/>
          </a:xfrm>
          <a:prstGeom prst="rect">
            <a:avLst/>
          </a:prstGeom>
          <a:noFill/>
        </p:spPr>
        <p:txBody>
          <a:bodyPr wrap="square">
            <a:spAutoFit/>
          </a:bodyPr>
          <a:lstStyle/>
          <a:p>
            <a:r>
              <a:rPr kumimoji="0" lang="es-GT" sz="20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Zonas de pesca                               Sitios de uso turístico                         Población indígena</a:t>
            </a:r>
            <a:endParaRPr lang="en-US" sz="1600" dirty="0"/>
          </a:p>
        </p:txBody>
      </p:sp>
      <p:sp>
        <p:nvSpPr>
          <p:cNvPr id="18" name="TextBox 17">
            <a:extLst>
              <a:ext uri="{FF2B5EF4-FFF2-40B4-BE49-F238E27FC236}">
                <a16:creationId xmlns:a16="http://schemas.microsoft.com/office/drawing/2014/main" id="{B47428E5-528E-6FB2-9BBE-DE567C9DAF06}"/>
              </a:ext>
            </a:extLst>
          </p:cNvPr>
          <p:cNvSpPr txBox="1"/>
          <p:nvPr/>
        </p:nvSpPr>
        <p:spPr>
          <a:xfrm>
            <a:off x="110118" y="6439352"/>
            <a:ext cx="11951216" cy="400110"/>
          </a:xfrm>
          <a:prstGeom prst="rect">
            <a:avLst/>
          </a:prstGeom>
          <a:noFill/>
        </p:spPr>
        <p:txBody>
          <a:bodyPr wrap="square">
            <a:spAutoFit/>
          </a:bodyPr>
          <a:lstStyle/>
          <a:p>
            <a:r>
              <a:rPr kumimoji="0" lang="es-GT" sz="20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   Ecosistemas marino-costeros                      Tortugas marinas                  Precipitación anual (promedio)  </a:t>
            </a:r>
            <a:endParaRPr lang="en-US" sz="1600" dirty="0"/>
          </a:p>
        </p:txBody>
      </p:sp>
    </p:spTree>
    <p:extLst>
      <p:ext uri="{BB962C8B-B14F-4D97-AF65-F5344CB8AC3E}">
        <p14:creationId xmlns:p14="http://schemas.microsoft.com/office/powerpoint/2010/main" val="305622426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437BFB-901F-D51C-68D7-DF5055CC10B2}"/>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35987D9B-D7D8-1248-E95A-010B8CEE6BBA}"/>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71CF717-04C4-851B-2D7F-619C43905535}"/>
              </a:ext>
            </a:extLst>
          </p:cNvPr>
          <p:cNvPicPr>
            <a:picLocks noChangeAspect="1"/>
          </p:cNvPicPr>
          <p:nvPr/>
        </p:nvPicPr>
        <p:blipFill>
          <a:blip r:embed="rId3"/>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85C6373F-EDFD-6602-BB21-0D52D457A625}"/>
              </a:ext>
            </a:extLst>
          </p:cNvPr>
          <p:cNvSpPr txBox="1"/>
          <p:nvPr/>
        </p:nvSpPr>
        <p:spPr>
          <a:xfrm>
            <a:off x="1156508" y="73764"/>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714C9ECB-2D35-C581-3C1A-2805C27F7E85}"/>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4E6E6AAA-BECC-7D95-DB30-84BAE93E74B0}"/>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Ocean Mapping Wealth</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E59BD274-C276-A605-C1B0-01C52861FCD5}"/>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7829D87A-0739-E871-7075-FDE91FD7ACA6}"/>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6" name="Group 15">
            <a:extLst>
              <a:ext uri="{FF2B5EF4-FFF2-40B4-BE49-F238E27FC236}">
                <a16:creationId xmlns:a16="http://schemas.microsoft.com/office/drawing/2014/main" id="{816B7342-E212-C3D3-B7A2-251C852E7A55}"/>
              </a:ext>
            </a:extLst>
          </p:cNvPr>
          <p:cNvGrpSpPr/>
          <p:nvPr/>
        </p:nvGrpSpPr>
        <p:grpSpPr>
          <a:xfrm>
            <a:off x="202328" y="1339152"/>
            <a:ext cx="11787341" cy="5327421"/>
            <a:chOff x="366197" y="1303230"/>
            <a:chExt cx="11421144" cy="4690046"/>
          </a:xfrm>
        </p:grpSpPr>
        <p:pic>
          <p:nvPicPr>
            <p:cNvPr id="4" name="Picture 3" descr="A screenshot of a computer&#10;&#10;AI-generated content may be incorrect.">
              <a:extLst>
                <a:ext uri="{FF2B5EF4-FFF2-40B4-BE49-F238E27FC236}">
                  <a16:creationId xmlns:a16="http://schemas.microsoft.com/office/drawing/2014/main" id="{69024A74-C2E9-087A-232E-A8D2048A586F}"/>
                </a:ext>
              </a:extLst>
            </p:cNvPr>
            <p:cNvPicPr>
              <a:picLocks noChangeAspect="1"/>
            </p:cNvPicPr>
            <p:nvPr/>
          </p:nvPicPr>
          <p:blipFill>
            <a:blip r:embed="rId4"/>
            <a:srcRect b="14963"/>
            <a:stretch/>
          </p:blipFill>
          <p:spPr>
            <a:xfrm>
              <a:off x="366197" y="1303230"/>
              <a:ext cx="11421144" cy="4690046"/>
            </a:xfrm>
            <a:prstGeom prst="rect">
              <a:avLst/>
            </a:prstGeom>
            <a:ln>
              <a:solidFill>
                <a:schemeClr val="tx1">
                  <a:lumMod val="50000"/>
                  <a:lumOff val="50000"/>
                </a:schemeClr>
              </a:solidFill>
            </a:ln>
          </p:spPr>
        </p:pic>
        <p:pic>
          <p:nvPicPr>
            <p:cNvPr id="10" name="Picture 9">
              <a:extLst>
                <a:ext uri="{FF2B5EF4-FFF2-40B4-BE49-F238E27FC236}">
                  <a16:creationId xmlns:a16="http://schemas.microsoft.com/office/drawing/2014/main" id="{0152EF8F-3136-AFAB-AE45-C0FD21356469}"/>
                </a:ext>
              </a:extLst>
            </p:cNvPr>
            <p:cNvPicPr>
              <a:picLocks noChangeAspect="1"/>
            </p:cNvPicPr>
            <p:nvPr/>
          </p:nvPicPr>
          <p:blipFill>
            <a:blip r:embed="rId5"/>
            <a:stretch>
              <a:fillRect/>
            </a:stretch>
          </p:blipFill>
          <p:spPr>
            <a:xfrm>
              <a:off x="4514689" y="1789026"/>
              <a:ext cx="7272652" cy="4204250"/>
            </a:xfrm>
            <a:prstGeom prst="rect">
              <a:avLst/>
            </a:prstGeom>
          </p:spPr>
        </p:pic>
      </p:grpSp>
    </p:spTree>
    <p:extLst>
      <p:ext uri="{BB962C8B-B14F-4D97-AF65-F5344CB8AC3E}">
        <p14:creationId xmlns:p14="http://schemas.microsoft.com/office/powerpoint/2010/main" val="412750253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041EAE-DD7A-5F8C-E3CF-626F6011F3B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5AEC957A-E194-ABF3-82AF-435C5523DAAB}"/>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1424E888-4AD9-6740-27E0-6468D1C97E34}"/>
              </a:ext>
            </a:extLst>
          </p:cNvPr>
          <p:cNvPicPr>
            <a:picLocks noChangeAspect="1"/>
          </p:cNvPicPr>
          <p:nvPr/>
        </p:nvPicPr>
        <p:blipFill>
          <a:blip r:embed="rId3"/>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AC076643-E6A5-2480-5E0B-E285BCE4C518}"/>
              </a:ext>
            </a:extLst>
          </p:cNvPr>
          <p:cNvSpPr txBox="1"/>
          <p:nvPr/>
        </p:nvSpPr>
        <p:spPr>
          <a:xfrm>
            <a:off x="1137279" y="18426"/>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7F257D88-BAD9-E4E9-14C6-3B50F2F68A37}"/>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1EDF2398-9491-47A6-BB99-B4153D645CB4}"/>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Resource Watch</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AB49551F-6B15-9E17-3B3E-C9DE8B0B093E}"/>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8C338511-704D-2AC2-F72A-DC9D0187DF6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map&#10;&#10;AI-generated content may be incorrect.">
            <a:extLst>
              <a:ext uri="{FF2B5EF4-FFF2-40B4-BE49-F238E27FC236}">
                <a16:creationId xmlns:a16="http://schemas.microsoft.com/office/drawing/2014/main" id="{C2F950AE-28AD-0A27-8CCB-3500988DC0AF}"/>
              </a:ext>
            </a:extLst>
          </p:cNvPr>
          <p:cNvPicPr>
            <a:picLocks noChangeAspect="1"/>
          </p:cNvPicPr>
          <p:nvPr/>
        </p:nvPicPr>
        <p:blipFill>
          <a:blip r:embed="rId4"/>
          <a:stretch>
            <a:fillRect/>
          </a:stretch>
        </p:blipFill>
        <p:spPr>
          <a:xfrm>
            <a:off x="96901" y="1359550"/>
            <a:ext cx="8859963" cy="5389592"/>
          </a:xfrm>
          <a:prstGeom prst="rect">
            <a:avLst/>
          </a:prstGeom>
          <a:ln>
            <a:solidFill>
              <a:schemeClr val="tx1">
                <a:lumMod val="50000"/>
                <a:lumOff val="50000"/>
              </a:schemeClr>
            </a:solidFill>
          </a:ln>
        </p:spPr>
      </p:pic>
      <p:pic>
        <p:nvPicPr>
          <p:cNvPr id="10" name="Picture 9" descr="A map of the world&#10;&#10;AI-generated content may be incorrect.">
            <a:extLst>
              <a:ext uri="{FF2B5EF4-FFF2-40B4-BE49-F238E27FC236}">
                <a16:creationId xmlns:a16="http://schemas.microsoft.com/office/drawing/2014/main" id="{4988D82E-ACF3-57BB-BDB0-042C06100C4F}"/>
              </a:ext>
            </a:extLst>
          </p:cNvPr>
          <p:cNvPicPr>
            <a:picLocks noChangeAspect="1"/>
          </p:cNvPicPr>
          <p:nvPr/>
        </p:nvPicPr>
        <p:blipFill>
          <a:blip r:embed="rId5"/>
          <a:srcRect l="7440" r="14203"/>
          <a:stretch/>
        </p:blipFill>
        <p:spPr>
          <a:xfrm>
            <a:off x="7507936" y="159242"/>
            <a:ext cx="4684063" cy="4502125"/>
          </a:xfrm>
          <a:custGeom>
            <a:avLst/>
            <a:gdLst>
              <a:gd name="connsiteX0" fmla="*/ 0 w 4413744"/>
              <a:gd name="connsiteY0" fmla="*/ 0 h 4502125"/>
              <a:gd name="connsiteX1" fmla="*/ 1129196 w 4413744"/>
              <a:gd name="connsiteY1" fmla="*/ 0 h 4502125"/>
              <a:gd name="connsiteX2" fmla="*/ 4413744 w 4413744"/>
              <a:gd name="connsiteY2" fmla="*/ 15206 h 4502125"/>
              <a:gd name="connsiteX3" fmla="*/ 4413744 w 4413744"/>
              <a:gd name="connsiteY3" fmla="*/ 4502125 h 4502125"/>
              <a:gd name="connsiteX4" fmla="*/ 2050117 w 4413744"/>
              <a:gd name="connsiteY4" fmla="*/ 4502125 h 4502125"/>
              <a:gd name="connsiteX5" fmla="*/ 10202 w 4413744"/>
              <a:gd name="connsiteY5" fmla="*/ 2686601 h 4502125"/>
              <a:gd name="connsiteX6" fmla="*/ 9239 w 4413744"/>
              <a:gd name="connsiteY6" fmla="*/ 674472 h 45021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13744" h="4502125">
                <a:moveTo>
                  <a:pt x="0" y="0"/>
                </a:moveTo>
                <a:lnTo>
                  <a:pt x="1129196" y="0"/>
                </a:lnTo>
                <a:lnTo>
                  <a:pt x="4413744" y="15206"/>
                </a:lnTo>
                <a:lnTo>
                  <a:pt x="4413744" y="4502125"/>
                </a:lnTo>
                <a:lnTo>
                  <a:pt x="2050117" y="4502125"/>
                </a:lnTo>
                <a:lnTo>
                  <a:pt x="10202" y="2686601"/>
                </a:lnTo>
                <a:cubicBezTo>
                  <a:pt x="12771" y="2018781"/>
                  <a:pt x="15339" y="1350961"/>
                  <a:pt x="9239" y="674472"/>
                </a:cubicBezTo>
                <a:close/>
              </a:path>
            </a:pathLst>
          </a:custGeom>
        </p:spPr>
      </p:pic>
    </p:spTree>
    <p:extLst>
      <p:ext uri="{BB962C8B-B14F-4D97-AF65-F5344CB8AC3E}">
        <p14:creationId xmlns:p14="http://schemas.microsoft.com/office/powerpoint/2010/main" val="299949695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60982C-0000-FD7C-8FFC-CABFD2E6425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B38DB3D-9030-A73F-F476-36F9F6CB6756}"/>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C1B92BF-8EA2-A2D3-BE4B-5715A09E3C2A}"/>
              </a:ext>
            </a:extLst>
          </p:cNvPr>
          <p:cNvPicPr>
            <a:picLocks noChangeAspect="1"/>
          </p:cNvPicPr>
          <p:nvPr/>
        </p:nvPicPr>
        <p:blipFill>
          <a:blip r:embed="rId3"/>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E4FD7007-8328-42CF-E331-CC249902EBA5}"/>
              </a:ext>
            </a:extLst>
          </p:cNvPr>
          <p:cNvSpPr txBox="1"/>
          <p:nvPr/>
        </p:nvSpPr>
        <p:spPr>
          <a:xfrm>
            <a:off x="1204653" y="26683"/>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15A0F386-1E8D-CDF8-2AB7-969972871664}"/>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sp>
        <p:nvSpPr>
          <p:cNvPr id="9" name="TextBox 8">
            <a:extLst>
              <a:ext uri="{FF2B5EF4-FFF2-40B4-BE49-F238E27FC236}">
                <a16:creationId xmlns:a16="http://schemas.microsoft.com/office/drawing/2014/main" id="{8B2209A9-89DA-0094-47F1-3133D5BB12C8}"/>
              </a:ext>
            </a:extLst>
          </p:cNvPr>
          <p:cNvSpPr txBox="1"/>
          <p:nvPr/>
        </p:nvSpPr>
        <p:spPr>
          <a:xfrm>
            <a:off x="2734823" y="780838"/>
            <a:ext cx="6722353"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ESRI</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172FAB5D-1D87-A6E3-056F-873BE13B450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872F4C22-ECD3-15FA-9419-09D7E7B7CF2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B4386777-FB84-5C7D-148B-7FB55E49BFC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81033" y="1242503"/>
            <a:ext cx="5214072" cy="5609997"/>
          </a:xfrm>
          <a:prstGeom prst="rect">
            <a:avLst/>
          </a:prstGeom>
          <a:noFill/>
          <a:ln>
            <a:solidFill>
              <a:schemeClr val="tx1">
                <a:lumMod val="50000"/>
                <a:lumOff val="50000"/>
              </a:schemeClr>
            </a:solidFill>
          </a:ln>
        </p:spPr>
      </p:pic>
      <p:sp>
        <p:nvSpPr>
          <p:cNvPr id="8" name="TextBox 7">
            <a:extLst>
              <a:ext uri="{FF2B5EF4-FFF2-40B4-BE49-F238E27FC236}">
                <a16:creationId xmlns:a16="http://schemas.microsoft.com/office/drawing/2014/main" id="{77D175CF-4DD8-824D-E901-FE103E6A7B9E}"/>
              </a:ext>
            </a:extLst>
          </p:cNvPr>
          <p:cNvSpPr txBox="1"/>
          <p:nvPr/>
        </p:nvSpPr>
        <p:spPr>
          <a:xfrm>
            <a:off x="6447437" y="3203546"/>
            <a:ext cx="4636196" cy="1569660"/>
          </a:xfrm>
          <a:prstGeom prst="rect">
            <a:avLst/>
          </a:prstGeom>
          <a:noFill/>
        </p:spPr>
        <p:txBody>
          <a:bodyPr wrap="square">
            <a:spAutoFit/>
          </a:bodyPr>
          <a:lstStyle/>
          <a:p>
            <a:r>
              <a:rPr lang="es-ES" sz="2400" dirty="0">
                <a:solidFill>
                  <a:schemeClr val="bg1"/>
                </a:solidFill>
                <a:latin typeface="Avenir Next LT Pro" panose="020B0504020202020204" pitchFamily="34" charset="0"/>
              </a:rPr>
              <a:t>Ejemplos de capas espaciales en ESRI propiedad de la oficina del Plan de Ordenamiento Territorial de Panamá</a:t>
            </a:r>
            <a:endParaRPr lang="en-US" sz="2400" dirty="0">
              <a:solidFill>
                <a:schemeClr val="bg1"/>
              </a:solidFill>
              <a:latin typeface="Avenir Next LT Pro" panose="020B0504020202020204" pitchFamily="34" charset="0"/>
            </a:endParaRPr>
          </a:p>
        </p:txBody>
      </p:sp>
    </p:spTree>
    <p:extLst>
      <p:ext uri="{BB962C8B-B14F-4D97-AF65-F5344CB8AC3E}">
        <p14:creationId xmlns:p14="http://schemas.microsoft.com/office/powerpoint/2010/main" val="13436541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05A0D-8101-32C7-3125-A6EE1CA47B0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D4A07C4-2844-38BE-22D9-31C3FE95AEEB}"/>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0BCA195-4A8C-9211-C212-CEABB735FC94}"/>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AD107648-C292-79EB-5F55-493B7C2F3744}"/>
              </a:ext>
            </a:extLst>
          </p:cNvPr>
          <p:cNvSpPr txBox="1"/>
          <p:nvPr/>
        </p:nvSpPr>
        <p:spPr>
          <a:xfrm>
            <a:off x="1257737" y="2160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8F593B7E-D58D-9B24-5B30-3FB85E5EDD27}"/>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cxnSp>
        <p:nvCxnSpPr>
          <p:cNvPr id="12" name="Straight Connector 11">
            <a:extLst>
              <a:ext uri="{FF2B5EF4-FFF2-40B4-BE49-F238E27FC236}">
                <a16:creationId xmlns:a16="http://schemas.microsoft.com/office/drawing/2014/main" id="{158AB505-3AF0-FF1B-4242-2E3282A2E85D}"/>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E0CBED05-FB9A-D322-3512-9510F2777F69}"/>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creenshot of a computer&#10;&#10;AI-generated content may be incorrect.">
            <a:extLst>
              <a:ext uri="{FF2B5EF4-FFF2-40B4-BE49-F238E27FC236}">
                <a16:creationId xmlns:a16="http://schemas.microsoft.com/office/drawing/2014/main" id="{412EA31D-7243-1714-7862-8274E768DA7B}"/>
              </a:ext>
            </a:extLst>
          </p:cNvPr>
          <p:cNvPicPr>
            <a:picLocks noChangeAspect="1"/>
          </p:cNvPicPr>
          <p:nvPr/>
        </p:nvPicPr>
        <p:blipFill>
          <a:blip r:embed="rId5"/>
          <a:stretch>
            <a:fillRect/>
          </a:stretch>
        </p:blipFill>
        <p:spPr>
          <a:xfrm>
            <a:off x="223844" y="1234153"/>
            <a:ext cx="6896147" cy="5524654"/>
          </a:xfrm>
          <a:prstGeom prst="rect">
            <a:avLst/>
          </a:prstGeom>
        </p:spPr>
      </p:pic>
      <p:sp>
        <p:nvSpPr>
          <p:cNvPr id="9" name="TextBox 8">
            <a:extLst>
              <a:ext uri="{FF2B5EF4-FFF2-40B4-BE49-F238E27FC236}">
                <a16:creationId xmlns:a16="http://schemas.microsoft.com/office/drawing/2014/main" id="{603BEA72-A815-3C5A-EDC8-26772C9C94DB}"/>
              </a:ext>
            </a:extLst>
          </p:cNvPr>
          <p:cNvSpPr txBox="1"/>
          <p:nvPr/>
        </p:nvSpPr>
        <p:spPr>
          <a:xfrm>
            <a:off x="7494615" y="3314508"/>
            <a:ext cx="4473541" cy="83099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Sistema Global de Información sobre Biodiversidad — GBIF</a:t>
            </a:r>
            <a:endParaRPr kumimoji="0" lang="es-GT"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2709102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493127-B517-2D4A-1E05-3D19847CF43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39CE864-846D-9EF8-E912-5DBDE81D667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A2D23D6-42F4-84FE-1833-D82E73BC904D}"/>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CDB307D1-0060-C0AA-7EAA-5F64F19B1A4C}"/>
              </a:ext>
            </a:extLst>
          </p:cNvPr>
          <p:cNvSpPr txBox="1"/>
          <p:nvPr/>
        </p:nvSpPr>
        <p:spPr>
          <a:xfrm>
            <a:off x="1156510" y="-16642"/>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20D64CDF-4562-0060-1701-AEE8D9D7CE5C}"/>
              </a:ext>
            </a:extLst>
          </p:cNvPr>
          <p:cNvSpPr txBox="1"/>
          <p:nvPr/>
        </p:nvSpPr>
        <p:spPr>
          <a:xfrm>
            <a:off x="96901" y="108858"/>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Atlas y Portales</a:t>
            </a:r>
          </a:p>
        </p:txBody>
      </p:sp>
      <p:cxnSp>
        <p:nvCxnSpPr>
          <p:cNvPr id="12" name="Straight Connector 11">
            <a:extLst>
              <a:ext uri="{FF2B5EF4-FFF2-40B4-BE49-F238E27FC236}">
                <a16:creationId xmlns:a16="http://schemas.microsoft.com/office/drawing/2014/main" id="{9E2E4DEE-54BA-ADF9-EA48-A48BA8CE2665}"/>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25F224E-1630-C672-1571-AF8FBB8F43D4}"/>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screenshot of a computer&#10;&#10;AI-generated content may be incorrect.">
            <a:extLst>
              <a:ext uri="{FF2B5EF4-FFF2-40B4-BE49-F238E27FC236}">
                <a16:creationId xmlns:a16="http://schemas.microsoft.com/office/drawing/2014/main" id="{D1ECADD6-D1DE-91C4-7178-4A55C6F8ECF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01" y="2261366"/>
            <a:ext cx="6514381" cy="3979537"/>
          </a:xfrm>
          <a:prstGeom prst="rect">
            <a:avLst/>
          </a:prstGeom>
          <a:ln>
            <a:solidFill>
              <a:schemeClr val="tx1">
                <a:lumMod val="50000"/>
                <a:lumOff val="50000"/>
              </a:schemeClr>
            </a:solidFill>
          </a:ln>
        </p:spPr>
      </p:pic>
      <p:sp>
        <p:nvSpPr>
          <p:cNvPr id="9" name="TextBox 8">
            <a:extLst>
              <a:ext uri="{FF2B5EF4-FFF2-40B4-BE49-F238E27FC236}">
                <a16:creationId xmlns:a16="http://schemas.microsoft.com/office/drawing/2014/main" id="{1015F9FD-9273-49D5-9116-54809913E9A5}"/>
              </a:ext>
            </a:extLst>
          </p:cNvPr>
          <p:cNvSpPr txBox="1"/>
          <p:nvPr/>
        </p:nvSpPr>
        <p:spPr>
          <a:xfrm>
            <a:off x="685524" y="1764726"/>
            <a:ext cx="4473541"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Skylight</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7" name="Picture 6" descr="A screenshot of a computer screen&#10;&#10;AI-generated content may be incorrect.">
            <a:extLst>
              <a:ext uri="{FF2B5EF4-FFF2-40B4-BE49-F238E27FC236}">
                <a16:creationId xmlns:a16="http://schemas.microsoft.com/office/drawing/2014/main" id="{A1215EC9-CE12-0C70-1026-534C9D78409C}"/>
              </a:ext>
            </a:extLst>
          </p:cNvPr>
          <p:cNvPicPr>
            <a:picLocks noChangeAspect="1"/>
          </p:cNvPicPr>
          <p:nvPr/>
        </p:nvPicPr>
        <p:blipFill>
          <a:blip r:embed="rId6"/>
          <a:srcRect l="13313" t="35506" r="60535" b="22397"/>
          <a:stretch/>
        </p:blipFill>
        <p:spPr>
          <a:xfrm>
            <a:off x="7429345" y="2226390"/>
            <a:ext cx="3707372" cy="4218569"/>
          </a:xfrm>
          <a:prstGeom prst="rect">
            <a:avLst/>
          </a:prstGeom>
        </p:spPr>
      </p:pic>
      <p:sp>
        <p:nvSpPr>
          <p:cNvPr id="8" name="TextBox 7">
            <a:extLst>
              <a:ext uri="{FF2B5EF4-FFF2-40B4-BE49-F238E27FC236}">
                <a16:creationId xmlns:a16="http://schemas.microsoft.com/office/drawing/2014/main" id="{06925A36-555A-5554-FEBC-72854D186BB2}"/>
              </a:ext>
            </a:extLst>
          </p:cNvPr>
          <p:cNvSpPr txBox="1"/>
          <p:nvPr/>
        </p:nvSpPr>
        <p:spPr>
          <a:xfrm>
            <a:off x="7046260" y="1703093"/>
            <a:ext cx="4473541" cy="461665"/>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n-US" sz="24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Marine Traffic</a:t>
            </a:r>
            <a:endParaRPr kumimoji="0" lang="en-US" sz="24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36762428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8A74F-5A84-84CA-2CB8-0862BC5B8E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DE08A2B9-5B17-DF30-7E30-195B5EFA57E1}"/>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895B479A-35FA-3094-C5FF-E2B08CB3C3C3}"/>
              </a:ext>
            </a:extLst>
          </p:cNvPr>
          <p:cNvPicPr>
            <a:picLocks noChangeAspect="1"/>
          </p:cNvPicPr>
          <p:nvPr/>
        </p:nvPicPr>
        <p:blipFill>
          <a:blip r:embed="rId3"/>
          <a:stretch>
            <a:fillRect/>
          </a:stretch>
        </p:blipFill>
        <p:spPr>
          <a:xfrm>
            <a:off x="-2019869" y="0"/>
            <a:ext cx="14211869" cy="7994176"/>
          </a:xfrm>
          <a:prstGeom prst="rect">
            <a:avLst/>
          </a:prstGeom>
        </p:spPr>
      </p:pic>
      <p:sp>
        <p:nvSpPr>
          <p:cNvPr id="7" name="TextBox 6">
            <a:extLst>
              <a:ext uri="{FF2B5EF4-FFF2-40B4-BE49-F238E27FC236}">
                <a16:creationId xmlns:a16="http://schemas.microsoft.com/office/drawing/2014/main" id="{25B0E646-B5DA-01A2-4210-D29C1D38DC5C}"/>
              </a:ext>
            </a:extLst>
          </p:cNvPr>
          <p:cNvSpPr txBox="1"/>
          <p:nvPr/>
        </p:nvSpPr>
        <p:spPr>
          <a:xfrm>
            <a:off x="2344310" y="6269945"/>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Chiriquí Grande</a:t>
            </a:r>
          </a:p>
        </p:txBody>
      </p:sp>
      <p:sp>
        <p:nvSpPr>
          <p:cNvPr id="8" name="TextBox 7">
            <a:extLst>
              <a:ext uri="{FF2B5EF4-FFF2-40B4-BE49-F238E27FC236}">
                <a16:creationId xmlns:a16="http://schemas.microsoft.com/office/drawing/2014/main" id="{55F2AD5C-F214-82B0-5773-26428DDFCC21}"/>
              </a:ext>
            </a:extLst>
          </p:cNvPr>
          <p:cNvSpPr txBox="1"/>
          <p:nvPr/>
        </p:nvSpPr>
        <p:spPr>
          <a:xfrm>
            <a:off x="2344310" y="4899590"/>
            <a:ext cx="1199819" cy="461665"/>
          </a:xfrm>
          <a:prstGeom prst="rect">
            <a:avLst/>
          </a:prstGeom>
          <a:noFill/>
          <a:ln>
            <a:noFill/>
          </a:ln>
        </p:spPr>
        <p:txBody>
          <a:bodyPr wrap="square">
            <a:spAutoFit/>
          </a:bodyPr>
          <a:lstStyle/>
          <a:p>
            <a:pPr algn="ctr"/>
            <a:r>
              <a:rPr lang="es-GT" sz="1200" i="1" spc="300" dirty="0">
                <a:solidFill>
                  <a:schemeClr val="bg1"/>
                </a:solidFill>
                <a:effectLst/>
                <a:latin typeface="Abadi Extra Light" panose="020B0204020104020204" pitchFamily="34" charset="0"/>
              </a:rPr>
              <a:t>Laguna de Chiriquí </a:t>
            </a:r>
            <a:endParaRPr lang="es-GT" sz="1200" i="1" spc="300" noProof="0" dirty="0">
              <a:solidFill>
                <a:schemeClr val="bg1"/>
              </a:solidFill>
              <a:effectLst/>
              <a:latin typeface="Abadi Extra Light" panose="020B0204020104020204" pitchFamily="34" charset="0"/>
            </a:endParaRPr>
          </a:p>
        </p:txBody>
      </p:sp>
      <p:sp>
        <p:nvSpPr>
          <p:cNvPr id="28" name="TextBox 27">
            <a:extLst>
              <a:ext uri="{FF2B5EF4-FFF2-40B4-BE49-F238E27FC236}">
                <a16:creationId xmlns:a16="http://schemas.microsoft.com/office/drawing/2014/main" id="{36553C4E-95BF-44D4-535F-394AA9D6D360}"/>
              </a:ext>
            </a:extLst>
          </p:cNvPr>
          <p:cNvSpPr txBox="1"/>
          <p:nvPr/>
        </p:nvSpPr>
        <p:spPr>
          <a:xfrm>
            <a:off x="-204466" y="3214749"/>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Almirante</a:t>
            </a:r>
          </a:p>
        </p:txBody>
      </p:sp>
      <p:sp>
        <p:nvSpPr>
          <p:cNvPr id="29" name="TextBox 28">
            <a:extLst>
              <a:ext uri="{FF2B5EF4-FFF2-40B4-BE49-F238E27FC236}">
                <a16:creationId xmlns:a16="http://schemas.microsoft.com/office/drawing/2014/main" id="{3785CB39-4582-DF00-FC29-1C72BD861C44}"/>
              </a:ext>
            </a:extLst>
          </p:cNvPr>
          <p:cNvSpPr txBox="1"/>
          <p:nvPr/>
        </p:nvSpPr>
        <p:spPr>
          <a:xfrm>
            <a:off x="960287" y="2465608"/>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Isla </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Colon</a:t>
            </a:r>
          </a:p>
        </p:txBody>
      </p:sp>
      <p:sp>
        <p:nvSpPr>
          <p:cNvPr id="30" name="TextBox 29">
            <a:extLst>
              <a:ext uri="{FF2B5EF4-FFF2-40B4-BE49-F238E27FC236}">
                <a16:creationId xmlns:a16="http://schemas.microsoft.com/office/drawing/2014/main" id="{0BA25FEA-5B5F-EB6F-B35F-22A546B616DF}"/>
              </a:ext>
            </a:extLst>
          </p:cNvPr>
          <p:cNvSpPr txBox="1"/>
          <p:nvPr/>
        </p:nvSpPr>
        <p:spPr>
          <a:xfrm>
            <a:off x="3181816" y="4306746"/>
            <a:ext cx="1199819"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Kusapín</a:t>
            </a:r>
          </a:p>
        </p:txBody>
      </p:sp>
      <p:sp>
        <p:nvSpPr>
          <p:cNvPr id="31" name="TextBox 30">
            <a:extLst>
              <a:ext uri="{FF2B5EF4-FFF2-40B4-BE49-F238E27FC236}">
                <a16:creationId xmlns:a16="http://schemas.microsoft.com/office/drawing/2014/main" id="{9F62ED3B-8411-0957-A788-BC2C06F545B3}"/>
              </a:ext>
            </a:extLst>
          </p:cNvPr>
          <p:cNvSpPr txBox="1"/>
          <p:nvPr/>
        </p:nvSpPr>
        <p:spPr>
          <a:xfrm>
            <a:off x="1855524" y="3270023"/>
            <a:ext cx="1391778" cy="276999"/>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Bastimentos</a:t>
            </a:r>
          </a:p>
        </p:txBody>
      </p:sp>
      <p:sp>
        <p:nvSpPr>
          <p:cNvPr id="2" name="TextBox 1">
            <a:extLst>
              <a:ext uri="{FF2B5EF4-FFF2-40B4-BE49-F238E27FC236}">
                <a16:creationId xmlns:a16="http://schemas.microsoft.com/office/drawing/2014/main" id="{9464D7CA-DC0F-F22F-0498-10F52216520F}"/>
              </a:ext>
            </a:extLst>
          </p:cNvPr>
          <p:cNvSpPr txBox="1"/>
          <p:nvPr/>
        </p:nvSpPr>
        <p:spPr>
          <a:xfrm>
            <a:off x="2344310" y="664628"/>
            <a:ext cx="9358906" cy="51244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lang="es-ES" sz="2800" b="0" i="0" dirty="0">
                <a:solidFill>
                  <a:schemeClr val="bg1"/>
                </a:solidFill>
                <a:effectLst/>
                <a:latin typeface="Aptos Light" panose="020B0004020202020204" pitchFamily="34" charset="0"/>
              </a:rPr>
              <a:t>BIENVENIDA Y RESUMEN DEL TALLER </a:t>
            </a:r>
          </a:p>
          <a:p>
            <a:pPr marL="0" marR="0" lvl="0" indent="0" algn="r" defTabSz="914400" rtl="0" eaLnBrk="1" fontAlgn="auto" latinLnBrk="0" hangingPunct="1">
              <a:lnSpc>
                <a:spcPct val="100000"/>
              </a:lnSpc>
              <a:spcBef>
                <a:spcPts val="0"/>
              </a:spcBef>
              <a:spcAft>
                <a:spcPts val="1800"/>
              </a:spcAft>
              <a:buClrTx/>
              <a:buSzTx/>
              <a:buFontTx/>
              <a:buNone/>
              <a:tabLst/>
              <a:defRPr/>
            </a:pPr>
            <a:r>
              <a:rPr lang="es-ES" sz="2800" b="0" i="0" dirty="0">
                <a:solidFill>
                  <a:schemeClr val="bg1"/>
                </a:solidFill>
                <a:effectLst/>
                <a:latin typeface="Aptos Light" panose="020B0004020202020204" pitchFamily="34" charset="0"/>
              </a:rPr>
              <a:t>RESUMEN DEL PROYECTO BE CLME+</a:t>
            </a:r>
          </a:p>
          <a:p>
            <a:pPr marL="0" marR="0" lvl="0" indent="0" algn="r" defTabSz="914400" rtl="0" eaLnBrk="1" fontAlgn="auto" latinLnBrk="0" hangingPunct="1">
              <a:lnSpc>
                <a:spcPct val="100000"/>
              </a:lnSpc>
              <a:spcBef>
                <a:spcPts val="0"/>
              </a:spcBef>
              <a:spcAft>
                <a:spcPts val="600"/>
              </a:spcAft>
              <a:buClrTx/>
              <a:buSzTx/>
              <a:buFontTx/>
              <a:buNone/>
              <a:tabLst/>
              <a:defRPr/>
            </a:pPr>
            <a:r>
              <a:rPr lang="es-ES" sz="2800" b="0" i="0" dirty="0">
                <a:solidFill>
                  <a:schemeClr val="bg1"/>
                </a:solidFill>
                <a:effectLst/>
                <a:latin typeface="Aptos Light" panose="020B0004020202020204" pitchFamily="34" charset="0"/>
              </a:rPr>
              <a:t>BRECHA DE DATOS Y EVALUACIONES DE NECESIDADES PARA INFORMAR A P</a:t>
            </a:r>
            <a:r>
              <a:rPr lang="es-ES" sz="2800" dirty="0">
                <a:solidFill>
                  <a:schemeClr val="bg1"/>
                </a:solidFill>
                <a:latin typeface="Aptos Light" panose="020B0004020202020204" pitchFamily="34" charset="0"/>
              </a:rPr>
              <a:t>EM</a:t>
            </a:r>
            <a:r>
              <a:rPr lang="es-ES" sz="2800" b="0" i="0" dirty="0">
                <a:solidFill>
                  <a:schemeClr val="bg1"/>
                </a:solidFill>
                <a:effectLst/>
                <a:latin typeface="Aptos Light" panose="020B0004020202020204" pitchFamily="34" charset="0"/>
              </a:rPr>
              <a:t> EN BOCAS DEL TORO </a:t>
            </a:r>
          </a:p>
          <a:p>
            <a:pPr marL="0" marR="0" lvl="0" indent="0" algn="r" defTabSz="914400" rtl="0" eaLnBrk="1" fontAlgn="auto" latinLnBrk="0" hangingPunct="1">
              <a:lnSpc>
                <a:spcPct val="100000"/>
              </a:lnSpc>
              <a:spcBef>
                <a:spcPts val="0"/>
              </a:spcBef>
              <a:spcAft>
                <a:spcPts val="600"/>
              </a:spcAft>
              <a:buClrTx/>
              <a:buSzTx/>
              <a:buFontTx/>
              <a:buNone/>
              <a:tabLst/>
              <a:defRPr/>
            </a:pPr>
            <a:r>
              <a:rPr lang="es-ES" sz="2800" b="0" i="0" dirty="0">
                <a:solidFill>
                  <a:schemeClr val="bg1"/>
                </a:solidFill>
                <a:effectLst/>
                <a:latin typeface="Aptos Light" panose="020B0004020202020204" pitchFamily="34" charset="0"/>
              </a:rPr>
              <a:t>Información existente </a:t>
            </a:r>
          </a:p>
          <a:p>
            <a:pPr marL="0" marR="0" lvl="0" indent="0" algn="r" defTabSz="914400" rtl="0" eaLnBrk="1" fontAlgn="auto" latinLnBrk="0" hangingPunct="1">
              <a:lnSpc>
                <a:spcPct val="100000"/>
              </a:lnSpc>
              <a:spcBef>
                <a:spcPts val="0"/>
              </a:spcBef>
              <a:spcAft>
                <a:spcPts val="600"/>
              </a:spcAft>
              <a:buClrTx/>
              <a:buSzTx/>
              <a:buFontTx/>
              <a:buNone/>
              <a:tabLst/>
              <a:defRPr/>
            </a:pPr>
            <a:r>
              <a:rPr lang="es-ES" sz="2800" b="0" i="0" dirty="0">
                <a:solidFill>
                  <a:schemeClr val="bg1"/>
                </a:solidFill>
                <a:effectLst/>
                <a:latin typeface="Aptos Light" panose="020B0004020202020204" pitchFamily="34" charset="0"/>
              </a:rPr>
              <a:t>Vacíos de información </a:t>
            </a:r>
          </a:p>
          <a:p>
            <a:pPr marL="0" marR="0" lvl="0" indent="0" algn="r" defTabSz="914400" rtl="0" eaLnBrk="1" fontAlgn="auto" latinLnBrk="0" hangingPunct="1">
              <a:lnSpc>
                <a:spcPct val="100000"/>
              </a:lnSpc>
              <a:spcBef>
                <a:spcPts val="0"/>
              </a:spcBef>
              <a:spcAft>
                <a:spcPts val="600"/>
              </a:spcAft>
              <a:buClrTx/>
              <a:buSzTx/>
              <a:buFontTx/>
              <a:buNone/>
              <a:tabLst/>
              <a:defRPr/>
            </a:pPr>
            <a:r>
              <a:rPr lang="es-ES" sz="2800" b="0" i="0" dirty="0">
                <a:solidFill>
                  <a:schemeClr val="bg1"/>
                </a:solidFill>
                <a:effectLst/>
                <a:latin typeface="Aptos Light" panose="020B0004020202020204" pitchFamily="34" charset="0"/>
              </a:rPr>
              <a:t>Necesidades información</a:t>
            </a:r>
          </a:p>
          <a:p>
            <a:pPr marL="0" marR="0" lvl="0" indent="0" algn="r" defTabSz="914400" rtl="0" eaLnBrk="1" fontAlgn="auto" latinLnBrk="0" hangingPunct="1">
              <a:lnSpc>
                <a:spcPct val="100000"/>
              </a:lnSpc>
              <a:spcBef>
                <a:spcPts val="0"/>
              </a:spcBef>
              <a:spcAft>
                <a:spcPts val="1800"/>
              </a:spcAft>
              <a:buClrTx/>
              <a:buSzTx/>
              <a:buFontTx/>
              <a:buNone/>
              <a:tabLst/>
              <a:defRPr/>
            </a:pPr>
            <a:r>
              <a:rPr lang="es-ES" sz="2800" b="0" i="0" dirty="0">
                <a:solidFill>
                  <a:schemeClr val="bg1"/>
                </a:solidFill>
                <a:effectLst/>
                <a:latin typeface="Aptos Light" panose="020B0004020202020204" pitchFamily="34" charset="0"/>
              </a:rPr>
              <a:t>Capacitación y recursos </a:t>
            </a:r>
          </a:p>
          <a:p>
            <a:pPr marL="0" marR="0" lvl="0" indent="0" algn="r" defTabSz="914400" rtl="0" eaLnBrk="1" fontAlgn="auto" latinLnBrk="0" hangingPunct="1">
              <a:lnSpc>
                <a:spcPct val="100000"/>
              </a:lnSpc>
              <a:spcBef>
                <a:spcPts val="0"/>
              </a:spcBef>
              <a:spcAft>
                <a:spcPts val="1800"/>
              </a:spcAft>
              <a:buClrTx/>
              <a:buSzTx/>
              <a:buFontTx/>
              <a:buNone/>
              <a:tabLst/>
              <a:defRPr/>
            </a:pPr>
            <a:r>
              <a:rPr lang="es-ES" sz="2800" b="0" i="0" dirty="0">
                <a:solidFill>
                  <a:schemeClr val="bg1"/>
                </a:solidFill>
                <a:effectLst/>
                <a:latin typeface="Aptos Light" panose="020B0004020202020204" pitchFamily="34" charset="0"/>
              </a:rPr>
              <a:t>RECOMENDACIONES</a:t>
            </a:r>
            <a:endParaRPr kumimoji="0" lang="en-US" sz="2600" b="0" i="0" u="none" strike="noStrike" kern="1200" cap="none" spc="0" normalizeH="0" baseline="0" noProof="0" dirty="0">
              <a:ln>
                <a:noFill/>
              </a:ln>
              <a:solidFill>
                <a:schemeClr val="bg1"/>
              </a:solidFill>
              <a:effectLst/>
              <a:uLnTx/>
              <a:uFillTx/>
              <a:latin typeface="Aptos Light" panose="020B0004020202020204" pitchFamily="34" charset="0"/>
            </a:endParaRPr>
          </a:p>
        </p:txBody>
      </p:sp>
      <p:sp>
        <p:nvSpPr>
          <p:cNvPr id="4" name="TextBox 3">
            <a:extLst>
              <a:ext uri="{FF2B5EF4-FFF2-40B4-BE49-F238E27FC236}">
                <a16:creationId xmlns:a16="http://schemas.microsoft.com/office/drawing/2014/main" id="{05616CCF-C09E-D8CB-2D9B-32F14C1294B1}"/>
              </a:ext>
            </a:extLst>
          </p:cNvPr>
          <p:cNvSpPr txBox="1"/>
          <p:nvPr/>
        </p:nvSpPr>
        <p:spPr>
          <a:xfrm>
            <a:off x="8612948" y="14344"/>
            <a:ext cx="339484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uLnTx/>
                <a:uFillTx/>
                <a:latin typeface="Aptos Display" panose="020B0004020202020204" pitchFamily="34" charset="0"/>
              </a:rPr>
              <a:t>Agenda</a:t>
            </a:r>
          </a:p>
        </p:txBody>
      </p:sp>
      <p:sp>
        <p:nvSpPr>
          <p:cNvPr id="5" name="TextBox 4">
            <a:extLst>
              <a:ext uri="{FF2B5EF4-FFF2-40B4-BE49-F238E27FC236}">
                <a16:creationId xmlns:a16="http://schemas.microsoft.com/office/drawing/2014/main" id="{74E621BC-0123-5EE0-4915-A03F8FF6F9DD}"/>
              </a:ext>
            </a:extLst>
          </p:cNvPr>
          <p:cNvSpPr txBox="1"/>
          <p:nvPr/>
        </p:nvSpPr>
        <p:spPr>
          <a:xfrm>
            <a:off x="11662892" y="66763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CE16A04E-1B85-A587-DE46-CFE6A7ED95ED}"/>
              </a:ext>
            </a:extLst>
          </p:cNvPr>
          <p:cNvCxnSpPr>
            <a:cxnSpLocks/>
          </p:cNvCxnSpPr>
          <p:nvPr/>
        </p:nvCxnSpPr>
        <p:spPr>
          <a:xfrm>
            <a:off x="11662892" y="79610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0846452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A7E137-821D-5D73-CDF9-E42DD047F6C4}"/>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4DDB66A-A1B8-7127-DAF9-09DE65CC03D9}"/>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7933352-50C8-D079-9DC3-17AE5F5D679F}"/>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584EF0A5-CC4D-38D7-769D-055EF1C79B00}"/>
              </a:ext>
            </a:extLst>
          </p:cNvPr>
          <p:cNvSpPr txBox="1"/>
          <p:nvPr/>
        </p:nvSpPr>
        <p:spPr>
          <a:xfrm>
            <a:off x="661538" y="207809"/>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CF8E263C-C598-B35E-C24C-125E746C7BC3}"/>
              </a:ext>
            </a:extLst>
          </p:cNvPr>
          <p:cNvSpPr txBox="1"/>
          <p:nvPr/>
        </p:nvSpPr>
        <p:spPr>
          <a:xfrm>
            <a:off x="661538" y="659262"/>
            <a:ext cx="3981939" cy="46166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p:txBody>
      </p:sp>
      <p:cxnSp>
        <p:nvCxnSpPr>
          <p:cNvPr id="12" name="Straight Connector 11">
            <a:extLst>
              <a:ext uri="{FF2B5EF4-FFF2-40B4-BE49-F238E27FC236}">
                <a16:creationId xmlns:a16="http://schemas.microsoft.com/office/drawing/2014/main" id="{ED74B612-0100-B0C3-8222-CEC246F5C84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A6EBFA9-4BBC-A8D7-84E2-65354D85E961}"/>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EDCB8654-F8B6-91A0-B54B-378268E58F21}"/>
              </a:ext>
            </a:extLst>
          </p:cNvPr>
          <p:cNvGraphicFramePr>
            <a:graphicFrameLocks noGrp="1"/>
          </p:cNvGraphicFramePr>
          <p:nvPr>
            <p:extLst>
              <p:ext uri="{D42A27DB-BD31-4B8C-83A1-F6EECF244321}">
                <p14:modId xmlns:p14="http://schemas.microsoft.com/office/powerpoint/2010/main" val="3825145616"/>
              </p:ext>
            </p:extLst>
          </p:nvPr>
        </p:nvGraphicFramePr>
        <p:xfrm>
          <a:off x="661538" y="2253819"/>
          <a:ext cx="11007047" cy="4320486"/>
        </p:xfrm>
        <a:graphic>
          <a:graphicData uri="http://schemas.openxmlformats.org/drawingml/2006/table">
            <a:tbl>
              <a:tblPr bandRow="1">
                <a:tableStyleId>{2D5ABB26-0587-4C30-8999-92F81FD0307C}</a:tableStyleId>
              </a:tblPr>
              <a:tblGrid>
                <a:gridCol w="3140969">
                  <a:extLst>
                    <a:ext uri="{9D8B030D-6E8A-4147-A177-3AD203B41FA5}">
                      <a16:colId xmlns:a16="http://schemas.microsoft.com/office/drawing/2014/main" val="945245369"/>
                    </a:ext>
                  </a:extLst>
                </a:gridCol>
                <a:gridCol w="3933039">
                  <a:extLst>
                    <a:ext uri="{9D8B030D-6E8A-4147-A177-3AD203B41FA5}">
                      <a16:colId xmlns:a16="http://schemas.microsoft.com/office/drawing/2014/main" val="1980076727"/>
                    </a:ext>
                  </a:extLst>
                </a:gridCol>
                <a:gridCol w="3933039">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Marine Environment</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rPr>
                        <a:t>Ambiente Marino</a:t>
                      </a:r>
                      <a:endParaRPr lang="es-GT" sz="2000" b="1" noProof="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480054">
                <a:tc>
                  <a:txBody>
                    <a:bodyPr/>
                    <a:lstStyle/>
                    <a:p>
                      <a:pPr marL="0" marR="0">
                        <a:lnSpc>
                          <a:spcPct val="115000"/>
                        </a:lnSpc>
                        <a:buNone/>
                      </a:pPr>
                      <a:r>
                        <a:rPr lang="en-US" sz="2000" dirty="0">
                          <a:effectLst/>
                        </a:rPr>
                        <a:t>Boundaries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dirty="0">
                          <a:effectLst/>
                        </a:rPr>
                        <a:t>Límites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7">
                  <a:txBody>
                    <a:bodyPr/>
                    <a:lstStyle/>
                    <a:p>
                      <a:pPr marL="0" marR="0">
                        <a:lnSpc>
                          <a:spcPct val="115000"/>
                        </a:lnSpc>
                        <a:buNone/>
                      </a:pPr>
                      <a:r>
                        <a:rPr lang="en-US" sz="2000" dirty="0">
                          <a:effectLst/>
                        </a:rPr>
                        <a:t>SINIA; ESRI; STRI GIS Data Portal, Atlas Ambiental de Panamá; Atlas Bocas del Toro</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480054">
                <a:tc>
                  <a:txBody>
                    <a:bodyPr/>
                    <a:lstStyle/>
                    <a:p>
                      <a:pPr marL="0" marR="0">
                        <a:lnSpc>
                          <a:spcPct val="115000"/>
                        </a:lnSpc>
                        <a:buNone/>
                      </a:pPr>
                      <a:r>
                        <a:rPr lang="en-US" sz="2000" dirty="0">
                          <a:effectLst/>
                        </a:rPr>
                        <a:t>Country</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Panamá</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480054">
                <a:tc>
                  <a:txBody>
                    <a:bodyPr/>
                    <a:lstStyle/>
                    <a:p>
                      <a:pPr marL="0" marR="0">
                        <a:lnSpc>
                          <a:spcPct val="115000"/>
                        </a:lnSpc>
                        <a:buNone/>
                      </a:pPr>
                      <a:r>
                        <a:rPr lang="en-US" sz="2000" dirty="0">
                          <a:effectLst/>
                        </a:rPr>
                        <a:t>Administrative divisions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a:txBody>
                    <a:bodyPr/>
                    <a:lstStyle/>
                    <a:p>
                      <a:pPr marL="0" marR="0">
                        <a:lnSpc>
                          <a:spcPct val="115000"/>
                        </a:lnSpc>
                        <a:buNone/>
                      </a:pPr>
                      <a:r>
                        <a:rPr lang="es-GT" sz="2000" dirty="0">
                          <a:effectLst/>
                        </a:rPr>
                        <a:t>Provincia/Distrito/Corregimientos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480054">
                <a:tc>
                  <a:txBody>
                    <a:bodyPr/>
                    <a:lstStyle/>
                    <a:p>
                      <a:pPr marL="0" marR="0">
                        <a:lnSpc>
                          <a:spcPct val="115000"/>
                        </a:lnSpc>
                        <a:buNone/>
                      </a:pPr>
                      <a:r>
                        <a:rPr lang="en-US" sz="2000" dirty="0">
                          <a:effectLst/>
                        </a:rPr>
                        <a:t>Territorial Sea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Océano territorial</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480054">
                <a:tc>
                  <a:txBody>
                    <a:bodyPr/>
                    <a:lstStyle/>
                    <a:p>
                      <a:pPr marL="0" marR="0">
                        <a:lnSpc>
                          <a:spcPct val="115000"/>
                        </a:lnSpc>
                        <a:buNone/>
                      </a:pPr>
                      <a:r>
                        <a:rPr lang="en-US" sz="2000" dirty="0">
                          <a:effectLst/>
                        </a:rPr>
                        <a:t>Exclusive economic zone </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a:txBody>
                    <a:bodyPr/>
                    <a:lstStyle/>
                    <a:p>
                      <a:pPr marL="0" marR="0">
                        <a:lnSpc>
                          <a:spcPct val="115000"/>
                        </a:lnSpc>
                        <a:buNone/>
                      </a:pPr>
                      <a:r>
                        <a:rPr lang="es-GT" sz="2000" dirty="0">
                          <a:effectLst/>
                        </a:rPr>
                        <a:t>Zona económica exclusiva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480054">
                <a:tc>
                  <a:txBody>
                    <a:bodyPr/>
                    <a:lstStyle/>
                    <a:p>
                      <a:pPr marL="0" marR="0">
                        <a:lnSpc>
                          <a:spcPct val="115000"/>
                        </a:lnSpc>
                        <a:buNone/>
                      </a:pPr>
                      <a:r>
                        <a:rPr lang="en-US" sz="2000" dirty="0">
                          <a:effectLst/>
                        </a:rPr>
                        <a:t>Protected areas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a:txBody>
                    <a:bodyPr/>
                    <a:lstStyle/>
                    <a:p>
                      <a:pPr marL="0" marR="0">
                        <a:lnSpc>
                          <a:spcPct val="115000"/>
                        </a:lnSpc>
                        <a:buNone/>
                      </a:pPr>
                      <a:r>
                        <a:rPr lang="es-GT" sz="2000" dirty="0">
                          <a:effectLst/>
                        </a:rPr>
                        <a:t>Áreas protegidas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r h="480054">
                <a:tc>
                  <a:txBody>
                    <a:bodyPr/>
                    <a:lstStyle/>
                    <a:p>
                      <a:pPr marL="0" marR="0">
                        <a:lnSpc>
                          <a:spcPct val="115000"/>
                        </a:lnSpc>
                        <a:buNone/>
                      </a:pPr>
                      <a:r>
                        <a:rPr lang="en-US" sz="2000" dirty="0">
                          <a:effectLst/>
                        </a:rPr>
                        <a:t>Watershed Units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solidFill>
                      <a:schemeClr val="bg1">
                        <a:alpha val="15000"/>
                      </a:schemeClr>
                    </a:solidFill>
                  </a:tcPr>
                </a:tc>
                <a:tc>
                  <a:txBody>
                    <a:bodyPr/>
                    <a:lstStyle/>
                    <a:p>
                      <a:pPr marL="0" marR="0">
                        <a:lnSpc>
                          <a:spcPct val="115000"/>
                        </a:lnSpc>
                        <a:buNone/>
                      </a:pPr>
                      <a:r>
                        <a:rPr lang="es-GT" sz="2000" dirty="0">
                          <a:effectLst/>
                        </a:rPr>
                        <a:t>Cuencas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09160216"/>
                  </a:ext>
                </a:extLst>
              </a:tr>
            </a:tbl>
          </a:graphicData>
        </a:graphic>
      </p:graphicFrame>
      <p:pic>
        <p:nvPicPr>
          <p:cNvPr id="14" name="image9.png" descr="A map of the united states&#10;&#10;AI-generated content may be incorrect.">
            <a:extLst>
              <a:ext uri="{FF2B5EF4-FFF2-40B4-BE49-F238E27FC236}">
                <a16:creationId xmlns:a16="http://schemas.microsoft.com/office/drawing/2014/main" id="{4E4EC287-5389-B59D-CCB3-AAB4597CD9E2}"/>
              </a:ext>
            </a:extLst>
          </p:cNvPr>
          <p:cNvPicPr/>
          <p:nvPr/>
        </p:nvPicPr>
        <p:blipFill>
          <a:blip r:embed="rId5"/>
          <a:srcRect/>
          <a:stretch>
            <a:fillRect/>
          </a:stretch>
        </p:blipFill>
        <p:spPr>
          <a:xfrm>
            <a:off x="6570921" y="85060"/>
            <a:ext cx="5524178" cy="2040401"/>
          </a:xfrm>
          <a:prstGeom prst="rect">
            <a:avLst/>
          </a:prstGeom>
          <a:ln/>
        </p:spPr>
      </p:pic>
    </p:spTree>
    <p:extLst>
      <p:ext uri="{BB962C8B-B14F-4D97-AF65-F5344CB8AC3E}">
        <p14:creationId xmlns:p14="http://schemas.microsoft.com/office/powerpoint/2010/main" val="24024006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3799AE-2831-7AF7-B7F9-EAF6B33C019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10A7342-858F-F430-85BE-420AA8DF1A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CD6B570-0BBB-F54A-DDE4-184069545D7D}"/>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C6069EAF-4309-8D4C-FEFC-0226CB0CE071}"/>
              </a:ext>
            </a:extLst>
          </p:cNvPr>
          <p:cNvSpPr txBox="1"/>
          <p:nvPr/>
        </p:nvSpPr>
        <p:spPr>
          <a:xfrm>
            <a:off x="661538" y="207809"/>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AA2E1003-9F7A-5DB9-1880-FC6DA4B4EAF1}"/>
              </a:ext>
            </a:extLst>
          </p:cNvPr>
          <p:cNvSpPr txBox="1"/>
          <p:nvPr/>
        </p:nvSpPr>
        <p:spPr>
          <a:xfrm>
            <a:off x="661538" y="659262"/>
            <a:ext cx="3981939" cy="46166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p:txBody>
      </p:sp>
      <p:cxnSp>
        <p:nvCxnSpPr>
          <p:cNvPr id="12" name="Straight Connector 11">
            <a:extLst>
              <a:ext uri="{FF2B5EF4-FFF2-40B4-BE49-F238E27FC236}">
                <a16:creationId xmlns:a16="http://schemas.microsoft.com/office/drawing/2014/main" id="{E7407307-605B-6D57-9C0E-456104D89D0B}"/>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9AFB9FD3-3279-9728-E52E-E482A22EFB1F}"/>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5C9FD2A2-BB92-21BB-55D3-74C90613DC15}"/>
              </a:ext>
            </a:extLst>
          </p:cNvPr>
          <p:cNvGraphicFramePr>
            <a:graphicFrameLocks noGrp="1"/>
          </p:cNvGraphicFramePr>
          <p:nvPr>
            <p:extLst>
              <p:ext uri="{D42A27DB-BD31-4B8C-83A1-F6EECF244321}">
                <p14:modId xmlns:p14="http://schemas.microsoft.com/office/powerpoint/2010/main" val="877812391"/>
              </p:ext>
            </p:extLst>
          </p:nvPr>
        </p:nvGraphicFramePr>
        <p:xfrm>
          <a:off x="661538" y="2253818"/>
          <a:ext cx="11007047" cy="3944918"/>
        </p:xfrm>
        <a:graphic>
          <a:graphicData uri="http://schemas.openxmlformats.org/drawingml/2006/table">
            <a:tbl>
              <a:tblPr bandRow="1">
                <a:tableStyleId>{2D5ABB26-0587-4C30-8999-92F81FD0307C}</a:tableStyleId>
              </a:tblPr>
              <a:tblGrid>
                <a:gridCol w="3140969">
                  <a:extLst>
                    <a:ext uri="{9D8B030D-6E8A-4147-A177-3AD203B41FA5}">
                      <a16:colId xmlns:a16="http://schemas.microsoft.com/office/drawing/2014/main" val="945245369"/>
                    </a:ext>
                  </a:extLst>
                </a:gridCol>
                <a:gridCol w="4129142">
                  <a:extLst>
                    <a:ext uri="{9D8B030D-6E8A-4147-A177-3AD203B41FA5}">
                      <a16:colId xmlns:a16="http://schemas.microsoft.com/office/drawing/2014/main" val="1980076727"/>
                    </a:ext>
                  </a:extLst>
                </a:gridCol>
                <a:gridCol w="3736936">
                  <a:extLst>
                    <a:ext uri="{9D8B030D-6E8A-4147-A177-3AD203B41FA5}">
                      <a16:colId xmlns:a16="http://schemas.microsoft.com/office/drawing/2014/main" val="3606010150"/>
                    </a:ext>
                  </a:extLst>
                </a:gridCol>
              </a:tblGrid>
              <a:tr h="43832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500942">
                <a:tc>
                  <a:txBody>
                    <a:bodyPr/>
                    <a:lstStyle/>
                    <a:p>
                      <a:pPr marL="0" marR="0">
                        <a:lnSpc>
                          <a:spcPct val="115000"/>
                        </a:lnSpc>
                        <a:buNone/>
                      </a:pPr>
                      <a:r>
                        <a:rPr lang="en-US" sz="2000" b="1" dirty="0">
                          <a:effectLst/>
                        </a:rPr>
                        <a:t>Oceanographic conditions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rPr>
                        <a:t>Condiciones oceanográficas</a:t>
                      </a:r>
                      <a:endParaRPr lang="es-GT" sz="2000" b="1" noProof="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Bathymetry</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Batimetría</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6">
                  <a:txBody>
                    <a:bodyPr/>
                    <a:lstStyle/>
                    <a:p>
                      <a:pPr marL="0" marR="0">
                        <a:lnSpc>
                          <a:spcPct val="115000"/>
                        </a:lnSpc>
                        <a:buNone/>
                      </a:pPr>
                      <a:r>
                        <a:rPr lang="en-US" sz="2000" dirty="0">
                          <a:effectLst/>
                        </a:rPr>
                        <a:t>STRI website; STRI field station; Atlas de Bocas del Toro; ESRI; Resource Watch; Mapping Ocean Wealth; Atlas Ambiental Panamá; Atlas Bocas del Toro; Aviso+; </a:t>
                      </a:r>
                      <a:r>
                        <a:rPr lang="es-GT" sz="2000" noProof="0" dirty="0">
                          <a:effectLst/>
                        </a:rPr>
                        <a:t>Evaluación Ecorregiones Marinas Mesoamérica </a:t>
                      </a:r>
                      <a:r>
                        <a:rPr lang="en-US" sz="2000" dirty="0">
                          <a:effectLst/>
                        </a:rPr>
                        <a:t>TNC-08; Bocas bathymetry map package</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Sea surface temperature</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Temperatura de la superficie del mar</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Salinity</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Salinidad</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Currents</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Corrientes oceanográficas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500942">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Nutrients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Nutrientes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500942">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Global tidal range</a:t>
                      </a: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Rango global de mareas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bl>
          </a:graphicData>
        </a:graphic>
      </p:graphicFrame>
      <p:pic>
        <p:nvPicPr>
          <p:cNvPr id="4" name="Picture 3">
            <a:extLst>
              <a:ext uri="{FF2B5EF4-FFF2-40B4-BE49-F238E27FC236}">
                <a16:creationId xmlns:a16="http://schemas.microsoft.com/office/drawing/2014/main" id="{9E8DDC77-44DD-0D6E-41EE-0BBF21451897}"/>
              </a:ext>
            </a:extLst>
          </p:cNvPr>
          <p:cNvPicPr>
            <a:picLocks noChangeAspect="1"/>
          </p:cNvPicPr>
          <p:nvPr/>
        </p:nvPicPr>
        <p:blipFill>
          <a:blip r:embed="rId5"/>
          <a:stretch>
            <a:fillRect/>
          </a:stretch>
        </p:blipFill>
        <p:spPr>
          <a:xfrm>
            <a:off x="8984512" y="20872"/>
            <a:ext cx="2830769" cy="2100043"/>
          </a:xfrm>
          <a:prstGeom prst="rect">
            <a:avLst/>
          </a:prstGeom>
        </p:spPr>
      </p:pic>
      <p:sp>
        <p:nvSpPr>
          <p:cNvPr id="7" name="TextBox 6">
            <a:extLst>
              <a:ext uri="{FF2B5EF4-FFF2-40B4-BE49-F238E27FC236}">
                <a16:creationId xmlns:a16="http://schemas.microsoft.com/office/drawing/2014/main" id="{3B862708-7F9F-A18E-C4A8-C766D8DE49B6}"/>
              </a:ext>
            </a:extLst>
          </p:cNvPr>
          <p:cNvSpPr txBox="1"/>
          <p:nvPr/>
        </p:nvSpPr>
        <p:spPr>
          <a:xfrm>
            <a:off x="8797350" y="90568"/>
            <a:ext cx="3017931" cy="338554"/>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sz="1600" b="1" dirty="0">
                <a:solidFill>
                  <a:schemeClr val="bg1"/>
                </a:solidFill>
                <a:latin typeface="Avenir Next LT Pro Light" panose="020B0304020202020204" pitchFamily="34" charset="0"/>
              </a:rPr>
              <a:t>Estaciones </a:t>
            </a:r>
            <a:r>
              <a:rPr kumimoji="0" lang="es-GT" sz="1600" b="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Meteorológicas</a:t>
            </a:r>
            <a:endParaRPr kumimoji="0" lang="es-GT" sz="1600" b="1" u="none" strike="noStrike" kern="1200" cap="none" spc="0" normalizeH="0" baseline="0" noProof="0" dirty="0">
              <a:ln>
                <a:noFill/>
              </a:ln>
              <a:solidFill>
                <a:schemeClr val="bg1"/>
              </a:solidFill>
              <a:effectLst/>
              <a:uLnTx/>
              <a:uFillTx/>
              <a:latin typeface="Avenir Next LT Pro" panose="020B0504020202020204" pitchFamily="34" charset="0"/>
            </a:endParaRPr>
          </a:p>
        </p:txBody>
      </p:sp>
      <p:sp>
        <p:nvSpPr>
          <p:cNvPr id="8" name="TextBox 7">
            <a:extLst>
              <a:ext uri="{FF2B5EF4-FFF2-40B4-BE49-F238E27FC236}">
                <a16:creationId xmlns:a16="http://schemas.microsoft.com/office/drawing/2014/main" id="{7BCB59DC-1B23-2E34-0115-7A766B682053}"/>
              </a:ext>
            </a:extLst>
          </p:cNvPr>
          <p:cNvSpPr txBox="1"/>
          <p:nvPr/>
        </p:nvSpPr>
        <p:spPr>
          <a:xfrm>
            <a:off x="10278208" y="1834123"/>
            <a:ext cx="1794706" cy="30777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sz="1400" dirty="0">
                <a:solidFill>
                  <a:schemeClr val="bg1"/>
                </a:solidFill>
                <a:latin typeface="Avenir Next LT Pro Light" panose="020B0304020202020204" pitchFamily="34" charset="0"/>
              </a:rPr>
              <a:t>STRI GIS Portal</a:t>
            </a:r>
            <a:endParaRPr kumimoji="0" lang="es-GT" sz="1400" u="none" strike="noStrike" kern="1200" cap="none" spc="0" normalizeH="0" baseline="0" noProof="0" dirty="0">
              <a:ln>
                <a:noFill/>
              </a:ln>
              <a:solidFill>
                <a:schemeClr val="bg1"/>
              </a:solidFill>
              <a:effectLst/>
              <a:uLnTx/>
              <a:uFillTx/>
              <a:latin typeface="Avenir Next LT Pro" panose="020B0504020202020204" pitchFamily="34" charset="0"/>
            </a:endParaRPr>
          </a:p>
        </p:txBody>
      </p:sp>
    </p:spTree>
    <p:extLst>
      <p:ext uri="{BB962C8B-B14F-4D97-AF65-F5344CB8AC3E}">
        <p14:creationId xmlns:p14="http://schemas.microsoft.com/office/powerpoint/2010/main" val="290729059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FDC7FB-AB89-A190-0E26-61065E6D7FF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8775C5B-67C1-5F85-A7ED-1092DA6F95ED}"/>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6FC0429-0C44-A055-4AFF-A6BC32111BC7}"/>
              </a:ext>
            </a:extLst>
          </p:cNvPr>
          <p:cNvPicPr>
            <a:picLocks noChangeAspect="1"/>
          </p:cNvPicPr>
          <p:nvPr/>
        </p:nvPicPr>
        <p:blipFill>
          <a:blip r:embed="rId4"/>
          <a:srcRect l="23279" b="28070"/>
          <a:stretch/>
        </p:blipFill>
        <p:spPr>
          <a:xfrm>
            <a:off x="-38462" y="-265807"/>
            <a:ext cx="12230462" cy="6858000"/>
          </a:xfrm>
          <a:prstGeom prst="rect">
            <a:avLst/>
          </a:prstGeom>
        </p:spPr>
      </p:pic>
      <p:sp>
        <p:nvSpPr>
          <p:cNvPr id="36" name="TextBox 35">
            <a:extLst>
              <a:ext uri="{FF2B5EF4-FFF2-40B4-BE49-F238E27FC236}">
                <a16:creationId xmlns:a16="http://schemas.microsoft.com/office/drawing/2014/main" id="{13FC3AD1-3930-FFE6-8563-E6585D8763B4}"/>
              </a:ext>
            </a:extLst>
          </p:cNvPr>
          <p:cNvSpPr txBox="1"/>
          <p:nvPr/>
        </p:nvSpPr>
        <p:spPr>
          <a:xfrm>
            <a:off x="661538" y="207809"/>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3" name="TextBox 2">
            <a:extLst>
              <a:ext uri="{FF2B5EF4-FFF2-40B4-BE49-F238E27FC236}">
                <a16:creationId xmlns:a16="http://schemas.microsoft.com/office/drawing/2014/main" id="{B2EAD7E1-BE7F-C5F1-C5EE-D2A83FB600C1}"/>
              </a:ext>
            </a:extLst>
          </p:cNvPr>
          <p:cNvSpPr txBox="1"/>
          <p:nvPr/>
        </p:nvSpPr>
        <p:spPr>
          <a:xfrm>
            <a:off x="661538" y="659262"/>
            <a:ext cx="3981939" cy="46166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p:txBody>
      </p:sp>
      <p:cxnSp>
        <p:nvCxnSpPr>
          <p:cNvPr id="12" name="Straight Connector 11">
            <a:extLst>
              <a:ext uri="{FF2B5EF4-FFF2-40B4-BE49-F238E27FC236}">
                <a16:creationId xmlns:a16="http://schemas.microsoft.com/office/drawing/2014/main" id="{42889606-C082-1106-09B2-604900AF495E}"/>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D24F93B8-0762-F5CE-E97A-86DFADE7D88F}"/>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F2D103F1-87AC-369D-857D-7CAE7B7204DB}"/>
              </a:ext>
            </a:extLst>
          </p:cNvPr>
          <p:cNvGraphicFramePr>
            <a:graphicFrameLocks noGrp="1"/>
          </p:cNvGraphicFramePr>
          <p:nvPr>
            <p:extLst>
              <p:ext uri="{D42A27DB-BD31-4B8C-83A1-F6EECF244321}">
                <p14:modId xmlns:p14="http://schemas.microsoft.com/office/powerpoint/2010/main" val="3779340609"/>
              </p:ext>
            </p:extLst>
          </p:nvPr>
        </p:nvGraphicFramePr>
        <p:xfrm>
          <a:off x="573245" y="1898978"/>
          <a:ext cx="11499669" cy="4800540"/>
        </p:xfrm>
        <a:graphic>
          <a:graphicData uri="http://schemas.openxmlformats.org/drawingml/2006/table">
            <a:tbl>
              <a:tblPr bandRow="1">
                <a:tableStyleId>{2D5ABB26-0587-4C30-8999-92F81FD0307C}</a:tableStyleId>
              </a:tblPr>
              <a:tblGrid>
                <a:gridCol w="2395986">
                  <a:extLst>
                    <a:ext uri="{9D8B030D-6E8A-4147-A177-3AD203B41FA5}">
                      <a16:colId xmlns:a16="http://schemas.microsoft.com/office/drawing/2014/main" val="945245369"/>
                    </a:ext>
                  </a:extLst>
                </a:gridCol>
                <a:gridCol w="3945277">
                  <a:extLst>
                    <a:ext uri="{9D8B030D-6E8A-4147-A177-3AD203B41FA5}">
                      <a16:colId xmlns:a16="http://schemas.microsoft.com/office/drawing/2014/main" val="1980076727"/>
                    </a:ext>
                  </a:extLst>
                </a:gridCol>
                <a:gridCol w="5158406">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Marine Habitats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Hábitats Marinos</a:t>
                      </a: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4229761788"/>
                  </a:ext>
                </a:extLst>
              </a:tr>
              <a:tr h="480054">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Coral reefs extent</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2000">
                          <a:effectLst/>
                          <a:latin typeface="+mn-lt"/>
                          <a:ea typeface="Aptos" panose="020B0004020202020204" pitchFamily="34" charset="0"/>
                          <a:cs typeface="Aptos" panose="020B0004020202020204" pitchFamily="34" charset="0"/>
                        </a:rPr>
                        <a:t>Arrecifes de coral extensión</a:t>
                      </a:r>
                      <a:endParaRPr lang="en-US" sz="2000">
                        <a:effectLst/>
                        <a:latin typeface="+mn-lt"/>
                        <a:ea typeface="Aptos" panose="020B0004020202020204" pitchFamily="34" charset="0"/>
                        <a:cs typeface="Aptos" panose="020B0004020202020204" pitchFamily="34" charset="0"/>
                      </a:endParaRP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rowSpan="8">
                  <a:txBody>
                    <a:bodyPr/>
                    <a:lstStyle/>
                    <a:p>
                      <a:pPr marL="0" marR="0">
                        <a:lnSpc>
                          <a:spcPct val="115000"/>
                        </a:lnSpc>
                        <a:buNone/>
                      </a:pPr>
                      <a:r>
                        <a:rPr lang="en-US" sz="2000" dirty="0">
                          <a:effectLst/>
                        </a:rPr>
                        <a:t>SINIA; ESRI; STRI GIS Data Portal; Atlas de Bocas del Toro; Allen Coral Atlas; Resource Watch; Mapping Ocean Wealth; Global Mangrove Watch, Atlas Ambiental Panamá; Atlas Bocas del Toro; Inventario Nacional de Humedales; Stewart et.al. 2022; Tiffany 2015; Guzman et.al., 1998; Guzman et.al., 2001; Guzman et.al., 2005; Kayes 2005; Thompson 2016; Shen 2016; Rodas, et.al., 2020; Seemann, et.al. 2014; Aronson et.al., 2014</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003842556"/>
                  </a:ext>
                </a:extLst>
              </a:tr>
              <a:tr h="480054">
                <a:tc>
                  <a:txBody>
                    <a:bodyPr/>
                    <a:lstStyle/>
                    <a:p>
                      <a:pPr marL="0" marR="0">
                        <a:lnSpc>
                          <a:spcPct val="115000"/>
                        </a:lnSpc>
                        <a:buNone/>
                      </a:pPr>
                      <a:r>
                        <a:rPr lang="en-US" sz="2000" dirty="0">
                          <a:effectLst/>
                          <a:latin typeface="+mn-lt"/>
                          <a:ea typeface="Aptos" panose="020B0004020202020204" pitchFamily="34" charset="0"/>
                          <a:cs typeface="Aptos" panose="020B0004020202020204" pitchFamily="34" charset="0"/>
                        </a:rPr>
                        <a:t>Coral reef condition</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Condición de los arrecifes de coral</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69616125"/>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Seagrass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Pastos marinos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497684458"/>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Mangrove extent</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Manglares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544296661"/>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Salt marshes</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Marismas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2574606461"/>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Swamps</a:t>
                      </a:r>
                    </a:p>
                  </a:txBody>
                  <a:tcPr marL="18415" marR="18415" marT="18415" marB="18415"/>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Pantanos</a:t>
                      </a:r>
                      <a:endParaRPr lang="en-US" sz="2000" dirty="0">
                        <a:effectLst/>
                        <a:latin typeface="+mn-lt"/>
                        <a:ea typeface="Aptos" panose="020B0004020202020204" pitchFamily="34" charset="0"/>
                        <a:cs typeface="Aptos" panose="020B0004020202020204" pitchFamily="34" charset="0"/>
                      </a:endParaRPr>
                    </a:p>
                  </a:txBody>
                  <a:tcPr marL="18415" marR="18415" marT="18415" marB="18415"/>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3651282690"/>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Peatland (2018)</a:t>
                      </a:r>
                    </a:p>
                  </a:txBody>
                  <a:tcPr marL="18415" marR="18415" marT="18415" marB="18415">
                    <a:solidFill>
                      <a:schemeClr val="bg1">
                        <a:alpha val="15000"/>
                      </a:schemeClr>
                    </a:solid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Turberas</a:t>
                      </a:r>
                      <a:endParaRPr lang="en-US" sz="2000" dirty="0">
                        <a:effectLst/>
                        <a:latin typeface="+mn-lt"/>
                        <a:ea typeface="Aptos" panose="020B0004020202020204" pitchFamily="34" charset="0"/>
                        <a:cs typeface="Aptos" panose="020B0004020202020204" pitchFamily="34" charset="0"/>
                      </a:endParaRPr>
                    </a:p>
                  </a:txBody>
                  <a:tcPr marL="18415" marR="18415" marT="18415" marB="18415">
                    <a:solidFill>
                      <a:schemeClr val="bg1">
                        <a:alpha val="15000"/>
                      </a:schemeClr>
                    </a:solidFill>
                  </a:tcPr>
                </a:tc>
                <a:tc vMerge="1">
                  <a:txBody>
                    <a:bodyPr/>
                    <a:lstStyle/>
                    <a:p>
                      <a:endParaRPr lang="en-US"/>
                    </a:p>
                  </a:txBody>
                  <a:tcPr/>
                </a:tc>
                <a:extLst>
                  <a:ext uri="{0D108BD9-81ED-4DB2-BD59-A6C34878D82A}">
                    <a16:rowId xmlns:a16="http://schemas.microsoft.com/office/drawing/2014/main" val="2859323470"/>
                  </a:ext>
                </a:extLst>
              </a:tr>
              <a:tr h="480054">
                <a:tc>
                  <a:txBody>
                    <a:bodyPr/>
                    <a:lstStyle/>
                    <a:p>
                      <a:pPr marL="0" marR="0">
                        <a:lnSpc>
                          <a:spcPct val="115000"/>
                        </a:lnSpc>
                        <a:buNone/>
                      </a:pPr>
                      <a:r>
                        <a:rPr lang="en-US" sz="2000">
                          <a:effectLst/>
                          <a:latin typeface="+mn-lt"/>
                          <a:ea typeface="Aptos" panose="020B0004020202020204" pitchFamily="34" charset="0"/>
                          <a:cs typeface="Aptos" panose="020B0004020202020204" pitchFamily="34" charset="0"/>
                        </a:rPr>
                        <a:t>Wetlands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2000" dirty="0">
                          <a:effectLst/>
                          <a:latin typeface="+mn-lt"/>
                          <a:ea typeface="Aptos" panose="020B0004020202020204" pitchFamily="34" charset="0"/>
                          <a:cs typeface="Aptos" panose="020B0004020202020204" pitchFamily="34" charset="0"/>
                        </a:rPr>
                        <a:t>Humedales</a:t>
                      </a:r>
                      <a:endParaRPr lang="en-US" sz="2000" dirty="0">
                        <a:effectLst/>
                        <a:latin typeface="+mn-lt"/>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noFill/>
                  </a:tcPr>
                </a:tc>
                <a:tc v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tc>
                <a:extLst>
                  <a:ext uri="{0D108BD9-81ED-4DB2-BD59-A6C34878D82A}">
                    <a16:rowId xmlns:a16="http://schemas.microsoft.com/office/drawing/2014/main" val="109160216"/>
                  </a:ext>
                </a:extLst>
              </a:tr>
            </a:tbl>
          </a:graphicData>
        </a:graphic>
      </p:graphicFrame>
      <p:pic>
        <p:nvPicPr>
          <p:cNvPr id="9" name="Picture 8">
            <a:extLst>
              <a:ext uri="{FF2B5EF4-FFF2-40B4-BE49-F238E27FC236}">
                <a16:creationId xmlns:a16="http://schemas.microsoft.com/office/drawing/2014/main" id="{390A3E01-7E5E-8EF7-5F08-E9CA57F8FA01}"/>
              </a:ext>
            </a:extLst>
          </p:cNvPr>
          <p:cNvPicPr>
            <a:picLocks noChangeAspect="1"/>
          </p:cNvPicPr>
          <p:nvPr/>
        </p:nvPicPr>
        <p:blipFill>
          <a:blip r:embed="rId5"/>
          <a:stretch>
            <a:fillRect/>
          </a:stretch>
        </p:blipFill>
        <p:spPr>
          <a:xfrm>
            <a:off x="7941924" y="-236248"/>
            <a:ext cx="4198706" cy="2082169"/>
          </a:xfrm>
          <a:prstGeom prst="rect">
            <a:avLst/>
          </a:prstGeom>
        </p:spPr>
      </p:pic>
      <p:sp>
        <p:nvSpPr>
          <p:cNvPr id="7" name="TextBox 6">
            <a:extLst>
              <a:ext uri="{FF2B5EF4-FFF2-40B4-BE49-F238E27FC236}">
                <a16:creationId xmlns:a16="http://schemas.microsoft.com/office/drawing/2014/main" id="{829B3D03-0D6D-4077-8C20-DB5FE6804FFA}"/>
              </a:ext>
            </a:extLst>
          </p:cNvPr>
          <p:cNvSpPr txBox="1"/>
          <p:nvPr/>
        </p:nvSpPr>
        <p:spPr>
          <a:xfrm>
            <a:off x="10592655" y="-36811"/>
            <a:ext cx="1599345" cy="646331"/>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b="1" dirty="0">
                <a:latin typeface="Avenir Next LT Pro Light" panose="020B0304020202020204" pitchFamily="34" charset="0"/>
              </a:rPr>
              <a:t>Extensión de Manglar</a:t>
            </a:r>
            <a:endParaRPr kumimoji="0" lang="es-GT" b="1" u="none" strike="noStrike" kern="1200" cap="none" spc="0" normalizeH="0" baseline="0" noProof="0" dirty="0">
              <a:ln>
                <a:noFill/>
              </a:ln>
              <a:effectLst/>
              <a:uLnTx/>
              <a:uFillTx/>
              <a:latin typeface="Avenir Next LT Pro" panose="020B0504020202020204" pitchFamily="34" charset="0"/>
            </a:endParaRPr>
          </a:p>
        </p:txBody>
      </p:sp>
      <p:cxnSp>
        <p:nvCxnSpPr>
          <p:cNvPr id="14" name="Straight Arrow Connector 13">
            <a:extLst>
              <a:ext uri="{FF2B5EF4-FFF2-40B4-BE49-F238E27FC236}">
                <a16:creationId xmlns:a16="http://schemas.microsoft.com/office/drawing/2014/main" id="{07A55F67-5DD2-3CCE-9A26-F5259D500F75}"/>
              </a:ext>
            </a:extLst>
          </p:cNvPr>
          <p:cNvCxnSpPr>
            <a:cxnSpLocks/>
          </p:cNvCxnSpPr>
          <p:nvPr/>
        </p:nvCxnSpPr>
        <p:spPr>
          <a:xfrm flipH="1">
            <a:off x="10520737" y="335077"/>
            <a:ext cx="390418" cy="0"/>
          </a:xfrm>
          <a:prstGeom prst="straightConnector1">
            <a:avLst/>
          </a:prstGeom>
          <a:ln w="57150">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592812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904870-4104-D1F3-B2B0-AD3936CD6465}"/>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B0B9F7F-8E79-9FE1-AAFE-518DF79094D1}"/>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C419601-57D9-E488-F021-D384ECBE22E8}"/>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6D330B6B-47DB-5198-544C-F2E02185342A}"/>
              </a:ext>
            </a:extLst>
          </p:cNvPr>
          <p:cNvSpPr txBox="1"/>
          <p:nvPr/>
        </p:nvSpPr>
        <p:spPr>
          <a:xfrm>
            <a:off x="-38462" y="0"/>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8880B554-FECE-8048-9AE9-E9A60B76C15B}"/>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2708FF57-9AC0-ECEC-6312-A16EE2231743}"/>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729393DB-BC6C-1E2E-B4A3-35A25788FD44}"/>
              </a:ext>
            </a:extLst>
          </p:cNvPr>
          <p:cNvSpPr/>
          <p:nvPr/>
        </p:nvSpPr>
        <p:spPr>
          <a:xfrm>
            <a:off x="5846176" y="-1"/>
            <a:ext cx="6345824" cy="68746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8A5E0998-CCD1-0C44-4F3C-8024BA48AA69}"/>
              </a:ext>
            </a:extLst>
          </p:cNvPr>
          <p:cNvPicPr>
            <a:picLocks noChangeAspect="1"/>
          </p:cNvPicPr>
          <p:nvPr/>
        </p:nvPicPr>
        <p:blipFill>
          <a:blip r:embed="rId5"/>
          <a:srcRect l="38419" r="12815" b="7237"/>
          <a:stretch/>
        </p:blipFill>
        <p:spPr>
          <a:xfrm>
            <a:off x="6088342" y="710396"/>
            <a:ext cx="5957586" cy="5619833"/>
          </a:xfrm>
          <a:prstGeom prst="rect">
            <a:avLst/>
          </a:prstGeom>
          <a:effectLst>
            <a:outerShdw blurRad="63500" sx="102000" sy="102000" algn="ctr" rotWithShape="0">
              <a:prstClr val="black">
                <a:alpha val="40000"/>
              </a:prstClr>
            </a:outerShdw>
          </a:effectLst>
        </p:spPr>
      </p:pic>
      <p:sp>
        <p:nvSpPr>
          <p:cNvPr id="7" name="TextBox 6">
            <a:extLst>
              <a:ext uri="{FF2B5EF4-FFF2-40B4-BE49-F238E27FC236}">
                <a16:creationId xmlns:a16="http://schemas.microsoft.com/office/drawing/2014/main" id="{333454D0-6AC4-9582-3E9B-C54909778B30}"/>
              </a:ext>
            </a:extLst>
          </p:cNvPr>
          <p:cNvSpPr txBox="1"/>
          <p:nvPr/>
        </p:nvSpPr>
        <p:spPr>
          <a:xfrm>
            <a:off x="7480210" y="227893"/>
            <a:ext cx="3673715" cy="400110"/>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GT" sz="2000" b="1" dirty="0">
                <a:latin typeface="Avenir Next LT Pro Light" panose="020B0304020202020204" pitchFamily="34" charset="0"/>
              </a:rPr>
              <a:t>Extensión de Manglar</a:t>
            </a:r>
            <a:endParaRPr kumimoji="0" lang="es-GT" sz="2000" b="1" u="none" strike="noStrike" kern="1200" cap="none" spc="0" normalizeH="0" baseline="0" noProof="0" dirty="0">
              <a:ln>
                <a:noFill/>
              </a:ln>
              <a:effectLst/>
              <a:uLnTx/>
              <a:uFillTx/>
              <a:latin typeface="Avenir Next LT Pro" panose="020B0504020202020204" pitchFamily="34" charset="0"/>
            </a:endParaRPr>
          </a:p>
        </p:txBody>
      </p:sp>
      <p:pic>
        <p:nvPicPr>
          <p:cNvPr id="2" name="Picture 1" descr="A map of the world&#10;&#10;AI-generated content may be incorrect.">
            <a:extLst>
              <a:ext uri="{FF2B5EF4-FFF2-40B4-BE49-F238E27FC236}">
                <a16:creationId xmlns:a16="http://schemas.microsoft.com/office/drawing/2014/main" id="{3B090C07-9E39-9529-16FE-5D7985A56BCE}"/>
              </a:ext>
            </a:extLst>
          </p:cNvPr>
          <p:cNvPicPr>
            <a:picLocks noChangeAspect="1"/>
          </p:cNvPicPr>
          <p:nvPr/>
        </p:nvPicPr>
        <p:blipFill>
          <a:blip r:embed="rId6"/>
          <a:stretch>
            <a:fillRect/>
          </a:stretch>
        </p:blipFill>
        <p:spPr>
          <a:xfrm>
            <a:off x="51371" y="705015"/>
            <a:ext cx="5671336" cy="2751415"/>
          </a:xfrm>
          <a:prstGeom prst="rect">
            <a:avLst/>
          </a:prstGeom>
          <a:effectLst>
            <a:outerShdw blurRad="63500" sx="102000" sy="102000" algn="ctr" rotWithShape="0">
              <a:prstClr val="black">
                <a:alpha val="40000"/>
              </a:prstClr>
            </a:outerShdw>
          </a:effectLst>
        </p:spPr>
      </p:pic>
      <p:pic>
        <p:nvPicPr>
          <p:cNvPr id="4" name="Picture 3" descr="A map of the world&#10;&#10;AI-generated content may be incorrect.">
            <a:extLst>
              <a:ext uri="{FF2B5EF4-FFF2-40B4-BE49-F238E27FC236}">
                <a16:creationId xmlns:a16="http://schemas.microsoft.com/office/drawing/2014/main" id="{8D91ED92-BD39-AD6D-EA85-AF440E9FF6FF}"/>
              </a:ext>
            </a:extLst>
          </p:cNvPr>
          <p:cNvPicPr>
            <a:picLocks noChangeAspect="1"/>
          </p:cNvPicPr>
          <p:nvPr/>
        </p:nvPicPr>
        <p:blipFill>
          <a:blip r:embed="rId7"/>
          <a:stretch>
            <a:fillRect/>
          </a:stretch>
        </p:blipFill>
        <p:spPr>
          <a:xfrm>
            <a:off x="51371" y="3580101"/>
            <a:ext cx="5671336" cy="2750129"/>
          </a:xfrm>
          <a:prstGeom prst="rect">
            <a:avLst/>
          </a:prstGeom>
          <a:effectLst>
            <a:outerShdw blurRad="63500" sx="102000" sy="102000" algn="ctr" rotWithShape="0">
              <a:prstClr val="black">
                <a:alpha val="40000"/>
              </a:prstClr>
            </a:outerShdw>
          </a:effectLst>
        </p:spPr>
      </p:pic>
      <p:sp>
        <p:nvSpPr>
          <p:cNvPr id="6" name="TextBox 5">
            <a:extLst>
              <a:ext uri="{FF2B5EF4-FFF2-40B4-BE49-F238E27FC236}">
                <a16:creationId xmlns:a16="http://schemas.microsoft.com/office/drawing/2014/main" id="{37FF90D0-F74A-F441-B476-E87B46D11D3C}"/>
              </a:ext>
            </a:extLst>
          </p:cNvPr>
          <p:cNvSpPr txBox="1"/>
          <p:nvPr/>
        </p:nvSpPr>
        <p:spPr>
          <a:xfrm>
            <a:off x="2327455" y="323958"/>
            <a:ext cx="4222680" cy="400110"/>
          </a:xfrm>
          <a:prstGeom prst="rect">
            <a:avLst/>
          </a:prstGeom>
          <a:noFill/>
        </p:spPr>
        <p:txBody>
          <a:bodyPr wrap="square">
            <a:spAutoFit/>
          </a:bodyPr>
          <a:lstStyle/>
          <a:p>
            <a:pPr marL="0" marR="0"/>
            <a:r>
              <a:rPr lang="en-US" sz="2000" dirty="0">
                <a:effectLst/>
                <a:ea typeface="Times New Roman" panose="02020603050405020304" pitchFamily="18" charset="0"/>
              </a:rPr>
              <a:t>The Allen Coral Atlas</a:t>
            </a:r>
            <a:endParaRPr lang="en-US" sz="2400" dirty="0">
              <a:effectLst/>
              <a:ea typeface="Times New Roman" panose="02020603050405020304" pitchFamily="18" charset="0"/>
            </a:endParaRPr>
          </a:p>
        </p:txBody>
      </p:sp>
      <p:sp>
        <p:nvSpPr>
          <p:cNvPr id="10" name="TextBox 9">
            <a:extLst>
              <a:ext uri="{FF2B5EF4-FFF2-40B4-BE49-F238E27FC236}">
                <a16:creationId xmlns:a16="http://schemas.microsoft.com/office/drawing/2014/main" id="{B4E56728-B156-D68A-EA40-FA3C56ED9934}"/>
              </a:ext>
            </a:extLst>
          </p:cNvPr>
          <p:cNvSpPr txBox="1"/>
          <p:nvPr/>
        </p:nvSpPr>
        <p:spPr>
          <a:xfrm>
            <a:off x="51371" y="6324093"/>
            <a:ext cx="3462391" cy="369332"/>
          </a:xfrm>
          <a:prstGeom prst="rect">
            <a:avLst/>
          </a:prstGeom>
          <a:noFill/>
        </p:spPr>
        <p:txBody>
          <a:bodyPr wrap="square">
            <a:spAutoFit/>
          </a:bodyPr>
          <a:lstStyle/>
          <a:p>
            <a:r>
              <a:rPr lang="en-US" dirty="0"/>
              <a:t>https://allencoralatlas.org/</a:t>
            </a:r>
          </a:p>
        </p:txBody>
      </p:sp>
      <p:sp>
        <p:nvSpPr>
          <p:cNvPr id="18" name="TextBox 17">
            <a:extLst>
              <a:ext uri="{FF2B5EF4-FFF2-40B4-BE49-F238E27FC236}">
                <a16:creationId xmlns:a16="http://schemas.microsoft.com/office/drawing/2014/main" id="{219DDDCC-D4AC-7E54-BEEB-40E72D1A1591}"/>
              </a:ext>
            </a:extLst>
          </p:cNvPr>
          <p:cNvSpPr txBox="1"/>
          <p:nvPr/>
        </p:nvSpPr>
        <p:spPr>
          <a:xfrm>
            <a:off x="6073740" y="6364085"/>
            <a:ext cx="4272336" cy="369332"/>
          </a:xfrm>
          <a:prstGeom prst="rect">
            <a:avLst/>
          </a:prstGeom>
          <a:noFill/>
        </p:spPr>
        <p:txBody>
          <a:bodyPr wrap="square">
            <a:spAutoFit/>
          </a:bodyPr>
          <a:lstStyle/>
          <a:p>
            <a:r>
              <a:rPr lang="en-US" dirty="0"/>
              <a:t>https://www.globalmangrovewatch.org/</a:t>
            </a:r>
          </a:p>
        </p:txBody>
      </p:sp>
    </p:spTree>
    <p:extLst>
      <p:ext uri="{BB962C8B-B14F-4D97-AF65-F5344CB8AC3E}">
        <p14:creationId xmlns:p14="http://schemas.microsoft.com/office/powerpoint/2010/main" val="237731006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4DC563-A610-B314-642B-C266F6B7B407}"/>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2053284-94C2-8B8A-9CC3-9F444A4A8750}"/>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C623A55-EEC5-2468-EB53-889680CE684B}"/>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33640E2A-36A2-5392-5DC0-7AA3215C88FB}"/>
              </a:ext>
            </a:extLst>
          </p:cNvPr>
          <p:cNvSpPr txBox="1"/>
          <p:nvPr/>
        </p:nvSpPr>
        <p:spPr>
          <a:xfrm>
            <a:off x="414958" y="3788"/>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60CC3DC1-96C4-7E25-1749-6D956D78C4B6}"/>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4F16457B-C694-B575-0DD4-9E3FE2DE6869}"/>
              </a:ext>
            </a:extLst>
          </p:cNvPr>
          <p:cNvSpPr/>
          <p:nvPr/>
        </p:nvSpPr>
        <p:spPr>
          <a:xfrm>
            <a:off x="-38462" y="1695237"/>
            <a:ext cx="12230462" cy="5156964"/>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30BAE191-2F57-D4EA-30BE-50546A7744FF}"/>
              </a:ext>
            </a:extLst>
          </p:cNvPr>
          <p:cNvGraphicFramePr>
            <a:graphicFrameLocks noGrp="1"/>
          </p:cNvGraphicFramePr>
          <p:nvPr>
            <p:extLst>
              <p:ext uri="{D42A27DB-BD31-4B8C-83A1-F6EECF244321}">
                <p14:modId xmlns:p14="http://schemas.microsoft.com/office/powerpoint/2010/main" val="3028745499"/>
              </p:ext>
            </p:extLst>
          </p:nvPr>
        </p:nvGraphicFramePr>
        <p:xfrm>
          <a:off x="161601" y="481541"/>
          <a:ext cx="11868798" cy="5976783"/>
        </p:xfrm>
        <a:graphic>
          <a:graphicData uri="http://schemas.openxmlformats.org/drawingml/2006/table">
            <a:tbl>
              <a:tblPr bandRow="1">
                <a:tableStyleId>{2D5ABB26-0587-4C30-8999-92F81FD0307C}</a:tableStyleId>
              </a:tblPr>
              <a:tblGrid>
                <a:gridCol w="2303558">
                  <a:extLst>
                    <a:ext uri="{9D8B030D-6E8A-4147-A177-3AD203B41FA5}">
                      <a16:colId xmlns:a16="http://schemas.microsoft.com/office/drawing/2014/main" val="945245369"/>
                    </a:ext>
                  </a:extLst>
                </a:gridCol>
                <a:gridCol w="2445250">
                  <a:extLst>
                    <a:ext uri="{9D8B030D-6E8A-4147-A177-3AD203B41FA5}">
                      <a16:colId xmlns:a16="http://schemas.microsoft.com/office/drawing/2014/main" val="1980076727"/>
                    </a:ext>
                  </a:extLst>
                </a:gridCol>
                <a:gridCol w="7119990">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Species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Especies Marinas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Chlorophyl a</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Clorofila 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Neo Nasa</a:t>
                      </a:r>
                      <a:r>
                        <a:rPr lang="en-US" sz="1800" dirty="0">
                          <a:solidFill>
                            <a:schemeClr val="tx1"/>
                          </a:solidFill>
                          <a:effectLst/>
                          <a:latin typeface="+mn-lt"/>
                          <a:ea typeface="Aptos" panose="020B0004020202020204" pitchFamily="34" charset="0"/>
                          <a:cs typeface="Aptos" panose="020B0004020202020204" pitchFamily="34" charset="0"/>
                        </a:rPr>
                        <a:t>; Resource Watch; </a:t>
                      </a:r>
                      <a:r>
                        <a:rPr lang="en-U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STRI field station</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err="1">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Cathalac</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Fish species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Peces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Gonzales Rodriguez, 2017</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Liu 2018</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Dominici and Wolff, 2005</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2">
                            <a:extLst>
                              <a:ext uri="{A12FA001-AC4F-418D-AE19-62706E023703}">
                                <ahyp:hlinkClr xmlns:ahyp="http://schemas.microsoft.com/office/drawing/2018/hyperlinkcolor" val="tx"/>
                              </a:ext>
                            </a:extLst>
                          </a:hlinkClick>
                        </a:rPr>
                        <a:t>Seemann, et.al. 2018</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Sharks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Tiburones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3">
                            <a:extLst>
                              <a:ext uri="{A12FA001-AC4F-418D-AE19-62706E023703}">
                                <ahyp:hlinkClr xmlns:ahyp="http://schemas.microsoft.com/office/drawing/2018/hyperlinkcolor" val="tx"/>
                              </a:ext>
                            </a:extLst>
                          </a:hlinkClick>
                        </a:rPr>
                        <a:t>Gonzalez et.al., 2019</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4">
                            <a:extLst>
                              <a:ext uri="{A12FA001-AC4F-418D-AE19-62706E023703}">
                                <ahyp:hlinkClr xmlns:ahyp="http://schemas.microsoft.com/office/drawing/2018/hyperlinkcolor" val="tx"/>
                              </a:ext>
                            </a:extLst>
                          </a:hlinkClick>
                        </a:rPr>
                        <a:t>Collin 2005</a:t>
                      </a:r>
                      <a:r>
                        <a:rPr lang="en-US" sz="1800" dirty="0">
                          <a:solidFill>
                            <a:schemeClr val="tx1"/>
                          </a:solidFill>
                          <a:effectLst/>
                          <a:latin typeface="+mn-lt"/>
                          <a:ea typeface="Aptos" panose="020B0004020202020204" pitchFamily="34" charset="0"/>
                          <a:cs typeface="Aptos" panose="020B0004020202020204" pitchFamily="34" charset="0"/>
                        </a:rPr>
                        <a:t> </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Dolphins’ distribution</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Delfines (distribución)</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MiAmbiente;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Lotzkat</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2010</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Dolphin watching industry </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Industria de observación de delfines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Barragán-Barrera, </a:t>
                      </a:r>
                      <a:r>
                        <a:rPr lang="es-ES" sz="1800" u="sng" dirty="0" err="1">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6">
                            <a:extLst>
                              <a:ext uri="{A12FA001-AC4F-418D-AE19-62706E023703}">
                                <ahyp:hlinkClr xmlns:ahyp="http://schemas.microsoft.com/office/drawing/2018/hyperlinkcolor" val="tx"/>
                              </a:ext>
                            </a:extLst>
                          </a:hlinkClick>
                        </a:rPr>
                        <a:t>., 2017</a:t>
                      </a:r>
                      <a:r>
                        <a:rPr lang="es-ES" sz="1800" u="sng"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17">
                            <a:extLst>
                              <a:ext uri="{A12FA001-AC4F-418D-AE19-62706E023703}">
                                <ahyp:hlinkClr xmlns:ahyp="http://schemas.microsoft.com/office/drawing/2018/hyperlinkcolor" val="tx"/>
                              </a:ext>
                            </a:extLst>
                          </a:hlinkClick>
                        </a:rPr>
                        <a:t>May-Collado, et. al., 2015</a:t>
                      </a:r>
                      <a:r>
                        <a:rPr lang="es-ES" sz="1800" u="sng"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Lotzkat</a:t>
                      </a:r>
                      <a:r>
                        <a:rPr lang="es-ES" sz="1800" u="sng" dirty="0">
                          <a:solidFill>
                            <a:schemeClr val="tx1"/>
                          </a:solidFill>
                          <a:effectLst/>
                          <a:latin typeface="+mn-lt"/>
                          <a:ea typeface="Aptos" panose="020B0004020202020204" pitchFamily="34" charset="0"/>
                          <a:cs typeface="Aptos" panose="020B0004020202020204" pitchFamily="34" charset="0"/>
                          <a:hlinkClick r:id="rId15">
                            <a:extLst>
                              <a:ext uri="{A12FA001-AC4F-418D-AE19-62706E023703}">
                                <ahyp:hlinkClr xmlns:ahyp="http://schemas.microsoft.com/office/drawing/2018/hyperlinkcolor" val="tx"/>
                              </a:ext>
                            </a:extLst>
                          </a:hlinkClick>
                        </a:rPr>
                        <a:t>, et. al., 2010</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Manatees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Manatíes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STRI; </a:t>
                      </a:r>
                      <a:r>
                        <a:rPr lang="es-ES" sz="1800" u="sng" dirty="0">
                          <a:solidFill>
                            <a:schemeClr val="tx1"/>
                          </a:solidFill>
                          <a:effectLst/>
                          <a:latin typeface="+mn-lt"/>
                          <a:ea typeface="Aptos" panose="020B0004020202020204" pitchFamily="34" charset="0"/>
                          <a:cs typeface="Aptos" panose="020B0004020202020204" pitchFamily="34" charset="0"/>
                          <a:hlinkClick r:id="rId18">
                            <a:extLst>
                              <a:ext uri="{A12FA001-AC4F-418D-AE19-62706E023703}">
                                <ahyp:hlinkClr xmlns:ahyp="http://schemas.microsoft.com/office/drawing/2018/hyperlinkcolor" val="tx"/>
                              </a:ext>
                            </a:extLst>
                          </a:hlinkClick>
                        </a:rPr>
                        <a:t>Reed 2017</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turtles nesting areas</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Tortugas marinas (sitios de anidación)</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MiAmbiente; STRI, </a:t>
                      </a:r>
                      <a:r>
                        <a:rPr lang="es-ES" sz="1800" u="sng" dirty="0" err="1">
                          <a:solidFill>
                            <a:schemeClr val="tx1"/>
                          </a:solidFill>
                          <a:effectLst/>
                          <a:latin typeface="+mn-lt"/>
                          <a:ea typeface="Aptos" panose="020B0004020202020204" pitchFamily="34" charset="0"/>
                          <a:cs typeface="Aptos" panose="020B0004020202020204" pitchFamily="34" charset="0"/>
                          <a:hlinkClick r:id="rId19">
                            <a:extLst>
                              <a:ext uri="{A12FA001-AC4F-418D-AE19-62706E023703}">
                                <ahyp:hlinkClr xmlns:ahyp="http://schemas.microsoft.com/office/drawing/2018/hyperlinkcolor" val="tx"/>
                              </a:ext>
                            </a:extLst>
                          </a:hlinkClick>
                        </a:rPr>
                        <a:t>INaturalist</a:t>
                      </a:r>
                      <a:endParaRPr lang="en-US" sz="1800" dirty="0">
                        <a:solidFill>
                          <a:schemeClr val="tx1"/>
                        </a:solidFill>
                        <a:effectLst/>
                        <a:latin typeface="+mn-lt"/>
                        <a:ea typeface="Aptos" panose="020B0004020202020204" pitchFamily="34" charset="0"/>
                        <a:cs typeface="Aptos" panose="020B0004020202020204" pitchFamily="34" charset="0"/>
                      </a:endParaRPr>
                    </a:p>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Parejo, </a:t>
                      </a:r>
                      <a:r>
                        <a:rPr lang="es-ES" sz="1800" u="sng" dirty="0" err="1">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0">
                            <a:extLst>
                              <a:ext uri="{A12FA001-AC4F-418D-AE19-62706E023703}">
                                <ahyp:hlinkClr xmlns:ahyp="http://schemas.microsoft.com/office/drawing/2018/hyperlinkcolor" val="tx"/>
                              </a:ext>
                            </a:extLst>
                          </a:hlinkClick>
                        </a:rPr>
                        <a:t>., 2025.</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turtles feeding grounds/migratory movements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Tortugas marinas (áreas  alimentación/movimientos migratorios)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ES" sz="1800" u="sng" dirty="0" err="1">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Meylan</a:t>
                      </a:r>
                      <a:r>
                        <a:rPr lang="es-ES" sz="1800" u="sng" dirty="0">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1">
                            <a:extLst>
                              <a:ext uri="{A12FA001-AC4F-418D-AE19-62706E023703}">
                                <ahyp:hlinkClr xmlns:ahyp="http://schemas.microsoft.com/office/drawing/2018/hyperlinkcolor" val="tx"/>
                              </a:ext>
                            </a:extLst>
                          </a:hlinkClick>
                        </a:rPr>
                        <a:t>., 2013</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22">
                            <a:extLst>
                              <a:ext uri="{A12FA001-AC4F-418D-AE19-62706E023703}">
                                <ahyp:hlinkClr xmlns:ahyp="http://schemas.microsoft.com/office/drawing/2018/hyperlinkcolor" val="tx"/>
                              </a:ext>
                            </a:extLst>
                          </a:hlinkClick>
                        </a:rPr>
                        <a:t>Evans 2019</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Guzman</a:t>
                      </a:r>
                      <a:r>
                        <a:rPr lang="es-ES" sz="1800" u="sng" dirty="0">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 and </a:t>
                      </a:r>
                      <a:r>
                        <a:rPr lang="es-ES" sz="1800" u="sng" dirty="0" err="1">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Estevez</a:t>
                      </a:r>
                      <a:r>
                        <a:rPr lang="es-ES" sz="1800" u="sng" dirty="0">
                          <a:solidFill>
                            <a:schemeClr val="tx1"/>
                          </a:solidFill>
                          <a:effectLst/>
                          <a:latin typeface="+mn-lt"/>
                          <a:ea typeface="Aptos" panose="020B0004020202020204" pitchFamily="34" charset="0"/>
                          <a:cs typeface="Aptos" panose="020B0004020202020204" pitchFamily="34" charset="0"/>
                          <a:hlinkClick r:id="rId23">
                            <a:extLst>
                              <a:ext uri="{A12FA001-AC4F-418D-AE19-62706E023703}">
                                <ahyp:hlinkClr xmlns:ahyp="http://schemas.microsoft.com/office/drawing/2018/hyperlinkcolor" val="tx"/>
                              </a:ext>
                            </a:extLst>
                          </a:hlinkClick>
                        </a:rPr>
                        <a:t>, 2024</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Pabon</a:t>
                      </a:r>
                      <a:r>
                        <a:rPr lang="es-ES" sz="1800" u="sng" dirty="0">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-Aldana, </a:t>
                      </a:r>
                      <a:r>
                        <a:rPr lang="es-ES" sz="1800" u="sng" dirty="0" err="1">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24">
                            <a:extLst>
                              <a:ext uri="{A12FA001-AC4F-418D-AE19-62706E023703}">
                                <ahyp:hlinkClr xmlns:ahyp="http://schemas.microsoft.com/office/drawing/2018/hyperlinkcolor" val="tx"/>
                              </a:ext>
                            </a:extLst>
                          </a:hlinkClick>
                        </a:rPr>
                        <a:t>., 2012</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bl>
          </a:graphicData>
        </a:graphic>
      </p:graphicFrame>
    </p:spTree>
    <p:extLst>
      <p:ext uri="{BB962C8B-B14F-4D97-AF65-F5344CB8AC3E}">
        <p14:creationId xmlns:p14="http://schemas.microsoft.com/office/powerpoint/2010/main" val="18287993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44FB6-8FF0-B295-586B-A0CECFB446A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CC218FB4-F4C9-CEEE-1603-31A22FC3D42D}"/>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EA36CFF8-AC77-4286-9A6E-36B16752BAA0}"/>
              </a:ext>
            </a:extLst>
          </p:cNvPr>
          <p:cNvPicPr>
            <a:picLocks noChangeAspect="1"/>
          </p:cNvPicPr>
          <p:nvPr/>
        </p:nvPicPr>
        <p:blipFill>
          <a:blip r:embed="rId4"/>
          <a:srcRect l="23279" b="28070"/>
          <a:stretch/>
        </p:blipFill>
        <p:spPr>
          <a:xfrm>
            <a:off x="-38462" y="-1"/>
            <a:ext cx="12230462" cy="6592193"/>
          </a:xfrm>
          <a:prstGeom prst="rect">
            <a:avLst/>
          </a:prstGeom>
        </p:spPr>
      </p:pic>
      <p:sp>
        <p:nvSpPr>
          <p:cNvPr id="36" name="TextBox 35">
            <a:extLst>
              <a:ext uri="{FF2B5EF4-FFF2-40B4-BE49-F238E27FC236}">
                <a16:creationId xmlns:a16="http://schemas.microsoft.com/office/drawing/2014/main" id="{3A5BABA3-8ADB-5C1A-7C4C-9687B5ADE960}"/>
              </a:ext>
            </a:extLst>
          </p:cNvPr>
          <p:cNvSpPr txBox="1"/>
          <p:nvPr/>
        </p:nvSpPr>
        <p:spPr>
          <a:xfrm>
            <a:off x="414958" y="35687"/>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3F2D0D68-7FCF-40BF-EEE7-FC9C0BC8816C}"/>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CFF9AA1E-C5E1-9291-5CA6-13529893FCE4}"/>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DEFA2D7C-5357-2EEE-9C36-AA0B65DB8AE2}"/>
              </a:ext>
            </a:extLst>
          </p:cNvPr>
          <p:cNvGraphicFramePr>
            <a:graphicFrameLocks noGrp="1"/>
          </p:cNvGraphicFramePr>
          <p:nvPr>
            <p:extLst>
              <p:ext uri="{D42A27DB-BD31-4B8C-83A1-F6EECF244321}">
                <p14:modId xmlns:p14="http://schemas.microsoft.com/office/powerpoint/2010/main" val="2382093770"/>
              </p:ext>
            </p:extLst>
          </p:nvPr>
        </p:nvGraphicFramePr>
        <p:xfrm>
          <a:off x="161601" y="606731"/>
          <a:ext cx="11868798" cy="5661315"/>
        </p:xfrm>
        <a:graphic>
          <a:graphicData uri="http://schemas.openxmlformats.org/drawingml/2006/table">
            <a:tbl>
              <a:tblPr bandRow="1">
                <a:tableStyleId>{2D5ABB26-0587-4C30-8999-92F81FD0307C}</a:tableStyleId>
              </a:tblPr>
              <a:tblGrid>
                <a:gridCol w="2694615">
                  <a:extLst>
                    <a:ext uri="{9D8B030D-6E8A-4147-A177-3AD203B41FA5}">
                      <a16:colId xmlns:a16="http://schemas.microsoft.com/office/drawing/2014/main" val="945245369"/>
                    </a:ext>
                  </a:extLst>
                </a:gridCol>
                <a:gridCol w="2753474">
                  <a:extLst>
                    <a:ext uri="{9D8B030D-6E8A-4147-A177-3AD203B41FA5}">
                      <a16:colId xmlns:a16="http://schemas.microsoft.com/office/drawing/2014/main" val="1980076727"/>
                    </a:ext>
                  </a:extLst>
                </a:gridCol>
                <a:gridCol w="6420709">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Species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Especies Marinas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Sea cucumber distribution/abundance</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Distribución/abundancia de pepino de mar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err="1">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Merchan</a:t>
                      </a:r>
                      <a:r>
                        <a:rPr lang="es-E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 2019</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Star fish distribution/abundance </a:t>
                      </a:r>
                    </a:p>
                  </a:txBody>
                  <a:tcPr marL="18415" marR="18415" marT="18415" marB="18415"/>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y abundancia de estrellas de mar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err="1">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Guzman</a:t>
                      </a:r>
                      <a:r>
                        <a:rPr lang="es-E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 and </a:t>
                      </a:r>
                      <a:r>
                        <a:rPr lang="es-ES" sz="1800" u="sng" dirty="0" err="1">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Guevarra</a:t>
                      </a:r>
                      <a:r>
                        <a:rPr lang="es-E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 2002</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Sponges’ distribution</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de esponjas</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u="sng" dirty="0">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Diaz 2005</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Easson</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 2015</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slugs’ distribution/identification</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Distribución/identificación babosa marina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u="sng" dirty="0" err="1">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Goodheart</a:t>
                      </a:r>
                      <a:r>
                        <a:rPr lang="es-E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 </a:t>
                      </a:r>
                      <a:r>
                        <a:rPr lang="es-ES" sz="1800" u="sng" dirty="0" err="1">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 2016</a:t>
                      </a:r>
                      <a:r>
                        <a:rPr lang="es-ES" sz="1800" dirty="0">
                          <a:solidFill>
                            <a:schemeClr val="tx1"/>
                          </a:solidFill>
                          <a:effectLst/>
                          <a:latin typeface="+mn-lt"/>
                          <a:ea typeface="Aptos" panose="020B0004020202020204" pitchFamily="34" charset="0"/>
                          <a:cs typeface="Aptos" panose="020B0004020202020204" pitchFamily="34" charset="0"/>
                        </a:rPr>
                        <a:t>; </a:t>
                      </a:r>
                      <a:r>
                        <a:rPr lang="es-E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Neill, </a:t>
                      </a:r>
                      <a:r>
                        <a:rPr lang="es-ES" sz="1800" u="sng" dirty="0" err="1">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et.al</a:t>
                      </a:r>
                      <a:r>
                        <a:rPr lang="es-ES" sz="1800" u="sng" dirty="0">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 2024</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Spiny lobster distribution</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Distribución de langostas</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solidFill>
                            <a:schemeClr val="tx1"/>
                          </a:solidFill>
                          <a:effectLst/>
                          <a:latin typeface="+mn-lt"/>
                          <a:ea typeface="Aptos" panose="020B0004020202020204" pitchFamily="34" charset="0"/>
                          <a:cs typeface="Aptos" panose="020B0004020202020204" pitchFamily="34" charset="0"/>
                        </a:rPr>
                        <a:t>Atlas de Bocas del Toro; </a:t>
                      </a:r>
                      <a:r>
                        <a:rPr lang="es-ES" sz="18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Arocha et al., 2024</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12">
                            <a:extLst>
                              <a:ext uri="{A12FA001-AC4F-418D-AE19-62706E023703}">
                                <ahyp:hlinkClr xmlns:ahyp="http://schemas.microsoft.com/office/drawing/2018/hyperlinkcolor" val="tx"/>
                              </a:ext>
                            </a:extLst>
                          </a:hlinkClick>
                        </a:rPr>
                        <a:t>Guzman and Tewfik, 2004</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Sea lion (invasive)</a:t>
                      </a:r>
                    </a:p>
                  </a:txBody>
                  <a:tcPr marL="18415" marR="18415" marT="18415" marB="18415"/>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Pez león (invasor)</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Unión de pescadores artesanales bocatoreños (Almirante); ARAP</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Sargassum</a:t>
                      </a:r>
                    </a:p>
                  </a:txBody>
                  <a:tcPr marL="18415" marR="18415" marT="18415" marB="18415">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Sargazo</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3">
                            <a:extLst>
                              <a:ext uri="{A12FA001-AC4F-418D-AE19-62706E023703}">
                                <ahyp:hlinkClr xmlns:ahyp="http://schemas.microsoft.com/office/drawing/2018/hyperlinkcolor" val="tx"/>
                              </a:ext>
                            </a:extLst>
                          </a:hlinkClick>
                        </a:rPr>
                        <a:t>Atlantic Ocean Watch</a:t>
                      </a:r>
                      <a:endParaRPr lang="en-US" sz="1800" dirty="0">
                        <a:solidFill>
                          <a:schemeClr val="tx1"/>
                        </a:solidFill>
                        <a:effectLst/>
                        <a:latin typeface="+mn-lt"/>
                        <a:ea typeface="Times New Roman" panose="02020603050405020304" pitchFamily="18"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Coral diseases/issues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Enfermedades/problemas de los arrecifes de coral</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solidFill>
                            <a:schemeClr val="tx1"/>
                          </a:solidFill>
                          <a:effectLst/>
                          <a:latin typeface="+mn-lt"/>
                          <a:ea typeface="Times New Roman" panose="02020603050405020304" pitchFamily="18" charset="0"/>
                          <a:cs typeface="Times New Roman" panose="02020603050405020304" pitchFamily="18" charset="0"/>
                        </a:rPr>
                        <a:t>Mapping Ocean Wealth; Resource Watch;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Li and </a:t>
                      </a:r>
                      <a:r>
                        <a:rPr lang="en-US" sz="1800" u="sng" dirty="0" err="1">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Reidenback</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4">
                            <a:extLst>
                              <a:ext uri="{A12FA001-AC4F-418D-AE19-62706E023703}">
                                <ahyp:hlinkClr xmlns:ahyp="http://schemas.microsoft.com/office/drawing/2018/hyperlinkcolor" val="tx"/>
                              </a:ext>
                            </a:extLst>
                          </a:hlinkClick>
                        </a:rPr>
                        <a:t>, 2014</a:t>
                      </a:r>
                      <a:r>
                        <a:rPr lang="en-US" sz="1800" dirty="0">
                          <a:solidFill>
                            <a:schemeClr val="tx1"/>
                          </a:solidFill>
                          <a:effectLst/>
                          <a:latin typeface="+mn-lt"/>
                          <a:ea typeface="Times New Roman" panose="02020603050405020304" pitchFamily="18" charset="0"/>
                          <a:cs typeface="Times New Roman" panose="02020603050405020304" pitchFamily="18" charset="0"/>
                        </a:rPr>
                        <a:t>;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5">
                            <a:extLst>
                              <a:ext uri="{A12FA001-AC4F-418D-AE19-62706E023703}">
                                <ahyp:hlinkClr xmlns:ahyp="http://schemas.microsoft.com/office/drawing/2018/hyperlinkcolor" val="tx"/>
                              </a:ext>
                            </a:extLst>
                          </a:hlinkClick>
                        </a:rPr>
                        <a:t>Altieri, et.al., 2017</a:t>
                      </a:r>
                      <a:r>
                        <a:rPr lang="en-US" sz="1800" dirty="0">
                          <a:solidFill>
                            <a:schemeClr val="tx1"/>
                          </a:solidFill>
                          <a:effectLst/>
                          <a:latin typeface="+mn-lt"/>
                          <a:ea typeface="Times New Roman" panose="02020603050405020304" pitchFamily="18" charset="0"/>
                          <a:cs typeface="Times New Roman" panose="02020603050405020304" pitchFamily="18" charset="0"/>
                        </a:rPr>
                        <a:t>; </a:t>
                      </a:r>
                      <a:r>
                        <a:rPr lang="en-US" sz="1800" u="sng" dirty="0">
                          <a:solidFill>
                            <a:schemeClr val="tx1"/>
                          </a:solidFill>
                          <a:effectLst/>
                          <a:latin typeface="+mn-lt"/>
                          <a:ea typeface="Times New Roman" panose="02020603050405020304" pitchFamily="18" charset="0"/>
                          <a:cs typeface="Times New Roman" panose="02020603050405020304" pitchFamily="18" charset="0"/>
                          <a:hlinkClick r:id="rId16">
                            <a:extLst>
                              <a:ext uri="{A12FA001-AC4F-418D-AE19-62706E023703}">
                                <ahyp:hlinkClr xmlns:ahyp="http://schemas.microsoft.com/office/drawing/2018/hyperlinkcolor" val="tx"/>
                              </a:ext>
                            </a:extLst>
                          </a:hlinkClick>
                        </a:rPr>
                        <a:t>Berry, et.al., 2013</a:t>
                      </a:r>
                      <a:endParaRPr lang="en-US" sz="1800" dirty="0">
                        <a:solidFill>
                          <a:schemeClr val="tx1"/>
                        </a:solidFill>
                        <a:effectLst/>
                        <a:latin typeface="+mn-lt"/>
                        <a:ea typeface="Times New Roman" panose="02020603050405020304" pitchFamily="18"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bl>
          </a:graphicData>
        </a:graphic>
      </p:graphicFrame>
    </p:spTree>
    <p:extLst>
      <p:ext uri="{BB962C8B-B14F-4D97-AF65-F5344CB8AC3E}">
        <p14:creationId xmlns:p14="http://schemas.microsoft.com/office/powerpoint/2010/main" val="1022511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ADE1B-66E2-246E-3330-8D948D45B2D4}"/>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01E4B4E9-BD9D-8D95-7826-CB6AFF7AB54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B88697A5-7A65-A944-D4B9-AE504149C2BD}"/>
              </a:ext>
            </a:extLst>
          </p:cNvPr>
          <p:cNvSpPr/>
          <p:nvPr/>
        </p:nvSpPr>
        <p:spPr>
          <a:xfrm>
            <a:off x="4224542" y="-16766"/>
            <a:ext cx="7983693" cy="689153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7EE2560-E637-6157-5D84-301123958146}"/>
              </a:ext>
            </a:extLst>
          </p:cNvPr>
          <p:cNvSpPr/>
          <p:nvPr/>
        </p:nvSpPr>
        <p:spPr>
          <a:xfrm>
            <a:off x="-1" y="-16766"/>
            <a:ext cx="4279240" cy="6874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9B2D2C81-D375-B7BD-9283-F8472726E1EA}"/>
              </a:ext>
            </a:extLst>
          </p:cNvPr>
          <p:cNvSpPr txBox="1"/>
          <p:nvPr/>
        </p:nvSpPr>
        <p:spPr>
          <a:xfrm>
            <a:off x="-38463" y="5891480"/>
            <a:ext cx="4225952" cy="938719"/>
          </a:xfrm>
          <a:prstGeom prst="rect">
            <a:avLst/>
          </a:prstGeom>
          <a:noFill/>
        </p:spPr>
        <p:txBody>
          <a:bodyPr wrap="square">
            <a:spAutoFit/>
          </a:bodyPr>
          <a:lstStyle/>
          <a:p>
            <a:r>
              <a:rPr lang="en-US" sz="1100" dirty="0"/>
              <a:t>Parejo, S. G., Piacenza, S. E., García, R., Ordóñez, C., &amp; Valverde, R. A. (2025). Nesting population trend of the leatherback sea turtle in Bocas del Toro province and Comarca </a:t>
            </a:r>
            <a:r>
              <a:rPr lang="en-US" sz="1100" dirty="0" err="1"/>
              <a:t>Ngäbe-Buglé</a:t>
            </a:r>
            <a:r>
              <a:rPr lang="en-US" sz="1100" dirty="0"/>
              <a:t>, Panama for the period 2002–2022. Global Ecology and Conservation, 57, e03415.</a:t>
            </a:r>
          </a:p>
        </p:txBody>
      </p:sp>
      <p:grpSp>
        <p:nvGrpSpPr>
          <p:cNvPr id="21" name="Group 20">
            <a:extLst>
              <a:ext uri="{FF2B5EF4-FFF2-40B4-BE49-F238E27FC236}">
                <a16:creationId xmlns:a16="http://schemas.microsoft.com/office/drawing/2014/main" id="{D343B0B9-05E9-7A27-AD90-EDB55EF10528}"/>
              </a:ext>
            </a:extLst>
          </p:cNvPr>
          <p:cNvGrpSpPr/>
          <p:nvPr/>
        </p:nvGrpSpPr>
        <p:grpSpPr>
          <a:xfrm>
            <a:off x="55784" y="1695360"/>
            <a:ext cx="4074599" cy="3958343"/>
            <a:chOff x="72688" y="1985383"/>
            <a:chExt cx="4074599" cy="3958343"/>
          </a:xfrm>
          <a:effectLst>
            <a:outerShdw blurRad="63500" sx="102000" sy="102000" algn="ctr" rotWithShape="0">
              <a:prstClr val="black">
                <a:alpha val="40000"/>
              </a:prstClr>
            </a:outerShdw>
          </a:effectLst>
        </p:grpSpPr>
        <p:pic>
          <p:nvPicPr>
            <p:cNvPr id="2" name="Picture 1">
              <a:extLst>
                <a:ext uri="{FF2B5EF4-FFF2-40B4-BE49-F238E27FC236}">
                  <a16:creationId xmlns:a16="http://schemas.microsoft.com/office/drawing/2014/main" id="{C958FE53-FB03-A049-9C66-017C6A63DAED}"/>
                </a:ext>
              </a:extLst>
            </p:cNvPr>
            <p:cNvPicPr>
              <a:picLocks noChangeAspect="1"/>
            </p:cNvPicPr>
            <p:nvPr/>
          </p:nvPicPr>
          <p:blipFill>
            <a:blip r:embed="rId3"/>
            <a:srcRect t="19322" r="36430" b="20719"/>
            <a:stretch/>
          </p:blipFill>
          <p:spPr>
            <a:xfrm>
              <a:off x="72689" y="1985383"/>
              <a:ext cx="4074598" cy="3625751"/>
            </a:xfrm>
            <a:prstGeom prst="rect">
              <a:avLst/>
            </a:prstGeom>
          </p:spPr>
        </p:pic>
        <p:pic>
          <p:nvPicPr>
            <p:cNvPr id="8" name="Picture 7">
              <a:extLst>
                <a:ext uri="{FF2B5EF4-FFF2-40B4-BE49-F238E27FC236}">
                  <a16:creationId xmlns:a16="http://schemas.microsoft.com/office/drawing/2014/main" id="{2EB24E34-D2EF-CC61-8DFD-62CCAE9773E4}"/>
                </a:ext>
              </a:extLst>
            </p:cNvPr>
            <p:cNvPicPr>
              <a:picLocks noChangeAspect="1"/>
            </p:cNvPicPr>
            <p:nvPr/>
          </p:nvPicPr>
          <p:blipFill>
            <a:blip r:embed="rId3"/>
            <a:srcRect t="92023" r="976" b="-591"/>
            <a:stretch/>
          </p:blipFill>
          <p:spPr>
            <a:xfrm>
              <a:off x="72688" y="5611136"/>
              <a:ext cx="4074598" cy="332590"/>
            </a:xfrm>
            <a:prstGeom prst="rect">
              <a:avLst/>
            </a:prstGeom>
          </p:spPr>
        </p:pic>
      </p:grpSp>
      <p:sp>
        <p:nvSpPr>
          <p:cNvPr id="14" name="TextBox 13">
            <a:extLst>
              <a:ext uri="{FF2B5EF4-FFF2-40B4-BE49-F238E27FC236}">
                <a16:creationId xmlns:a16="http://schemas.microsoft.com/office/drawing/2014/main" id="{B80B314C-6D41-E736-854E-DB3367726356}"/>
              </a:ext>
            </a:extLst>
          </p:cNvPr>
          <p:cNvSpPr txBox="1"/>
          <p:nvPr/>
        </p:nvSpPr>
        <p:spPr>
          <a:xfrm>
            <a:off x="16234" y="27801"/>
            <a:ext cx="3886333" cy="1477328"/>
          </a:xfrm>
          <a:prstGeom prst="rect">
            <a:avLst/>
          </a:prstGeom>
          <a:noFill/>
        </p:spPr>
        <p:txBody>
          <a:bodyPr wrap="square">
            <a:spAutoFit/>
          </a:bodyPr>
          <a:lstStyle/>
          <a:p>
            <a:pPr marL="0" marR="0"/>
            <a:r>
              <a:rPr lang="es-GT" sz="1800" dirty="0">
                <a:effectLst/>
                <a:ea typeface="Times New Roman" panose="02020603050405020304" pitchFamily="18" charset="0"/>
              </a:rPr>
              <a:t>Tendencia de la población anidadora de la </a:t>
            </a:r>
            <a:r>
              <a:rPr lang="es-GT" sz="1800" b="1" dirty="0">
                <a:effectLst/>
                <a:ea typeface="Times New Roman" panose="02020603050405020304" pitchFamily="18" charset="0"/>
              </a:rPr>
              <a:t>tortuga baula </a:t>
            </a:r>
            <a:r>
              <a:rPr lang="es-GT" sz="1800" dirty="0">
                <a:effectLst/>
                <a:ea typeface="Times New Roman" panose="02020603050405020304" pitchFamily="18" charset="0"/>
              </a:rPr>
              <a:t>en la provincia de Bocas del Toro y la Comarca Ngäbe-Buglé, Panamá para el período 2002-2022.</a:t>
            </a:r>
            <a:endParaRPr lang="en-US" sz="2000" dirty="0">
              <a:effectLst/>
              <a:ea typeface="Times New Roman" panose="02020603050405020304" pitchFamily="18" charset="0"/>
            </a:endParaRPr>
          </a:p>
        </p:txBody>
      </p:sp>
      <p:sp>
        <p:nvSpPr>
          <p:cNvPr id="17" name="TextBox 16">
            <a:extLst>
              <a:ext uri="{FF2B5EF4-FFF2-40B4-BE49-F238E27FC236}">
                <a16:creationId xmlns:a16="http://schemas.microsoft.com/office/drawing/2014/main" id="{FD58AE2E-9C4F-02FE-02A9-A6D9D5120D94}"/>
              </a:ext>
            </a:extLst>
          </p:cNvPr>
          <p:cNvSpPr txBox="1"/>
          <p:nvPr/>
        </p:nvSpPr>
        <p:spPr>
          <a:xfrm>
            <a:off x="4279240" y="5653703"/>
            <a:ext cx="5805168" cy="600164"/>
          </a:xfrm>
          <a:prstGeom prst="rect">
            <a:avLst/>
          </a:prstGeom>
          <a:noFill/>
        </p:spPr>
        <p:txBody>
          <a:bodyPr wrap="square">
            <a:spAutoFit/>
          </a:bodyPr>
          <a:lstStyle/>
          <a:p>
            <a:pPr marL="0" marR="0"/>
            <a:r>
              <a:rPr lang="es-ES" sz="1100" dirty="0" err="1">
                <a:effectLst/>
                <a:ea typeface="Times New Roman" panose="02020603050405020304" pitchFamily="18" charset="0"/>
              </a:rPr>
              <a:t>Meylan</a:t>
            </a:r>
            <a:r>
              <a:rPr lang="es-ES" sz="1100" dirty="0">
                <a:effectLst/>
                <a:ea typeface="Times New Roman" panose="02020603050405020304" pitchFamily="18" charset="0"/>
              </a:rPr>
              <a:t>, A. B., </a:t>
            </a:r>
            <a:r>
              <a:rPr lang="es-ES" sz="1100" dirty="0" err="1">
                <a:effectLst/>
                <a:ea typeface="Times New Roman" panose="02020603050405020304" pitchFamily="18" charset="0"/>
              </a:rPr>
              <a:t>Meylan</a:t>
            </a:r>
            <a:r>
              <a:rPr lang="es-ES" sz="1100" dirty="0">
                <a:effectLst/>
                <a:ea typeface="Times New Roman" panose="02020603050405020304" pitchFamily="18" charset="0"/>
              </a:rPr>
              <a:t>, P. A., &amp; Espinosa, C. O. (2013). </a:t>
            </a:r>
            <a:r>
              <a:rPr lang="en-US" sz="1100" dirty="0">
                <a:effectLst/>
                <a:ea typeface="Times New Roman" panose="02020603050405020304" pitchFamily="18" charset="0"/>
              </a:rPr>
              <a:t>Sea turtles of Bocas del Toro province and the comarca Ngöbe-</a:t>
            </a:r>
            <a:r>
              <a:rPr lang="en-US" sz="1100" dirty="0" err="1">
                <a:effectLst/>
                <a:ea typeface="Times New Roman" panose="02020603050405020304" pitchFamily="18" charset="0"/>
              </a:rPr>
              <a:t>Buglé</a:t>
            </a:r>
            <a:r>
              <a:rPr lang="en-US" sz="1100" dirty="0">
                <a:effectLst/>
                <a:ea typeface="Times New Roman" panose="02020603050405020304" pitchFamily="18" charset="0"/>
              </a:rPr>
              <a:t>, Republic of Panamá. </a:t>
            </a:r>
            <a:r>
              <a:rPr lang="en-US" sz="1100" i="1" dirty="0">
                <a:effectLst/>
                <a:ea typeface="Times New Roman" panose="02020603050405020304" pitchFamily="18" charset="0"/>
              </a:rPr>
              <a:t>Chelonian Conservation and Biology</a:t>
            </a:r>
            <a:r>
              <a:rPr lang="en-US" sz="1100" dirty="0">
                <a:effectLst/>
                <a:ea typeface="Times New Roman" panose="02020603050405020304" pitchFamily="18" charset="0"/>
              </a:rPr>
              <a:t>, </a:t>
            </a:r>
            <a:r>
              <a:rPr lang="en-US" sz="1100" i="1" dirty="0">
                <a:effectLst/>
                <a:ea typeface="Times New Roman" panose="02020603050405020304" pitchFamily="18" charset="0"/>
              </a:rPr>
              <a:t>12</a:t>
            </a:r>
            <a:r>
              <a:rPr lang="en-US" sz="1100" dirty="0">
                <a:effectLst/>
                <a:ea typeface="Times New Roman" panose="02020603050405020304" pitchFamily="18" charset="0"/>
              </a:rPr>
              <a:t>(1), 17-33.</a:t>
            </a:r>
          </a:p>
        </p:txBody>
      </p:sp>
      <p:sp>
        <p:nvSpPr>
          <p:cNvPr id="20" name="TextBox 19">
            <a:extLst>
              <a:ext uri="{FF2B5EF4-FFF2-40B4-BE49-F238E27FC236}">
                <a16:creationId xmlns:a16="http://schemas.microsoft.com/office/drawing/2014/main" id="{9E23205C-65E9-5EBC-91C2-61E4DA3364B0}"/>
              </a:ext>
            </a:extLst>
          </p:cNvPr>
          <p:cNvSpPr txBox="1"/>
          <p:nvPr/>
        </p:nvSpPr>
        <p:spPr>
          <a:xfrm>
            <a:off x="5031691" y="35654"/>
            <a:ext cx="6944181" cy="646331"/>
          </a:xfrm>
          <a:prstGeom prst="rect">
            <a:avLst/>
          </a:prstGeom>
          <a:noFill/>
        </p:spPr>
        <p:txBody>
          <a:bodyPr wrap="square">
            <a:spAutoFit/>
          </a:bodyPr>
          <a:lstStyle/>
          <a:p>
            <a:pPr marL="0" marR="0"/>
            <a:r>
              <a:rPr lang="en-US" sz="1800" dirty="0">
                <a:effectLst/>
                <a:ea typeface="Times New Roman" panose="02020603050405020304" pitchFamily="18" charset="0"/>
              </a:rPr>
              <a:t>Tortugas Marinas de la Provincia de Bocas del Toro y la Comarca </a:t>
            </a:r>
            <a:r>
              <a:rPr lang="en-US" sz="1800" dirty="0" err="1">
                <a:effectLst/>
                <a:ea typeface="Times New Roman" panose="02020603050405020304" pitchFamily="18" charset="0"/>
              </a:rPr>
              <a:t>Ngo¨be-Bugle</a:t>
            </a:r>
            <a:r>
              <a:rPr lang="en-US" sz="1800" dirty="0">
                <a:effectLst/>
                <a:ea typeface="Times New Roman" panose="02020603050405020304" pitchFamily="18" charset="0"/>
              </a:rPr>
              <a:t>´, República de Panamá</a:t>
            </a:r>
            <a:endParaRPr lang="en-US" sz="2000" dirty="0">
              <a:effectLst/>
              <a:ea typeface="Times New Roman" panose="02020603050405020304" pitchFamily="18" charset="0"/>
            </a:endParaRPr>
          </a:p>
        </p:txBody>
      </p:sp>
      <p:pic>
        <p:nvPicPr>
          <p:cNvPr id="28" name="Picture 27">
            <a:extLst>
              <a:ext uri="{FF2B5EF4-FFF2-40B4-BE49-F238E27FC236}">
                <a16:creationId xmlns:a16="http://schemas.microsoft.com/office/drawing/2014/main" id="{6AF7FBF9-1EBE-B3DE-48EE-28A85A19DD96}"/>
              </a:ext>
            </a:extLst>
          </p:cNvPr>
          <p:cNvPicPr>
            <a:picLocks noChangeAspect="1"/>
          </p:cNvPicPr>
          <p:nvPr/>
        </p:nvPicPr>
        <p:blipFill>
          <a:blip r:embed="rId4"/>
          <a:stretch>
            <a:fillRect/>
          </a:stretch>
        </p:blipFill>
        <p:spPr>
          <a:xfrm>
            <a:off x="10057560" y="5566346"/>
            <a:ext cx="2078656" cy="1277062"/>
          </a:xfrm>
          <a:prstGeom prst="rect">
            <a:avLst/>
          </a:prstGeom>
        </p:spPr>
      </p:pic>
      <p:pic>
        <p:nvPicPr>
          <p:cNvPr id="30" name="Picture 29">
            <a:extLst>
              <a:ext uri="{FF2B5EF4-FFF2-40B4-BE49-F238E27FC236}">
                <a16:creationId xmlns:a16="http://schemas.microsoft.com/office/drawing/2014/main" id="{D379A1EF-EE35-F1AF-1216-AE49F9F1FE1D}"/>
              </a:ext>
            </a:extLst>
          </p:cNvPr>
          <p:cNvPicPr>
            <a:picLocks noChangeAspect="1"/>
          </p:cNvPicPr>
          <p:nvPr/>
        </p:nvPicPr>
        <p:blipFill>
          <a:blip r:embed="rId5"/>
          <a:stretch>
            <a:fillRect/>
          </a:stretch>
        </p:blipFill>
        <p:spPr>
          <a:xfrm>
            <a:off x="4357163" y="700757"/>
            <a:ext cx="7790402" cy="2087787"/>
          </a:xfrm>
          <a:prstGeom prst="rect">
            <a:avLst/>
          </a:prstGeom>
        </p:spPr>
      </p:pic>
      <p:pic>
        <p:nvPicPr>
          <p:cNvPr id="33" name="Picture 32">
            <a:extLst>
              <a:ext uri="{FF2B5EF4-FFF2-40B4-BE49-F238E27FC236}">
                <a16:creationId xmlns:a16="http://schemas.microsoft.com/office/drawing/2014/main" id="{6DD060D5-6CFA-725B-DC6E-60B479C27C17}"/>
              </a:ext>
            </a:extLst>
          </p:cNvPr>
          <p:cNvPicPr>
            <a:picLocks noChangeAspect="1"/>
          </p:cNvPicPr>
          <p:nvPr/>
        </p:nvPicPr>
        <p:blipFill>
          <a:blip r:embed="rId6"/>
          <a:stretch>
            <a:fillRect/>
          </a:stretch>
        </p:blipFill>
        <p:spPr>
          <a:xfrm>
            <a:off x="4373399" y="2841315"/>
            <a:ext cx="7774166" cy="2049781"/>
          </a:xfrm>
          <a:prstGeom prst="rect">
            <a:avLst/>
          </a:prstGeom>
        </p:spPr>
      </p:pic>
      <p:pic>
        <p:nvPicPr>
          <p:cNvPr id="35" name="Picture 34">
            <a:extLst>
              <a:ext uri="{FF2B5EF4-FFF2-40B4-BE49-F238E27FC236}">
                <a16:creationId xmlns:a16="http://schemas.microsoft.com/office/drawing/2014/main" id="{4B3C8A75-2031-05AD-88AB-AC0EF50485D6}"/>
              </a:ext>
            </a:extLst>
          </p:cNvPr>
          <p:cNvPicPr>
            <a:picLocks noChangeAspect="1"/>
          </p:cNvPicPr>
          <p:nvPr/>
        </p:nvPicPr>
        <p:blipFill>
          <a:blip r:embed="rId7"/>
          <a:stretch>
            <a:fillRect/>
          </a:stretch>
        </p:blipFill>
        <p:spPr>
          <a:xfrm>
            <a:off x="4357161" y="4928639"/>
            <a:ext cx="7790403" cy="600164"/>
          </a:xfrm>
          <a:prstGeom prst="rect">
            <a:avLst/>
          </a:prstGeom>
        </p:spPr>
      </p:pic>
    </p:spTree>
    <p:extLst>
      <p:ext uri="{BB962C8B-B14F-4D97-AF65-F5344CB8AC3E}">
        <p14:creationId xmlns:p14="http://schemas.microsoft.com/office/powerpoint/2010/main" val="3782515895"/>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F91180-8875-4067-3DEF-DD1A84501FD0}"/>
            </a:ext>
          </a:extLst>
        </p:cNvPr>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7DDBB506-E357-BCEB-B3F4-6CC01A8F796A}"/>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C09010A2-28E0-D20F-09AC-B6B26AC060AD}"/>
              </a:ext>
            </a:extLst>
          </p:cNvPr>
          <p:cNvSpPr txBox="1"/>
          <p:nvPr/>
        </p:nvSpPr>
        <p:spPr>
          <a:xfrm>
            <a:off x="16234" y="6381509"/>
            <a:ext cx="11222883" cy="430887"/>
          </a:xfrm>
          <a:prstGeom prst="rect">
            <a:avLst/>
          </a:prstGeom>
          <a:noFill/>
        </p:spPr>
        <p:txBody>
          <a:bodyPr wrap="square">
            <a:spAutoFit/>
          </a:bodyPr>
          <a:lstStyle/>
          <a:p>
            <a:r>
              <a:rPr lang="en-US" sz="1100" dirty="0" err="1"/>
              <a:t>Lotzkat</a:t>
            </a:r>
            <a:r>
              <a:rPr lang="en-US" sz="1100" dirty="0"/>
              <a:t>, S., Stadler, L., Carrizo, A., Hertz, A., &amp; Kohler, G. (2010). Notes on the easternmost population of </a:t>
            </a:r>
            <a:r>
              <a:rPr lang="en-US" sz="1100" dirty="0" err="1"/>
              <a:t>Diploglossus</a:t>
            </a:r>
            <a:r>
              <a:rPr lang="en-US" sz="1100" dirty="0"/>
              <a:t> </a:t>
            </a:r>
            <a:r>
              <a:rPr lang="en-US" sz="1100" dirty="0" err="1"/>
              <a:t>bilobatus</a:t>
            </a:r>
            <a:r>
              <a:rPr lang="en-US" sz="1100" dirty="0"/>
              <a:t> (Squamata: </a:t>
            </a:r>
            <a:r>
              <a:rPr lang="en-US" sz="1100" dirty="0" err="1"/>
              <a:t>Anguidae</a:t>
            </a:r>
            <a:r>
              <a:rPr lang="en-US" sz="1100" dirty="0"/>
              <a:t>) in Veraguas, Panama. Salamandra, 46(1), 59-62.</a:t>
            </a:r>
          </a:p>
        </p:txBody>
      </p:sp>
      <p:sp>
        <p:nvSpPr>
          <p:cNvPr id="14" name="TextBox 13">
            <a:extLst>
              <a:ext uri="{FF2B5EF4-FFF2-40B4-BE49-F238E27FC236}">
                <a16:creationId xmlns:a16="http://schemas.microsoft.com/office/drawing/2014/main" id="{DEBADD2D-34A8-17EC-96F1-7E389D1B8CA6}"/>
              </a:ext>
            </a:extLst>
          </p:cNvPr>
          <p:cNvSpPr txBox="1"/>
          <p:nvPr/>
        </p:nvSpPr>
        <p:spPr>
          <a:xfrm>
            <a:off x="94523" y="222056"/>
            <a:ext cx="3886333" cy="1200329"/>
          </a:xfrm>
          <a:prstGeom prst="rect">
            <a:avLst/>
          </a:prstGeom>
          <a:noFill/>
        </p:spPr>
        <p:txBody>
          <a:bodyPr wrap="square">
            <a:spAutoFit/>
          </a:bodyPr>
          <a:lstStyle/>
          <a:p>
            <a:pPr marL="0" marR="0"/>
            <a:r>
              <a:rPr lang="es-ES" sz="1800" dirty="0">
                <a:effectLst/>
                <a:ea typeface="Times New Roman" panose="02020603050405020304" pitchFamily="18" charset="0"/>
              </a:rPr>
              <a:t>Distribución y uso de hábitat del delfín nariz de botella (</a:t>
            </a:r>
            <a:r>
              <a:rPr lang="es-ES" sz="1800" i="1" dirty="0" err="1">
                <a:effectLst/>
                <a:ea typeface="Times New Roman" panose="02020603050405020304" pitchFamily="18" charset="0"/>
              </a:rPr>
              <a:t>tursiops</a:t>
            </a:r>
            <a:r>
              <a:rPr lang="es-ES" sz="1800" i="1" dirty="0">
                <a:effectLst/>
                <a:ea typeface="Times New Roman" panose="02020603050405020304" pitchFamily="18" charset="0"/>
              </a:rPr>
              <a:t> </a:t>
            </a:r>
            <a:r>
              <a:rPr lang="es-ES" sz="1800" i="1" dirty="0" err="1">
                <a:effectLst/>
                <a:ea typeface="Times New Roman" panose="02020603050405020304" pitchFamily="18" charset="0"/>
              </a:rPr>
              <a:t>truncatus</a:t>
            </a:r>
            <a:r>
              <a:rPr lang="es-ES" sz="1800" i="1" dirty="0">
                <a:effectLst/>
                <a:ea typeface="Times New Roman" panose="02020603050405020304" pitchFamily="18" charset="0"/>
              </a:rPr>
              <a:t>)</a:t>
            </a:r>
            <a:r>
              <a:rPr lang="es-ES" sz="1800" dirty="0">
                <a:effectLst/>
                <a:ea typeface="Times New Roman" panose="02020603050405020304" pitchFamily="18" charset="0"/>
              </a:rPr>
              <a:t> en Bocas del Toro, Costa Caribe de Panamá.</a:t>
            </a:r>
            <a:endParaRPr lang="en-US" sz="2000" dirty="0">
              <a:effectLst/>
              <a:ea typeface="Times New Roman" panose="02020603050405020304" pitchFamily="18" charset="0"/>
            </a:endParaRPr>
          </a:p>
        </p:txBody>
      </p:sp>
      <p:pic>
        <p:nvPicPr>
          <p:cNvPr id="4" name="Picture 3">
            <a:extLst>
              <a:ext uri="{FF2B5EF4-FFF2-40B4-BE49-F238E27FC236}">
                <a16:creationId xmlns:a16="http://schemas.microsoft.com/office/drawing/2014/main" id="{4A376C43-437D-A7BD-F552-57008865F10B}"/>
              </a:ext>
            </a:extLst>
          </p:cNvPr>
          <p:cNvPicPr>
            <a:picLocks noChangeAspect="1"/>
          </p:cNvPicPr>
          <p:nvPr/>
        </p:nvPicPr>
        <p:blipFill>
          <a:blip r:embed="rId3"/>
          <a:srcRect l="22500" r="17506" b="14442"/>
          <a:stretch/>
        </p:blipFill>
        <p:spPr>
          <a:xfrm>
            <a:off x="131346" y="1549696"/>
            <a:ext cx="3886334" cy="2984074"/>
          </a:xfrm>
          <a:prstGeom prst="rect">
            <a:avLst/>
          </a:prstGeom>
        </p:spPr>
      </p:pic>
      <p:pic>
        <p:nvPicPr>
          <p:cNvPr id="10" name="Picture 9">
            <a:extLst>
              <a:ext uri="{FF2B5EF4-FFF2-40B4-BE49-F238E27FC236}">
                <a16:creationId xmlns:a16="http://schemas.microsoft.com/office/drawing/2014/main" id="{FA770353-D823-9513-8CD3-7C99736BAA37}"/>
              </a:ext>
            </a:extLst>
          </p:cNvPr>
          <p:cNvPicPr>
            <a:picLocks noChangeAspect="1"/>
          </p:cNvPicPr>
          <p:nvPr/>
        </p:nvPicPr>
        <p:blipFill>
          <a:blip r:embed="rId4"/>
          <a:stretch>
            <a:fillRect/>
          </a:stretch>
        </p:blipFill>
        <p:spPr>
          <a:xfrm>
            <a:off x="4054184" y="222056"/>
            <a:ext cx="8006470" cy="5720230"/>
          </a:xfrm>
          <a:prstGeom prst="rect">
            <a:avLst/>
          </a:prstGeom>
        </p:spPr>
      </p:pic>
      <p:sp>
        <p:nvSpPr>
          <p:cNvPr id="13" name="TextBox 12">
            <a:extLst>
              <a:ext uri="{FF2B5EF4-FFF2-40B4-BE49-F238E27FC236}">
                <a16:creationId xmlns:a16="http://schemas.microsoft.com/office/drawing/2014/main" id="{E01A69B5-1B84-80C4-64DD-3E2EB680CBA9}"/>
              </a:ext>
            </a:extLst>
          </p:cNvPr>
          <p:cNvSpPr txBox="1"/>
          <p:nvPr/>
        </p:nvSpPr>
        <p:spPr>
          <a:xfrm>
            <a:off x="94522" y="4661081"/>
            <a:ext cx="3886333" cy="600164"/>
          </a:xfrm>
          <a:prstGeom prst="rect">
            <a:avLst/>
          </a:prstGeom>
          <a:noFill/>
        </p:spPr>
        <p:txBody>
          <a:bodyPr wrap="square">
            <a:spAutoFit/>
          </a:bodyPr>
          <a:lstStyle/>
          <a:p>
            <a:r>
              <a:rPr lang="es-GT" sz="1100" noProof="0" dirty="0"/>
              <a:t>Figura 24. Distribución del delfín nariz de Botella (análisis de densidad)</a:t>
            </a:r>
          </a:p>
          <a:p>
            <a:endParaRPr lang="es-GT" sz="1100" noProof="0" dirty="0"/>
          </a:p>
        </p:txBody>
      </p:sp>
    </p:spTree>
    <p:extLst>
      <p:ext uri="{BB962C8B-B14F-4D97-AF65-F5344CB8AC3E}">
        <p14:creationId xmlns:p14="http://schemas.microsoft.com/office/powerpoint/2010/main" val="14872233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84164-4842-74B9-2ACF-5ADA876363D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16AB19B-E8A2-CFD7-0466-C6D6581C5919}"/>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D58B6323-C2A4-0CF1-BFEF-4A0CB0E43E19}"/>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E9831212-494F-C105-EE8D-8F53E0C79C0F}"/>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733068FB-7BDA-8A26-DB62-9D9E37E2250D}"/>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89627D01-523E-6C5D-46EF-905750A9FFEB}"/>
              </a:ext>
            </a:extLst>
          </p:cNvPr>
          <p:cNvGraphicFramePr>
            <a:graphicFrameLocks noGrp="1"/>
          </p:cNvGraphicFramePr>
          <p:nvPr>
            <p:extLst>
              <p:ext uri="{D42A27DB-BD31-4B8C-83A1-F6EECF244321}">
                <p14:modId xmlns:p14="http://schemas.microsoft.com/office/powerpoint/2010/main" val="2664890980"/>
              </p:ext>
            </p:extLst>
          </p:nvPr>
        </p:nvGraphicFramePr>
        <p:xfrm>
          <a:off x="142370" y="171648"/>
          <a:ext cx="11868798" cy="6621423"/>
        </p:xfrm>
        <a:graphic>
          <a:graphicData uri="http://schemas.openxmlformats.org/drawingml/2006/table">
            <a:tbl>
              <a:tblPr bandRow="1">
                <a:tableStyleId>{2D5ABB26-0587-4C30-8999-92F81FD0307C}</a:tableStyleId>
              </a:tblPr>
              <a:tblGrid>
                <a:gridCol w="2328936">
                  <a:extLst>
                    <a:ext uri="{9D8B030D-6E8A-4147-A177-3AD203B41FA5}">
                      <a16:colId xmlns:a16="http://schemas.microsoft.com/office/drawing/2014/main" val="945245369"/>
                    </a:ext>
                  </a:extLst>
                </a:gridCol>
                <a:gridCol w="4006516">
                  <a:extLst>
                    <a:ext uri="{9D8B030D-6E8A-4147-A177-3AD203B41FA5}">
                      <a16:colId xmlns:a16="http://schemas.microsoft.com/office/drawing/2014/main" val="1980076727"/>
                    </a:ext>
                  </a:extLst>
                </a:gridCol>
                <a:gridCol w="5533346">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Human activities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Actividades humanas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Maritime routes</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Rutas marítimas (conocimiento local)</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Atlas de Bocas del Toro; Global Fishing Watch; Skylight; Marine traffic; local maps at tourism operators</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Commercial shipping lanes</a:t>
                      </a:r>
                    </a:p>
                  </a:txBody>
                  <a:tcPr marL="18415" marR="18415" marT="18415" marB="18415"/>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Rutas de navegación comercial</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Resource Watch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Fishing areas</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Zonas de pesca</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ARAP; Atlas de Bocas del Toro</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Vessels distribution (based on AIS, SAR)</a:t>
                      </a:r>
                    </a:p>
                  </a:txBody>
                  <a:tcPr marL="18415" marR="18415" marT="18415" marB="18415"/>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Distribución de embarcaciones (basado en AIS, SAR)</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Skylight</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Diving sites</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Sities de buceo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Atlas de Bocas del Toro; Local maps at diving operators</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Aids to navigation</a:t>
                      </a:r>
                    </a:p>
                  </a:txBody>
                  <a:tcPr marL="18415" marR="18415" marT="18415" marB="18415"/>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Ayudas para la navegación</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Buoys</a:t>
                      </a:r>
                    </a:p>
                  </a:txBody>
                  <a:tcPr marL="18415" marR="18415" marT="18415" marB="18415">
                    <a:solidFill>
                      <a:schemeClr val="bg1">
                        <a:alpha val="15000"/>
                      </a:schemeClr>
                    </a:solid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Boyas</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a:effectLst/>
                          <a:latin typeface="+mn-lt"/>
                          <a:ea typeface="Aptos" panose="020B0004020202020204" pitchFamily="34" charset="0"/>
                          <a:cs typeface="Aptos" panose="020B0004020202020204" pitchFamily="34" charset="0"/>
                        </a:rPr>
                        <a:t>Landing sites/marinas/ports</a:t>
                      </a:r>
                    </a:p>
                  </a:txBody>
                  <a:tcPr marL="18415" marR="18415" marT="18415" marB="18415">
                    <a:noFill/>
                  </a:tcPr>
                </a:tc>
                <a:tc>
                  <a:txBody>
                    <a:bodyPr/>
                    <a:lstStyle/>
                    <a:p>
                      <a:pPr marL="0" marR="0">
                        <a:lnSpc>
                          <a:spcPct val="115000"/>
                        </a:lnSpc>
                        <a:buNone/>
                      </a:pPr>
                      <a:r>
                        <a:rPr lang="es-GT" sz="1800">
                          <a:effectLst/>
                          <a:latin typeface="+mn-lt"/>
                          <a:ea typeface="Aptos" panose="020B0004020202020204" pitchFamily="34" charset="0"/>
                          <a:cs typeface="Aptos" panose="020B0004020202020204" pitchFamily="34" charset="0"/>
                        </a:rPr>
                        <a:t>Sitios de anclaje, marinas, y/o puertos</a:t>
                      </a:r>
                      <a:endParaRPr lang="en-US" sz="1800">
                        <a:effectLst/>
                        <a:latin typeface="+mn-lt"/>
                        <a:ea typeface="Aptos" panose="020B0004020202020204" pitchFamily="34" charset="0"/>
                        <a:cs typeface="Aptos" panose="020B0004020202020204" pitchFamily="34" charset="0"/>
                      </a:endParaRPr>
                    </a:p>
                  </a:txBody>
                  <a:tcPr marL="18415" marR="18415" marT="18415" marB="18415">
                    <a:lnR>
                      <a:noFill/>
                    </a:lnR>
                    <a:noFill/>
                  </a:tcPr>
                </a:tc>
                <a:tc>
                  <a:txBody>
                    <a:bodyPr/>
                    <a:lstStyle/>
                    <a:p>
                      <a:pPr marL="0" marR="0">
                        <a:lnSpc>
                          <a:spcPct val="115000"/>
                        </a:lnSpc>
                        <a:buNone/>
                      </a:pPr>
                      <a:r>
                        <a:rPr lang="es-ES" sz="1800" dirty="0">
                          <a:effectLst/>
                          <a:latin typeface="+mn-lt"/>
                          <a:ea typeface="Aptos" panose="020B0004020202020204" pitchFamily="34" charset="0"/>
                          <a:cs typeface="Aptos" panose="020B0004020202020204" pitchFamily="34" charset="0"/>
                        </a:rPr>
                        <a:t>ARAP; AMP;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Coral reef fisheries relative catch (2014)</a:t>
                      </a:r>
                    </a:p>
                  </a:txBody>
                  <a:tcPr marL="18415" marR="18415" marT="18415" marB="18415">
                    <a:solidFill>
                      <a:schemeClr val="bg1">
                        <a:alpha val="15000"/>
                      </a:schemeClr>
                    </a:solid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Capturas relativas de las pesquerías de arrecifes de coral</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Resource Watch;</a:t>
                      </a:r>
                      <a:r>
                        <a:rPr lang="es-ES" sz="1800" dirty="0">
                          <a:effectLst/>
                          <a:latin typeface="+mn-lt"/>
                          <a:ea typeface="Aptos" panose="020B0004020202020204" pitchFamily="34" charset="0"/>
                          <a:cs typeface="Aptos" panose="020B0004020202020204" pitchFamily="34" charset="0"/>
                        </a:rPr>
                        <a:t> Atlas de Bocas del Toro</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Mariculture sites</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Compañías de Maricultura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 </a:t>
                      </a:r>
                      <a:r>
                        <a:rPr lang="en-US"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Bocas Mariculture</a:t>
                      </a:r>
                      <a:r>
                        <a:rPr lang="en-US" sz="1800" dirty="0">
                          <a:solidFill>
                            <a:schemeClr val="tx1"/>
                          </a:solidFill>
                          <a:effectLst/>
                          <a:latin typeface="+mn-lt"/>
                          <a:ea typeface="Aptos" panose="020B0004020202020204" pitchFamily="34" charset="0"/>
                          <a:cs typeface="Aptos" panose="020B0004020202020204" pitchFamily="34" charset="0"/>
                        </a:rPr>
                        <a:t>; </a:t>
                      </a:r>
                      <a:r>
                        <a:rPr lang="en-US" sz="1800" u="sng" dirty="0">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Dyer Aqua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236167583"/>
                  </a:ext>
                </a:extLst>
              </a:tr>
            </a:tbl>
          </a:graphicData>
        </a:graphic>
      </p:graphicFrame>
    </p:spTree>
    <p:extLst>
      <p:ext uri="{BB962C8B-B14F-4D97-AF65-F5344CB8AC3E}">
        <p14:creationId xmlns:p14="http://schemas.microsoft.com/office/powerpoint/2010/main" val="279830324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751975-DFF3-CE26-045D-466E625C0B3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4BE9C7E-1B88-BCC7-632C-49E6D4818093}"/>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8B39703-AA94-FBDA-A616-8748D26C9C25}"/>
              </a:ext>
            </a:extLst>
          </p:cNvPr>
          <p:cNvPicPr>
            <a:picLocks noChangeAspect="1"/>
          </p:cNvPicPr>
          <p:nvPr/>
        </p:nvPicPr>
        <p:blipFill>
          <a:blip r:embed="rId4"/>
          <a:srcRect l="23279" b="28070"/>
          <a:stretch/>
        </p:blipFill>
        <p:spPr>
          <a:xfrm>
            <a:off x="-38462" y="-1"/>
            <a:ext cx="12230462" cy="6592193"/>
          </a:xfrm>
          <a:prstGeom prst="rect">
            <a:avLst/>
          </a:prstGeom>
        </p:spPr>
      </p:pic>
      <p:cxnSp>
        <p:nvCxnSpPr>
          <p:cNvPr id="12" name="Straight Connector 11">
            <a:extLst>
              <a:ext uri="{FF2B5EF4-FFF2-40B4-BE49-F238E27FC236}">
                <a16:creationId xmlns:a16="http://schemas.microsoft.com/office/drawing/2014/main" id="{6F725A52-3044-F385-666F-61899F9E1729}"/>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6BC12DF7-F085-515B-3BBC-08ED1EB7D99C}"/>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A6909309-917B-81A2-71CD-00125E202455}"/>
              </a:ext>
            </a:extLst>
          </p:cNvPr>
          <p:cNvGraphicFramePr>
            <a:graphicFrameLocks noGrp="1"/>
          </p:cNvGraphicFramePr>
          <p:nvPr>
            <p:extLst>
              <p:ext uri="{D42A27DB-BD31-4B8C-83A1-F6EECF244321}">
                <p14:modId xmlns:p14="http://schemas.microsoft.com/office/powerpoint/2010/main" val="139705560"/>
              </p:ext>
            </p:extLst>
          </p:nvPr>
        </p:nvGraphicFramePr>
        <p:xfrm>
          <a:off x="161601" y="163305"/>
          <a:ext cx="11868798" cy="6621423"/>
        </p:xfrm>
        <a:graphic>
          <a:graphicData uri="http://schemas.openxmlformats.org/drawingml/2006/table">
            <a:tbl>
              <a:tblPr bandRow="1">
                <a:tableStyleId>{2D5ABB26-0587-4C30-8999-92F81FD0307C}</a:tableStyleId>
              </a:tblPr>
              <a:tblGrid>
                <a:gridCol w="3411778">
                  <a:extLst>
                    <a:ext uri="{9D8B030D-6E8A-4147-A177-3AD203B41FA5}">
                      <a16:colId xmlns:a16="http://schemas.microsoft.com/office/drawing/2014/main" val="945245369"/>
                    </a:ext>
                  </a:extLst>
                </a:gridCol>
                <a:gridCol w="4993105">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480054">
                <a:tc>
                  <a:txBody>
                    <a:bodyPr/>
                    <a:lstStyle/>
                    <a:p>
                      <a:pPr marL="0" marR="0">
                        <a:lnSpc>
                          <a:spcPct val="115000"/>
                        </a:lnSpc>
                        <a:buNone/>
                      </a:pPr>
                      <a:r>
                        <a:rPr lang="en-US" sz="2000" dirty="0">
                          <a:effectLst/>
                        </a:rPr>
                        <a:t>DATA</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CAPAS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2000" dirty="0">
                          <a:effectLst/>
                        </a:rPr>
                        <a:t>MAIN SOURCES</a:t>
                      </a: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80054">
                <a:tc>
                  <a:txBody>
                    <a:bodyPr/>
                    <a:lstStyle/>
                    <a:p>
                      <a:pPr marL="0" marR="0">
                        <a:lnSpc>
                          <a:spcPct val="115000"/>
                        </a:lnSpc>
                        <a:buNone/>
                      </a:pPr>
                      <a:r>
                        <a:rPr lang="en-US" sz="2000" b="1" dirty="0">
                          <a:effectLst/>
                        </a:rPr>
                        <a:t>Human activities</a:t>
                      </a:r>
                      <a:endParaRPr lang="en-US" sz="2000" b="1"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a:txBody>
                    <a:bodyPr/>
                    <a:lstStyle/>
                    <a:p>
                      <a:pPr marL="0" marR="0">
                        <a:lnSpc>
                          <a:spcPct val="115000"/>
                        </a:lnSpc>
                        <a:buNone/>
                      </a:pPr>
                      <a:r>
                        <a:rPr lang="es-GT" sz="2000" b="1" noProof="0" dirty="0">
                          <a:effectLst/>
                          <a:latin typeface="Avenir Next LT Pro" panose="020B0504020202020204" pitchFamily="34" charset="0"/>
                          <a:ea typeface="Aptos" panose="020B0004020202020204" pitchFamily="34" charset="0"/>
                          <a:cs typeface="Aptos" panose="020B0004020202020204" pitchFamily="34" charset="0"/>
                        </a:rPr>
                        <a:t>Actividades humanas</a:t>
                      </a:r>
                    </a:p>
                  </a:txBody>
                  <a:tcPr marL="18415" marR="18415" marT="18415" marB="18415">
                    <a:lnR>
                      <a:noFill/>
                    </a:lnR>
                    <a:lnB w="12700" cap="flat" cmpd="sng" algn="ctr">
                      <a:solidFill>
                        <a:schemeClr val="bg1"/>
                      </a:solidFill>
                      <a:prstDash val="solid"/>
                      <a:round/>
                      <a:headEnd type="none" w="med" len="med"/>
                      <a:tailEnd type="none" w="med" len="med"/>
                    </a:lnB>
                  </a:tcPr>
                </a:tc>
                <a:tc>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Modeled Fish Catch from the World's Coral Reefs</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800">
                          <a:solidFill>
                            <a:schemeClr val="tx1"/>
                          </a:solidFill>
                          <a:effectLst/>
                          <a:latin typeface="+mn-lt"/>
                          <a:ea typeface="Aptos" panose="020B0004020202020204" pitchFamily="34" charset="0"/>
                          <a:cs typeface="Aptos" panose="020B0004020202020204" pitchFamily="34" charset="0"/>
                        </a:rPr>
                        <a:t>Captura de peces modelada de los arrecifes de coral del mundo</a:t>
                      </a:r>
                      <a:endParaRPr lang="en-US" sz="18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8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Vessel and fishing statistics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Estadística de pesquería y registro de embarcaciones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 AMP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Captain licenses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Licencias para capitanes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AMP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Fishing licenses</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Licencias de pesca</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ARAP</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Water tourism sites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Sitios de turismo acuático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Atlas de Bocas del Toro; Local maps at tourism operators</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Value of coral reef tourism (2013)</a:t>
                      </a:r>
                    </a:p>
                  </a:txBody>
                  <a:tcPr marL="18415" marR="18415" marT="18415" marB="18415"/>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Estimaciones del valor del turismo por arrecifes de coral</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Resource Watch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Coral Reef Tourism Value and visitation</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Estimaciones del valor y visitación en dólares de los arrecifes de coral para el sector turístico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Tourism statistics </a:t>
                      </a:r>
                    </a:p>
                  </a:txBody>
                  <a:tcPr marL="18415" marR="18415" marT="18415" marB="18415">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Estadísticas de turismo</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Autoridad de Turismo de Panamá</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480054">
                <a:tc>
                  <a:txBody>
                    <a:bodyPr/>
                    <a:lstStyle/>
                    <a:p>
                      <a:pPr marL="0" marR="0">
                        <a:lnSpc>
                          <a:spcPct val="115000"/>
                        </a:lnSpc>
                        <a:buNone/>
                      </a:pPr>
                      <a:r>
                        <a:rPr lang="en-US" sz="1800" dirty="0">
                          <a:solidFill>
                            <a:schemeClr val="tx1"/>
                          </a:solidFill>
                          <a:effectLst/>
                          <a:latin typeface="+mn-lt"/>
                          <a:ea typeface="Aptos" panose="020B0004020202020204" pitchFamily="34" charset="0"/>
                          <a:cs typeface="Aptos" panose="020B0004020202020204" pitchFamily="34" charset="0"/>
                        </a:rPr>
                        <a:t>Underwater archaeological sites</a:t>
                      </a:r>
                    </a:p>
                  </a:txBody>
                  <a:tcPr marL="18415" marR="18415" marT="18415" marB="18415">
                    <a:solidFill>
                      <a:schemeClr val="bg1">
                        <a:alpha val="15000"/>
                      </a:schemeClr>
                    </a:solidFill>
                  </a:tcPr>
                </a:tc>
                <a:tc>
                  <a:txBody>
                    <a:bodyPr/>
                    <a:lstStyle/>
                    <a:p>
                      <a:pPr marL="0" marR="0">
                        <a:lnSpc>
                          <a:spcPct val="115000"/>
                        </a:lnSpc>
                        <a:buNone/>
                      </a:pPr>
                      <a:r>
                        <a:rPr lang="es-GT" sz="1800" dirty="0">
                          <a:solidFill>
                            <a:schemeClr val="tx1"/>
                          </a:solidFill>
                          <a:effectLst/>
                          <a:latin typeface="+mn-lt"/>
                          <a:ea typeface="Aptos" panose="020B0004020202020204" pitchFamily="34" charset="0"/>
                          <a:cs typeface="Aptos" panose="020B0004020202020204" pitchFamily="34" charset="0"/>
                        </a:rPr>
                        <a:t>Sities arqueológicos subacuáticos</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GT" sz="1800" u="sng" dirty="0">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PANAMAR, 2021</a:t>
                      </a:r>
                      <a:endParaRPr lang="en-US" sz="18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480054">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Inspection reports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800" dirty="0">
                          <a:effectLst/>
                          <a:latin typeface="+mn-lt"/>
                          <a:ea typeface="Aptos" panose="020B0004020202020204" pitchFamily="34" charset="0"/>
                          <a:cs typeface="Aptos" panose="020B0004020202020204" pitchFamily="34" charset="0"/>
                        </a:rPr>
                        <a:t>Reportes de inspecciones</a:t>
                      </a:r>
                      <a:endParaRPr lang="en-US" sz="1800" dirty="0">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800" dirty="0">
                          <a:effectLst/>
                          <a:latin typeface="+mn-lt"/>
                          <a:ea typeface="Aptos" panose="020B0004020202020204" pitchFamily="34" charset="0"/>
                          <a:cs typeface="Aptos" panose="020B0004020202020204" pitchFamily="34" charset="0"/>
                        </a:rPr>
                        <a:t>AMP</a:t>
                      </a: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Tree>
    <p:extLst>
      <p:ext uri="{BB962C8B-B14F-4D97-AF65-F5344CB8AC3E}">
        <p14:creationId xmlns:p14="http://schemas.microsoft.com/office/powerpoint/2010/main" val="1511498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D7DDDC-E63E-5510-A85C-926E77927149}"/>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0C514D71-3C7A-E857-AC94-631F4B201E57}"/>
              </a:ext>
            </a:extLst>
          </p:cNvPr>
          <p:cNvPicPr>
            <a:picLocks noChangeAspect="1"/>
          </p:cNvPicPr>
          <p:nvPr/>
        </p:nvPicPr>
        <p:blipFill>
          <a:blip r:embed="rId2"/>
          <a:srcRect r="1791"/>
          <a:stretch/>
        </p:blipFill>
        <p:spPr>
          <a:xfrm>
            <a:off x="0" y="0"/>
            <a:ext cx="12192000" cy="6858000"/>
          </a:xfrm>
          <a:prstGeom prst="rect">
            <a:avLst/>
          </a:prstGeom>
        </p:spPr>
      </p:pic>
      <p:pic>
        <p:nvPicPr>
          <p:cNvPr id="34" name="Picture 33">
            <a:extLst>
              <a:ext uri="{FF2B5EF4-FFF2-40B4-BE49-F238E27FC236}">
                <a16:creationId xmlns:a16="http://schemas.microsoft.com/office/drawing/2014/main" id="{E6C047E5-F469-9E8E-9A15-550FC192E788}"/>
              </a:ext>
            </a:extLst>
          </p:cNvPr>
          <p:cNvPicPr>
            <a:picLocks noChangeAspect="1"/>
          </p:cNvPicPr>
          <p:nvPr/>
        </p:nvPicPr>
        <p:blipFill>
          <a:blip r:embed="rId3"/>
          <a:stretch>
            <a:fillRect/>
          </a:stretch>
        </p:blipFill>
        <p:spPr>
          <a:xfrm>
            <a:off x="4908137" y="4538662"/>
            <a:ext cx="239212" cy="134557"/>
          </a:xfrm>
          <a:prstGeom prst="rect">
            <a:avLst/>
          </a:prstGeom>
        </p:spPr>
      </p:pic>
      <p:sp>
        <p:nvSpPr>
          <p:cNvPr id="5" name="TextBox 4">
            <a:extLst>
              <a:ext uri="{FF2B5EF4-FFF2-40B4-BE49-F238E27FC236}">
                <a16:creationId xmlns:a16="http://schemas.microsoft.com/office/drawing/2014/main" id="{57415A4D-C506-9A04-C4C5-681F8C3BC179}"/>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EB83D2A0-CFC2-5EE2-4BB2-877C7B3E0CBE}"/>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D2F739E3-8CD2-B3D2-2901-DCE68716E71A}"/>
              </a:ext>
            </a:extLst>
          </p:cNvPr>
          <p:cNvSpPr txBox="1"/>
          <p:nvPr/>
        </p:nvSpPr>
        <p:spPr>
          <a:xfrm>
            <a:off x="4323139" y="2843313"/>
            <a:ext cx="1199819" cy="461665"/>
          </a:xfrm>
          <a:prstGeom prst="rect">
            <a:avLst/>
          </a:prstGeom>
          <a:noFill/>
          <a:ln>
            <a:noFill/>
          </a:ln>
        </p:spPr>
        <p:txBody>
          <a:bodyPr wrap="square">
            <a:spAutoFit/>
          </a:bodyPr>
          <a:lstStyle/>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MAR</a:t>
            </a:r>
          </a:p>
          <a:p>
            <a:pPr algn="ctr"/>
            <a:r>
              <a:rPr lang="es-GT" sz="1200" spc="300" noProof="0" dirty="0">
                <a:solidFill>
                  <a:schemeClr val="bg1"/>
                </a:solidFill>
                <a:effectLst>
                  <a:glow rad="63500">
                    <a:schemeClr val="accent4">
                      <a:satMod val="175000"/>
                      <a:alpha val="40000"/>
                    </a:schemeClr>
                  </a:glow>
                </a:effectLst>
                <a:latin typeface="Abadi Extra Light" panose="020B0204020104020204" pitchFamily="34" charset="0"/>
              </a:rPr>
              <a:t>CARIBE</a:t>
            </a:r>
          </a:p>
        </p:txBody>
      </p:sp>
      <p:grpSp>
        <p:nvGrpSpPr>
          <p:cNvPr id="19" name="Group 18">
            <a:extLst>
              <a:ext uri="{FF2B5EF4-FFF2-40B4-BE49-F238E27FC236}">
                <a16:creationId xmlns:a16="http://schemas.microsoft.com/office/drawing/2014/main" id="{7E1476CD-1F4E-25FE-788D-368C0A9654BD}"/>
              </a:ext>
            </a:extLst>
          </p:cNvPr>
          <p:cNvGrpSpPr/>
          <p:nvPr/>
        </p:nvGrpSpPr>
        <p:grpSpPr>
          <a:xfrm>
            <a:off x="-1" y="0"/>
            <a:ext cx="12214736" cy="6858000"/>
            <a:chOff x="-13392" y="-18805"/>
            <a:chExt cx="12214736" cy="6858000"/>
          </a:xfrm>
        </p:grpSpPr>
        <p:sp>
          <p:nvSpPr>
            <p:cNvPr id="17" name="Rectangle 16">
              <a:extLst>
                <a:ext uri="{FF2B5EF4-FFF2-40B4-BE49-F238E27FC236}">
                  <a16:creationId xmlns:a16="http://schemas.microsoft.com/office/drawing/2014/main" id="{9CA3A7FB-B301-89CA-F520-C5FB3EA1E35E}"/>
                </a:ext>
              </a:extLst>
            </p:cNvPr>
            <p:cNvSpPr/>
            <p:nvPr/>
          </p:nvSpPr>
          <p:spPr>
            <a:xfrm>
              <a:off x="-13392" y="-18805"/>
              <a:ext cx="12192000" cy="6858000"/>
            </a:xfrm>
            <a:prstGeom prst="rect">
              <a:avLst/>
            </a:prstGeom>
            <a:solidFill>
              <a:schemeClr val="tx1">
                <a:alpha val="7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C6B14491-A9D7-5052-9282-4E274C0C9AF2}"/>
                </a:ext>
              </a:extLst>
            </p:cNvPr>
            <p:cNvSpPr txBox="1"/>
            <p:nvPr/>
          </p:nvSpPr>
          <p:spPr>
            <a:xfrm>
              <a:off x="161877" y="1358428"/>
              <a:ext cx="11986671" cy="869149"/>
            </a:xfrm>
            <a:prstGeom prst="rect">
              <a:avLst/>
            </a:prstGeom>
            <a:noFill/>
          </p:spPr>
          <p:txBody>
            <a:bodyPr wrap="square" lIns="91440" tIns="45720" rIns="91440" bIns="45720" anchor="t">
              <a:spAutoFit/>
            </a:bodyPr>
            <a:lstStyle/>
            <a:p>
              <a:pPr marL="0" marR="0" lvl="0" indent="0" algn="ctr" defTabSz="914400" rtl="0" eaLnBrk="1" fontAlgn="auto" latinLnBrk="0" hangingPunct="1">
                <a:lnSpc>
                  <a:spcPct val="107000"/>
                </a:lnSpc>
                <a:spcBef>
                  <a:spcPts val="0"/>
                </a:spcBef>
                <a:spcAft>
                  <a:spcPts val="0"/>
                </a:spcAft>
                <a:buClrTx/>
                <a:buSzTx/>
                <a:buFontTx/>
                <a:buNone/>
                <a:tabLst/>
                <a:defRPr/>
              </a:pPr>
              <a:r>
                <a:rPr kumimoji="0" lang="en-US" sz="2400" b="1" i="0" u="none" strike="noStrike" kern="100" cap="none" spc="0" normalizeH="0" baseline="0" noProof="0" dirty="0">
                  <a:ln>
                    <a:noFill/>
                  </a:ln>
                  <a:solidFill>
                    <a:schemeClr val="bg1"/>
                  </a:solidFill>
                  <a:effectLst/>
                  <a:uLnTx/>
                  <a:uFillTx/>
                  <a:latin typeface="Aptos"/>
                  <a:ea typeface="Aptos" panose="020B0004020202020204" pitchFamily="34" charset="0"/>
                  <a:cs typeface="Times New Roman"/>
                </a:rPr>
                <a:t>BE-CLME+ Project: Promoting National Blue Economy Priorities Through Marine Spatial Planning in the Caribbean Large Marine Ecosystem Plus (GEF Project ID 10211)</a:t>
              </a:r>
              <a:endParaRPr kumimoji="0" lang="en-US" sz="1800" b="0" i="0" u="none" strike="noStrike" kern="100" cap="none" spc="0" normalizeH="0" baseline="0" noProof="0" dirty="0">
                <a:ln>
                  <a:noFill/>
                </a:ln>
                <a:solidFill>
                  <a:schemeClr val="bg1"/>
                </a:solidFill>
                <a:effectLst/>
                <a:uLnTx/>
                <a:uFillTx/>
                <a:latin typeface="Aptos"/>
                <a:ea typeface="Aptos" panose="020B0004020202020204" pitchFamily="34" charset="0"/>
                <a:cs typeface="Times New Roman"/>
              </a:endParaRPr>
            </a:p>
          </p:txBody>
        </p:sp>
        <p:sp>
          <p:nvSpPr>
            <p:cNvPr id="10" name="TextBox 9">
              <a:extLst>
                <a:ext uri="{FF2B5EF4-FFF2-40B4-BE49-F238E27FC236}">
                  <a16:creationId xmlns:a16="http://schemas.microsoft.com/office/drawing/2014/main" id="{FD474270-042A-50D3-3A96-4A967EB985FE}"/>
                </a:ext>
              </a:extLst>
            </p:cNvPr>
            <p:cNvSpPr txBox="1"/>
            <p:nvPr/>
          </p:nvSpPr>
          <p:spPr>
            <a:xfrm>
              <a:off x="256756" y="5617895"/>
              <a:ext cx="11797537" cy="9233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 Agencia ejecutora: El Mecanismo Regional de Pesca del Caribe (CRFM) </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Organismos ejecutores Fondo para el Medio Ambiente Mundial (FMAM): Banco de Desarrollo de América Latina y el Caribe (CAF) y la Organización de las Naciones Unidas para la Alimentación y la Agricultura (FAO).</a:t>
              </a:r>
            </a:p>
          </p:txBody>
        </p:sp>
        <p:sp>
          <p:nvSpPr>
            <p:cNvPr id="11" name="TextBox 10">
              <a:extLst>
                <a:ext uri="{FF2B5EF4-FFF2-40B4-BE49-F238E27FC236}">
                  <a16:creationId xmlns:a16="http://schemas.microsoft.com/office/drawing/2014/main" id="{F4626B05-467E-EF7B-87BD-AB12EABD07AC}"/>
                </a:ext>
              </a:extLst>
            </p:cNvPr>
            <p:cNvSpPr txBox="1"/>
            <p:nvPr/>
          </p:nvSpPr>
          <p:spPr>
            <a:xfrm>
              <a:off x="23557" y="2463466"/>
              <a:ext cx="12177787"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200" b="0" i="0" u="none" strike="noStrike" kern="1200" cap="none" spc="0" normalizeH="0" baseline="0" noProof="0" dirty="0">
                  <a:ln>
                    <a:noFill/>
                  </a:ln>
                  <a:solidFill>
                    <a:schemeClr val="bg1"/>
                  </a:solidFill>
                  <a:effectLst/>
                  <a:uLnTx/>
                  <a:uFillTx/>
                  <a:latin typeface="Aptos" panose="02110004020202020204"/>
                  <a:ea typeface="+mn-ea"/>
                  <a:cs typeface="+mn-cs"/>
                </a:rPr>
                <a:t>Iniciativa </a:t>
              </a:r>
              <a:r>
                <a:rPr kumimoji="0" lang="es-GT" sz="2200" b="1" i="0" u="none" strike="noStrike" kern="1200" cap="none" spc="0" normalizeH="0" baseline="0" noProof="0" dirty="0">
                  <a:ln>
                    <a:noFill/>
                  </a:ln>
                  <a:solidFill>
                    <a:schemeClr val="bg1"/>
                  </a:solidFill>
                  <a:effectLst/>
                  <a:uLnTx/>
                  <a:uFillTx/>
                  <a:latin typeface="Aptos" panose="02110004020202020204"/>
                  <a:ea typeface="+mn-ea"/>
                  <a:cs typeface="+mn-cs"/>
                </a:rPr>
                <a:t>regional </a:t>
              </a:r>
              <a:r>
                <a:rPr kumimoji="0" lang="es-GT" sz="2200" b="0" i="0" u="none" strike="noStrike" kern="1200" cap="none" spc="0" normalizeH="0" baseline="0" noProof="0" dirty="0">
                  <a:ln>
                    <a:noFill/>
                  </a:ln>
                  <a:solidFill>
                    <a:schemeClr val="bg1"/>
                  </a:solidFill>
                  <a:effectLst/>
                  <a:uLnTx/>
                  <a:uFillTx/>
                  <a:latin typeface="Aptos" panose="02110004020202020204"/>
                  <a:ea typeface="+mn-ea"/>
                  <a:cs typeface="+mn-cs"/>
                </a:rPr>
                <a:t>(Barbados, Belice, Guyana, Jamaica, Santa Lucía y </a:t>
              </a:r>
              <a:r>
                <a:rPr kumimoji="0" lang="es-GT" sz="2200" b="1" i="0" u="none" strike="noStrike" kern="1200" cap="none" spc="0" normalizeH="0" baseline="0" noProof="0" dirty="0">
                  <a:ln>
                    <a:noFill/>
                  </a:ln>
                  <a:solidFill>
                    <a:schemeClr val="bg1"/>
                  </a:solidFill>
                  <a:effectLst/>
                  <a:uLnTx/>
                  <a:uFillTx/>
                  <a:latin typeface="Aptos" panose="02110004020202020204"/>
                  <a:ea typeface="+mn-ea"/>
                  <a:cs typeface="+mn-cs"/>
                </a:rPr>
                <a:t>Panamá</a:t>
              </a:r>
              <a:r>
                <a:rPr kumimoji="0" lang="es-GT" sz="2200" b="0" i="0" u="none" strike="noStrike" kern="1200" cap="none" spc="0" normalizeH="0" baseline="0" noProof="0" dirty="0">
                  <a:ln>
                    <a:noFill/>
                  </a:ln>
                  <a:solidFill>
                    <a:schemeClr val="bg1"/>
                  </a:solidFill>
                  <a:effectLst/>
                  <a:uLnTx/>
                  <a:uFillTx/>
                  <a:latin typeface="Aptos" panose="02110004020202020204"/>
                  <a:ea typeface="+mn-ea"/>
                  <a:cs typeface="+mn-cs"/>
                </a:rPr>
                <a:t>)</a:t>
              </a:r>
              <a:endParaRPr kumimoji="0" lang="en-US" sz="22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sp>
          <p:nvSpPr>
            <p:cNvPr id="12" name="TextBox 11">
              <a:extLst>
                <a:ext uri="{FF2B5EF4-FFF2-40B4-BE49-F238E27FC236}">
                  <a16:creationId xmlns:a16="http://schemas.microsoft.com/office/drawing/2014/main" id="{9553612F-7CDF-B2F1-8CC6-834578A33C13}"/>
                </a:ext>
              </a:extLst>
            </p:cNvPr>
            <p:cNvSpPr txBox="1"/>
            <p:nvPr/>
          </p:nvSpPr>
          <p:spPr>
            <a:xfrm>
              <a:off x="4197" y="3060262"/>
              <a:ext cx="12191387"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000" b="0" i="0" u="none" strike="noStrike" kern="1200" cap="none" spc="0" normalizeH="0" baseline="0" noProof="0" dirty="0">
                  <a:ln>
                    <a:noFill/>
                  </a:ln>
                  <a:solidFill>
                    <a:schemeClr val="bg1"/>
                  </a:solidFill>
                  <a:effectLst/>
                  <a:uLnTx/>
                  <a:uFillTx/>
                  <a:latin typeface="Aptos" panose="02110004020202020204"/>
                  <a:ea typeface="+mn-ea"/>
                  <a:cs typeface="+mn-cs"/>
                </a:rPr>
                <a:t>Desarrollo de la </a:t>
              </a:r>
              <a:r>
                <a:rPr kumimoji="0" lang="es-GT" sz="2000" b="1" i="0" u="none" strike="noStrike" kern="1200" cap="none" spc="0" normalizeH="0" baseline="0" noProof="0" dirty="0">
                  <a:ln>
                    <a:noFill/>
                  </a:ln>
                  <a:solidFill>
                    <a:schemeClr val="bg1"/>
                  </a:solidFill>
                  <a:effectLst/>
                  <a:uLnTx/>
                  <a:uFillTx/>
                  <a:latin typeface="Aptos" panose="02110004020202020204"/>
                  <a:ea typeface="+mn-ea"/>
                  <a:cs typeface="+mn-cs"/>
                </a:rPr>
                <a:t>ECONOMIA AZUL</a:t>
              </a:r>
              <a:r>
                <a:rPr kumimoji="0" lang="es-GT" sz="2000" b="0" i="0" u="none" strike="noStrike" kern="1200" cap="none" spc="0" normalizeH="0" baseline="0" noProof="0" dirty="0">
                  <a:ln>
                    <a:noFill/>
                  </a:ln>
                  <a:solidFill>
                    <a:schemeClr val="bg1"/>
                  </a:solidFill>
                  <a:effectLst/>
                  <a:uLnTx/>
                  <a:uFillTx/>
                  <a:latin typeface="Aptos" panose="02110004020202020204"/>
                  <a:ea typeface="+mn-ea"/>
                  <a:cs typeface="+mn-cs"/>
                </a:rPr>
                <a:t> en la región</a:t>
              </a:r>
              <a:endParaRPr kumimoji="0" lang="en-US" sz="20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sp>
          <p:nvSpPr>
            <p:cNvPr id="13" name="TextBox 12">
              <a:extLst>
                <a:ext uri="{FF2B5EF4-FFF2-40B4-BE49-F238E27FC236}">
                  <a16:creationId xmlns:a16="http://schemas.microsoft.com/office/drawing/2014/main" id="{9444D929-72D6-3C28-2BE0-5C1DA32454C2}"/>
                </a:ext>
              </a:extLst>
            </p:cNvPr>
            <p:cNvSpPr txBox="1"/>
            <p:nvPr/>
          </p:nvSpPr>
          <p:spPr>
            <a:xfrm>
              <a:off x="3454803" y="3521530"/>
              <a:ext cx="6974305" cy="175432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Planificación Espacial Marina (MSP)</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Áreas Marinas Protegidas (AMP)</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Enfoque Ecosistémico de la Pesca (EAF) y el </a:t>
              </a:r>
              <a:endParaRPr kumimoji="0" lang="en-US" sz="1800" b="0" i="0" u="none" strike="noStrike" kern="1200" cap="none" spc="0" normalizeH="0" baseline="0" noProof="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Desarrollo de pesquerías sostenibles climáticamente inteligentes </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Cadenas de valor y </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s-GT" sz="1800" b="0" i="0" u="none" strike="noStrike" kern="1200" cap="none" spc="0" normalizeH="0" baseline="0" noProof="0" dirty="0">
                  <a:ln>
                    <a:noFill/>
                  </a:ln>
                  <a:solidFill>
                    <a:schemeClr val="bg1"/>
                  </a:solidFill>
                  <a:effectLst/>
                  <a:uLnTx/>
                  <a:uFillTx/>
                  <a:latin typeface="Aptos" panose="02110004020202020204"/>
                  <a:ea typeface="+mn-ea"/>
                  <a:cs typeface="+mn-cs"/>
                </a:rPr>
                <a:t>Gestión del conocimiento </a:t>
              </a:r>
              <a:endParaRPr kumimoji="0" lang="en-US" sz="1800" b="0" i="0" u="none" strike="noStrike" kern="1200" cap="none" spc="0" normalizeH="0" baseline="0" noProof="0" dirty="0">
                <a:ln>
                  <a:noFill/>
                </a:ln>
                <a:solidFill>
                  <a:schemeClr val="bg1"/>
                </a:solidFill>
                <a:effectLst/>
                <a:uLnTx/>
                <a:uFillTx/>
                <a:latin typeface="Aptos" panose="02110004020202020204"/>
                <a:ea typeface="+mn-ea"/>
                <a:cs typeface="+mn-cs"/>
              </a:endParaRPr>
            </a:p>
          </p:txBody>
        </p:sp>
        <p:pic>
          <p:nvPicPr>
            <p:cNvPr id="14" name="Picture 13" descr="A logo with green and blue text&#10;&#10;Description automatically generated">
              <a:extLst>
                <a:ext uri="{FF2B5EF4-FFF2-40B4-BE49-F238E27FC236}">
                  <a16:creationId xmlns:a16="http://schemas.microsoft.com/office/drawing/2014/main" id="{4364F0C9-0765-D520-00E7-AC21307B6C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77516" y="171124"/>
              <a:ext cx="2271032" cy="1041055"/>
            </a:xfrm>
            <a:prstGeom prst="rect">
              <a:avLst/>
            </a:prstGeom>
          </p:spPr>
        </p:pic>
        <p:pic>
          <p:nvPicPr>
            <p:cNvPr id="15" name="Picture 14" descr="A blue logo on a black background&#10;&#10;Description automatically generated">
              <a:extLst>
                <a:ext uri="{FF2B5EF4-FFF2-40B4-BE49-F238E27FC236}">
                  <a16:creationId xmlns:a16="http://schemas.microsoft.com/office/drawing/2014/main" id="{EF533574-9DE5-274E-1DE2-48E09F6A3ECA}"/>
                </a:ext>
              </a:extLst>
            </p:cNvPr>
            <p:cNvPicPr>
              <a:picLocks noChangeAspect="1"/>
            </p:cNvPicPr>
            <p:nvPr/>
          </p:nvPicPr>
          <p:blipFill rotWithShape="1">
            <a:blip r:embed="rId5">
              <a:extLst>
                <a:ext uri="{BEBA8EAE-BF5A-486C-A8C5-ECC9F3942E4B}">
                  <a14:imgProps xmlns:a14="http://schemas.microsoft.com/office/drawing/2010/main">
                    <a14:imgLayer r:embed="rId6">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3360534" y="185763"/>
              <a:ext cx="2722074" cy="880742"/>
            </a:xfrm>
            <a:prstGeom prst="rect">
              <a:avLst/>
            </a:prstGeom>
          </p:spPr>
        </p:pic>
        <p:pic>
          <p:nvPicPr>
            <p:cNvPr id="16" name="Picture 15" descr="A green and white logo&#10;&#10;Description automatically generated">
              <a:extLst>
                <a:ext uri="{FF2B5EF4-FFF2-40B4-BE49-F238E27FC236}">
                  <a16:creationId xmlns:a16="http://schemas.microsoft.com/office/drawing/2014/main" id="{77516FF6-2AE9-E5B1-0151-03F27E0802E6}"/>
                </a:ext>
              </a:extLst>
            </p:cNvPr>
            <p:cNvPicPr>
              <a:picLocks noChangeAspect="1"/>
            </p:cNvPicPr>
            <p:nvPr/>
          </p:nvPicPr>
          <p:blipFill rotWithShape="1">
            <a:blip r:embed="rId7">
              <a:extLst>
                <a:ext uri="{28A0092B-C50C-407E-A947-70E740481C1C}">
                  <a14:useLocalDpi xmlns:a14="http://schemas.microsoft.com/office/drawing/2010/main" val="0"/>
                </a:ext>
              </a:extLst>
            </a:blip>
            <a:srcRect l="8094" t="24054" r="8994" b="24585"/>
            <a:stretch/>
          </p:blipFill>
          <p:spPr>
            <a:xfrm>
              <a:off x="124702" y="223758"/>
              <a:ext cx="3231937" cy="807127"/>
            </a:xfrm>
            <a:prstGeom prst="rect">
              <a:avLst/>
            </a:prstGeom>
            <a:effectLst>
              <a:outerShdw blurRad="63500" sx="102000" sy="102000" algn="ctr" rotWithShape="0">
                <a:schemeClr val="bg1">
                  <a:alpha val="16000"/>
                </a:schemeClr>
              </a:outerShdw>
            </a:effectLst>
          </p:spPr>
        </p:pic>
        <p:pic>
          <p:nvPicPr>
            <p:cNvPr id="18" name="Picture 17" descr="A logo with blue text and waves&#10;&#10;Description automatically generated">
              <a:extLst>
                <a:ext uri="{FF2B5EF4-FFF2-40B4-BE49-F238E27FC236}">
                  <a16:creationId xmlns:a16="http://schemas.microsoft.com/office/drawing/2014/main" id="{5D7A6772-DD21-8B0C-E017-7412F2A595CC}"/>
                </a:ext>
              </a:extLst>
            </p:cNvPr>
            <p:cNvPicPr>
              <a:picLocks noChangeAspect="1"/>
            </p:cNvPicPr>
            <p:nvPr/>
          </p:nvPicPr>
          <p:blipFill rotWithShape="1">
            <a:blip r:embed="rId8">
              <a:extLst>
                <a:ext uri="{28A0092B-C50C-407E-A947-70E740481C1C}">
                  <a14:useLocalDpi xmlns:a14="http://schemas.microsoft.com/office/drawing/2010/main" val="0"/>
                </a:ext>
              </a:extLst>
            </a:blip>
            <a:srcRect l="16862" t="31651" r="17875" b="35133"/>
            <a:stretch/>
          </p:blipFill>
          <p:spPr>
            <a:xfrm>
              <a:off x="5833604" y="98344"/>
              <a:ext cx="3729227" cy="1087587"/>
            </a:xfrm>
            <a:prstGeom prst="rect">
              <a:avLst/>
            </a:prstGeom>
          </p:spPr>
        </p:pic>
      </p:grpSp>
    </p:spTree>
    <p:extLst>
      <p:ext uri="{BB962C8B-B14F-4D97-AF65-F5344CB8AC3E}">
        <p14:creationId xmlns:p14="http://schemas.microsoft.com/office/powerpoint/2010/main" val="106754597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811843-6672-9218-C52F-9F3810CD3D3A}"/>
            </a:ext>
          </a:extLst>
        </p:cNvPr>
        <p:cNvGrpSpPr/>
        <p:nvPr/>
      </p:nvGrpSpPr>
      <p:grpSpPr>
        <a:xfrm>
          <a:off x="0" y="0"/>
          <a:ext cx="0" cy="0"/>
          <a:chOff x="0" y="0"/>
          <a:chExt cx="0" cy="0"/>
        </a:xfrm>
      </p:grpSpPr>
      <p:pic>
        <p:nvPicPr>
          <p:cNvPr id="15" name="Picture 14">
            <a:extLst>
              <a:ext uri="{FF2B5EF4-FFF2-40B4-BE49-F238E27FC236}">
                <a16:creationId xmlns:a16="http://schemas.microsoft.com/office/drawing/2014/main" id="{4146A753-F023-64F1-C3A9-9843C3FC7C75}"/>
              </a:ext>
            </a:extLst>
          </p:cNvPr>
          <p:cNvPicPr>
            <a:picLocks noChangeAspect="1"/>
          </p:cNvPicPr>
          <p:nvPr/>
        </p:nvPicPr>
        <p:blipFill>
          <a:blip r:embed="rId3"/>
          <a:srcRect l="23279" b="28070"/>
          <a:stretch/>
        </p:blipFill>
        <p:spPr>
          <a:xfrm>
            <a:off x="-12031" y="0"/>
            <a:ext cx="12230462" cy="6858000"/>
          </a:xfrm>
          <a:prstGeom prst="rect">
            <a:avLst/>
          </a:prstGeom>
        </p:spPr>
      </p:pic>
      <p:sp>
        <p:nvSpPr>
          <p:cNvPr id="16" name="Rectangle 15">
            <a:extLst>
              <a:ext uri="{FF2B5EF4-FFF2-40B4-BE49-F238E27FC236}">
                <a16:creationId xmlns:a16="http://schemas.microsoft.com/office/drawing/2014/main" id="{C2412E0E-3D2C-B5F4-4751-8EDC77DF8D45}"/>
              </a:ext>
            </a:extLst>
          </p:cNvPr>
          <p:cNvSpPr/>
          <p:nvPr/>
        </p:nvSpPr>
        <p:spPr>
          <a:xfrm>
            <a:off x="-12033" y="-16766"/>
            <a:ext cx="12218432" cy="687476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1EF0E879-6A18-741E-3D45-D096B6D2EB3C}"/>
              </a:ext>
            </a:extLst>
          </p:cNvPr>
          <p:cNvSpPr txBox="1"/>
          <p:nvPr/>
        </p:nvSpPr>
        <p:spPr>
          <a:xfrm>
            <a:off x="94523" y="222056"/>
            <a:ext cx="11728526" cy="461665"/>
          </a:xfrm>
          <a:prstGeom prst="rect">
            <a:avLst/>
          </a:prstGeom>
          <a:noFill/>
        </p:spPr>
        <p:txBody>
          <a:bodyPr wrap="square">
            <a:spAutoFit/>
          </a:bodyPr>
          <a:lstStyle/>
          <a:p>
            <a:pPr marL="0" marR="0"/>
            <a:r>
              <a:rPr lang="es-ES" sz="2400" b="1" dirty="0">
                <a:effectLst/>
                <a:ea typeface="Times New Roman" panose="02020603050405020304" pitchFamily="18" charset="0"/>
              </a:rPr>
              <a:t>Conocimiento Local</a:t>
            </a:r>
            <a:endParaRPr lang="en-US" sz="2800" b="1" dirty="0">
              <a:effectLst/>
              <a:ea typeface="Times New Roman" panose="02020603050405020304" pitchFamily="18" charset="0"/>
            </a:endParaRPr>
          </a:p>
        </p:txBody>
      </p:sp>
      <p:pic>
        <p:nvPicPr>
          <p:cNvPr id="2" name="Picture 1" descr="A map of the world&#10;&#10;AI-generated content may be incorrect.">
            <a:extLst>
              <a:ext uri="{FF2B5EF4-FFF2-40B4-BE49-F238E27FC236}">
                <a16:creationId xmlns:a16="http://schemas.microsoft.com/office/drawing/2014/main" id="{84895D57-BD4E-E126-521B-F6039EF97D95}"/>
              </a:ext>
            </a:extLst>
          </p:cNvPr>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rcRect l="10370" t="150" r="10783" b="2022"/>
          <a:stretch>
            <a:fillRect/>
          </a:stretch>
        </p:blipFill>
        <p:spPr>
          <a:xfrm>
            <a:off x="6326311" y="185617"/>
            <a:ext cx="5727049" cy="5350249"/>
          </a:xfrm>
          <a:custGeom>
            <a:avLst/>
            <a:gdLst>
              <a:gd name="connsiteX0" fmla="*/ 7037797 w 7181636"/>
              <a:gd name="connsiteY0" fmla="*/ 0 h 6709025"/>
              <a:gd name="connsiteX1" fmla="*/ 7181636 w 7181636"/>
              <a:gd name="connsiteY1" fmla="*/ 6709025 h 6709025"/>
              <a:gd name="connsiteX2" fmla="*/ 0 w 7181636"/>
              <a:gd name="connsiteY2" fmla="*/ 6400800 h 6709025"/>
              <a:gd name="connsiteX3" fmla="*/ 482885 w 7181636"/>
              <a:gd name="connsiteY3" fmla="*/ 164387 h 6709025"/>
            </a:gdLst>
            <a:ahLst/>
            <a:cxnLst>
              <a:cxn ang="0">
                <a:pos x="connsiteX0" y="connsiteY0"/>
              </a:cxn>
              <a:cxn ang="0">
                <a:pos x="connsiteX1" y="connsiteY1"/>
              </a:cxn>
              <a:cxn ang="0">
                <a:pos x="connsiteX2" y="connsiteY2"/>
              </a:cxn>
              <a:cxn ang="0">
                <a:pos x="connsiteX3" y="connsiteY3"/>
              </a:cxn>
            </a:cxnLst>
            <a:rect l="l" t="t" r="r" b="b"/>
            <a:pathLst>
              <a:path w="7181636" h="6709025">
                <a:moveTo>
                  <a:pt x="7037797" y="0"/>
                </a:moveTo>
                <a:lnTo>
                  <a:pt x="7181636" y="6709025"/>
                </a:lnTo>
                <a:lnTo>
                  <a:pt x="0" y="6400800"/>
                </a:lnTo>
                <a:lnTo>
                  <a:pt x="482885" y="164387"/>
                </a:lnTo>
                <a:close/>
              </a:path>
            </a:pathLst>
          </a:custGeom>
        </p:spPr>
      </p:pic>
      <p:sp>
        <p:nvSpPr>
          <p:cNvPr id="5" name="TextBox 4">
            <a:extLst>
              <a:ext uri="{FF2B5EF4-FFF2-40B4-BE49-F238E27FC236}">
                <a16:creationId xmlns:a16="http://schemas.microsoft.com/office/drawing/2014/main" id="{AD046CA6-1FED-4C91-6A9F-1E49B53012D9}"/>
              </a:ext>
            </a:extLst>
          </p:cNvPr>
          <p:cNvSpPr txBox="1"/>
          <p:nvPr/>
        </p:nvSpPr>
        <p:spPr>
          <a:xfrm>
            <a:off x="5641090" y="5572305"/>
            <a:ext cx="6550910" cy="1200329"/>
          </a:xfrm>
          <a:prstGeom prst="rect">
            <a:avLst/>
          </a:prstGeom>
          <a:noFill/>
        </p:spPr>
        <p:txBody>
          <a:bodyPr wrap="square">
            <a:spAutoFit/>
          </a:bodyPr>
          <a:lstStyle/>
          <a:p>
            <a:r>
              <a:rPr lang="es-ES"/>
              <a:t>Miembros de la Unión de Pescadores Artesanales Bocatoreños (UPESABO) documentaron la distribución del pez león en el Archipiélago de Bocas del Toro. En sus instalaciones se colocó una versión de póster enmarcada del mapa.</a:t>
            </a:r>
            <a:endParaRPr lang="en-US" dirty="0"/>
          </a:p>
        </p:txBody>
      </p:sp>
      <p:pic>
        <p:nvPicPr>
          <p:cNvPr id="8" name="Picture 7">
            <a:extLst>
              <a:ext uri="{FF2B5EF4-FFF2-40B4-BE49-F238E27FC236}">
                <a16:creationId xmlns:a16="http://schemas.microsoft.com/office/drawing/2014/main" id="{2184916E-1CA8-9769-F356-DFAFAAEB2585}"/>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04538" y="822220"/>
            <a:ext cx="5436552" cy="4077045"/>
          </a:xfrm>
          <a:prstGeom prst="rect">
            <a:avLst/>
          </a:prstGeom>
          <a:noFill/>
        </p:spPr>
      </p:pic>
      <p:sp>
        <p:nvSpPr>
          <p:cNvPr id="11" name="TextBox 10">
            <a:extLst>
              <a:ext uri="{FF2B5EF4-FFF2-40B4-BE49-F238E27FC236}">
                <a16:creationId xmlns:a16="http://schemas.microsoft.com/office/drawing/2014/main" id="{31D297E0-6E8E-D5DB-ED63-09FB5212BBAF}"/>
              </a:ext>
            </a:extLst>
          </p:cNvPr>
          <p:cNvSpPr txBox="1"/>
          <p:nvPr/>
        </p:nvSpPr>
        <p:spPr>
          <a:xfrm>
            <a:off x="204538" y="4945431"/>
            <a:ext cx="4853748" cy="369332"/>
          </a:xfrm>
          <a:prstGeom prst="rect">
            <a:avLst/>
          </a:prstGeom>
          <a:noFill/>
        </p:spPr>
        <p:txBody>
          <a:bodyPr wrap="square">
            <a:spAutoFit/>
          </a:bodyPr>
          <a:lstStyle/>
          <a:p>
            <a:r>
              <a:rPr lang="pt-BR" dirty="0"/>
              <a:t>Transporte de turismo marítimo Torres, S.A.</a:t>
            </a:r>
            <a:endParaRPr lang="en-US" dirty="0"/>
          </a:p>
        </p:txBody>
      </p:sp>
    </p:spTree>
    <p:extLst>
      <p:ext uri="{BB962C8B-B14F-4D97-AF65-F5344CB8AC3E}">
        <p14:creationId xmlns:p14="http://schemas.microsoft.com/office/powerpoint/2010/main" val="1692075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07504-C70D-37B6-C66B-16CE7972525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8598363B-B1C0-6BAC-EB0B-5C1F898AD4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83CE997-8D20-4CE2-9A1C-0A084F1246A5}"/>
              </a:ext>
            </a:extLst>
          </p:cNvPr>
          <p:cNvPicPr>
            <a:picLocks noChangeAspect="1"/>
          </p:cNvPicPr>
          <p:nvPr/>
        </p:nvPicPr>
        <p:blipFill>
          <a:blip r:embed="rId4"/>
          <a:srcRect l="23279" b="28070"/>
          <a:stretch/>
        </p:blipFill>
        <p:spPr>
          <a:xfrm>
            <a:off x="-38462" y="-265807"/>
            <a:ext cx="12230462" cy="6858000"/>
          </a:xfrm>
          <a:prstGeom prst="rect">
            <a:avLst/>
          </a:prstGeom>
        </p:spPr>
      </p:pic>
      <p:sp>
        <p:nvSpPr>
          <p:cNvPr id="36" name="TextBox 35">
            <a:extLst>
              <a:ext uri="{FF2B5EF4-FFF2-40B4-BE49-F238E27FC236}">
                <a16:creationId xmlns:a16="http://schemas.microsoft.com/office/drawing/2014/main" id="{5AC7532C-ACFA-DC9A-5D60-22F871BD3940}"/>
              </a:ext>
            </a:extLst>
          </p:cNvPr>
          <p:cNvSpPr txBox="1"/>
          <p:nvPr/>
        </p:nvSpPr>
        <p:spPr>
          <a:xfrm>
            <a:off x="414958" y="-229857"/>
            <a:ext cx="3673715"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cxnSp>
        <p:nvCxnSpPr>
          <p:cNvPr id="12" name="Straight Connector 11">
            <a:extLst>
              <a:ext uri="{FF2B5EF4-FFF2-40B4-BE49-F238E27FC236}">
                <a16:creationId xmlns:a16="http://schemas.microsoft.com/office/drawing/2014/main" id="{06AC7FBB-F8E6-89FD-75FD-6679CB1A6E9D}"/>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B910EC64-7B8D-60EA-CE79-8240A76D672D}"/>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D5B12BFB-E0AB-497E-3351-61A9025567CD}"/>
              </a:ext>
            </a:extLst>
          </p:cNvPr>
          <p:cNvGraphicFramePr>
            <a:graphicFrameLocks noGrp="1"/>
          </p:cNvGraphicFramePr>
          <p:nvPr>
            <p:extLst>
              <p:ext uri="{D42A27DB-BD31-4B8C-83A1-F6EECF244321}">
                <p14:modId xmlns:p14="http://schemas.microsoft.com/office/powerpoint/2010/main" val="4129605912"/>
              </p:ext>
            </p:extLst>
          </p:nvPr>
        </p:nvGraphicFramePr>
        <p:xfrm>
          <a:off x="161601" y="163306"/>
          <a:ext cx="11868798" cy="6635962"/>
        </p:xfrm>
        <a:graphic>
          <a:graphicData uri="http://schemas.openxmlformats.org/drawingml/2006/table">
            <a:tbl>
              <a:tblPr bandRow="1">
                <a:tableStyleId>{2D5ABB26-0587-4C30-8999-92F81FD0307C}</a:tableStyleId>
              </a:tblPr>
              <a:tblGrid>
                <a:gridCol w="3411778">
                  <a:extLst>
                    <a:ext uri="{9D8B030D-6E8A-4147-A177-3AD203B41FA5}">
                      <a16:colId xmlns:a16="http://schemas.microsoft.com/office/drawing/2014/main" val="945245369"/>
                    </a:ext>
                  </a:extLst>
                </a:gridCol>
                <a:gridCol w="4993105">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453673">
                <a:tc>
                  <a:txBody>
                    <a:bodyPr/>
                    <a:lstStyle/>
                    <a:p>
                      <a:pPr marL="0" marR="0">
                        <a:lnSpc>
                          <a:spcPct val="115000"/>
                        </a:lnSpc>
                        <a:buNone/>
                      </a:pPr>
                      <a:r>
                        <a:rPr lang="en-US" sz="1800" dirty="0">
                          <a:solidFill>
                            <a:schemeClr val="tx1"/>
                          </a:solidFill>
                          <a:effectLst/>
                        </a:rPr>
                        <a:t>DATA</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CAPAS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MAIN SOURCES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453673">
                <a:tc>
                  <a:txBody>
                    <a:bodyPr/>
                    <a:lstStyle/>
                    <a:p>
                      <a:pPr marL="0" marR="0">
                        <a:lnSpc>
                          <a:spcPct val="115000"/>
                        </a:lnSpc>
                        <a:buNone/>
                      </a:pPr>
                      <a:r>
                        <a:rPr lang="en-US" sz="1800" b="1" dirty="0">
                          <a:solidFill>
                            <a:schemeClr val="tx1"/>
                          </a:solidFill>
                          <a:effectLst/>
                        </a:rPr>
                        <a:t>Climate Adaptation/Hazards</a:t>
                      </a:r>
                      <a:endParaRPr lang="en-US" sz="1800" b="1"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gridSpan="2">
                  <a:txBody>
                    <a:bodyPr/>
                    <a:lstStyle/>
                    <a:p>
                      <a:pPr marL="0" marR="0">
                        <a:lnSpc>
                          <a:spcPct val="115000"/>
                        </a:lnSpc>
                        <a:buNone/>
                      </a:pPr>
                      <a:r>
                        <a:rPr lang="es-GT" sz="1800" b="1" noProof="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rPr>
                        <a:t> Adaptación climática/gestión de Riesgo</a:t>
                      </a:r>
                    </a:p>
                  </a:txBody>
                  <a:tcPr marL="18415" marR="18415" marT="18415" marB="18415">
                    <a:lnR>
                      <a:noFill/>
                    </a:lnR>
                    <a:lnB w="12700" cap="flat" cmpd="sng" algn="ctr">
                      <a:solidFill>
                        <a:schemeClr val="bg1"/>
                      </a:solidFill>
                      <a:prstDash val="solid"/>
                      <a:round/>
                      <a:headEnd type="none" w="med" len="med"/>
                      <a:tailEnd type="none" w="med" len="med"/>
                    </a:lnB>
                  </a:tcPr>
                </a:tc>
                <a:tc h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574042">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Susceptibility to Coastal Flooding in Bocas del Toro</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Susceptibilidad a inundación costera en Bocas del Toro</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rowSpan="3">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Dirección de Cambio Climático del Ministerio del Ambiente; SINIA </a:t>
                      </a:r>
                      <a:r>
                        <a:rPr lang="es-ES" sz="1600">
                          <a:solidFill>
                            <a:schemeClr val="tx1"/>
                          </a:solidFill>
                          <a:effectLst/>
                          <a:latin typeface="+mn-lt"/>
                          <a:ea typeface="Aptos" panose="020B0004020202020204" pitchFamily="34" charset="0"/>
                          <a:cs typeface="Aptos" panose="020B0004020202020204" pitchFamily="34" charset="0"/>
                        </a:rPr>
                        <a:t>Atlas de Bocas del Toro; Atlas Ambiente República de Panamá; </a:t>
                      </a:r>
                      <a:r>
                        <a:rPr lang="es-ES" sz="1600" u="sng">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Instituto de Meteorología e Hidrología de Panamá</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453673">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Rainfall deficit</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Déficit de lluvias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453673">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Precipitation</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Precipitación</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Analysis of sea level rise in Isla Colon, Bocas del Toro</a:t>
                      </a:r>
                    </a:p>
                  </a:txBody>
                  <a:tcPr marL="18415" marR="18415" marT="18415" marB="18415"/>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Análisis de aumento de nivel del mar en Isla Colón, Bocas del Toro</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600" u="sng">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Ciniglio et. al. 2021</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Grajales, et.al. 2022</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Relative value of coral reef shoreline protection (2014)</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Valor relativo de la protección de la costa de los arrecifes de coral (2014)</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rowSpan="4">
                  <a:txBody>
                    <a:bodyPr/>
                    <a:lstStyle/>
                    <a:p>
                      <a:pPr marL="0" marR="0">
                        <a:lnSpc>
                          <a:spcPct val="115000"/>
                        </a:lnSpc>
                        <a:buNone/>
                      </a:pPr>
                      <a:r>
                        <a:rPr lang="es-ES" sz="1600" dirty="0" err="1">
                          <a:solidFill>
                            <a:schemeClr val="tx1"/>
                          </a:solidFill>
                          <a:effectLst/>
                          <a:latin typeface="+mn-lt"/>
                          <a:ea typeface="Aptos" panose="020B0004020202020204" pitchFamily="34" charset="0"/>
                          <a:cs typeface="Aptos" panose="020B0004020202020204" pitchFamily="34" charset="0"/>
                        </a:rPr>
                        <a:t>Resource</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Watch</a:t>
                      </a:r>
                      <a:r>
                        <a:rPr lang="es-ES" sz="1600" dirty="0">
                          <a:solidFill>
                            <a:schemeClr val="tx1"/>
                          </a:solidFill>
                          <a:effectLst/>
                          <a:latin typeface="+mn-lt"/>
                          <a:ea typeface="Aptos" panose="020B0004020202020204" pitchFamily="34" charset="0"/>
                          <a:cs typeface="Aptos" panose="020B0004020202020204" pitchFamily="34" charset="0"/>
                        </a:rPr>
                        <a:t> Atlas de Bocas del Toro, Atlas Ambiente República de Panamá</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45367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Landslide susceptibility</a:t>
                      </a:r>
                    </a:p>
                  </a:txBody>
                  <a:tcPr marL="18415" marR="18415" marT="18415" marB="18415"/>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Susceptibilidad a deslizamientos de tierra</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Predicted soil erosion prevalence (2020)</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Prevalencia prevista de la erosión del suelo (2020)</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57404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Cumulative climate impacts on marine ecosystems (2017)</a:t>
                      </a:r>
                    </a:p>
                  </a:txBody>
                  <a:tcPr marL="18415" marR="18415" marT="18415" marB="18415">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Impactos climáticos acumulativos en los ecosistemas marinos (2017)</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849732">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Number of people avoiding damage from flooding per decade </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Número de personas que evitan los daños causados por las inundaciones por década </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s-ES" sz="1600" dirty="0" err="1">
                          <a:solidFill>
                            <a:schemeClr val="tx1"/>
                          </a:solidFill>
                          <a:effectLst/>
                          <a:latin typeface="+mn-lt"/>
                          <a:ea typeface="Aptos" panose="020B0004020202020204" pitchFamily="34" charset="0"/>
                          <a:cs typeface="Aptos" panose="020B0004020202020204" pitchFamily="34" charset="0"/>
                        </a:rPr>
                        <a:t>Mapping</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Ocean</a:t>
                      </a:r>
                      <a:r>
                        <a:rPr lang="es-ES" sz="1600" dirty="0">
                          <a:solidFill>
                            <a:schemeClr val="tx1"/>
                          </a:solidFill>
                          <a:effectLst/>
                          <a:latin typeface="+mn-lt"/>
                          <a:ea typeface="Aptos" panose="020B0004020202020204" pitchFamily="34" charset="0"/>
                          <a:cs typeface="Aptos" panose="020B0004020202020204" pitchFamily="34" charset="0"/>
                        </a:rPr>
                        <a:t> </a:t>
                      </a:r>
                      <a:r>
                        <a:rPr lang="es-ES" sz="1600" dirty="0" err="1">
                          <a:solidFill>
                            <a:schemeClr val="tx1"/>
                          </a:solidFill>
                          <a:effectLst/>
                          <a:latin typeface="+mn-lt"/>
                          <a:ea typeface="Aptos" panose="020B0004020202020204" pitchFamily="34" charset="0"/>
                          <a:cs typeface="Aptos" panose="020B0004020202020204" pitchFamily="34" charset="0"/>
                        </a:rPr>
                        <a:t>Wealth</a:t>
                      </a:r>
                      <a:r>
                        <a:rPr lang="es-ES" sz="1600" dirty="0">
                          <a:solidFill>
                            <a:schemeClr val="tx1"/>
                          </a:solidFill>
                          <a:effectLst/>
                          <a:latin typeface="+mn-lt"/>
                          <a:ea typeface="Aptos" panose="020B0004020202020204" pitchFamily="34" charset="0"/>
                          <a:cs typeface="Aptos" panose="020B0004020202020204" pitchFamily="34" charset="0"/>
                        </a:rPr>
                        <a:t>; Atlas de Bocas del Toro; Atlas Ambiente República de Panamá</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574042">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Economic values (GDP - PPP) protected from flooding per decade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Valores económicos (PIB - PPA) protegidos de las inundaciones por década</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Tree>
    <p:extLst>
      <p:ext uri="{BB962C8B-B14F-4D97-AF65-F5344CB8AC3E}">
        <p14:creationId xmlns:p14="http://schemas.microsoft.com/office/powerpoint/2010/main" val="26952525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E1CA03-5405-5BD4-057A-19A097A8CF1D}"/>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A72D25F6-DAFD-D2BE-433B-298F9AFF072C}"/>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42236F5-A808-003F-7315-5C0FC6E65817}"/>
              </a:ext>
            </a:extLst>
          </p:cNvPr>
          <p:cNvPicPr>
            <a:picLocks noChangeAspect="1"/>
          </p:cNvPicPr>
          <p:nvPr/>
        </p:nvPicPr>
        <p:blipFill>
          <a:blip r:embed="rId4"/>
          <a:srcRect l="23279" b="28070"/>
          <a:stretch/>
        </p:blipFill>
        <p:spPr>
          <a:xfrm>
            <a:off x="-38462" y="-16641"/>
            <a:ext cx="12230462" cy="6608833"/>
          </a:xfrm>
          <a:prstGeom prst="rect">
            <a:avLst/>
          </a:prstGeom>
        </p:spPr>
      </p:pic>
      <p:cxnSp>
        <p:nvCxnSpPr>
          <p:cNvPr id="12" name="Straight Connector 11">
            <a:extLst>
              <a:ext uri="{FF2B5EF4-FFF2-40B4-BE49-F238E27FC236}">
                <a16:creationId xmlns:a16="http://schemas.microsoft.com/office/drawing/2014/main" id="{18174733-2277-C466-66F4-1359A65D5490}"/>
              </a:ext>
            </a:extLst>
          </p:cNvPr>
          <p:cNvCxnSpPr>
            <a:cxnSpLocks/>
          </p:cNvCxnSpPr>
          <p:nvPr/>
        </p:nvCxnSpPr>
        <p:spPr>
          <a:xfrm rot="16200000">
            <a:off x="6281944" y="472415"/>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9" name="Rectangle 18">
            <a:extLst>
              <a:ext uri="{FF2B5EF4-FFF2-40B4-BE49-F238E27FC236}">
                <a16:creationId xmlns:a16="http://schemas.microsoft.com/office/drawing/2014/main" id="{0E9E35B9-4838-074E-E29A-2D5D9EB5FE7A}"/>
              </a:ext>
            </a:extLst>
          </p:cNvPr>
          <p:cNvSpPr/>
          <p:nvPr/>
        </p:nvSpPr>
        <p:spPr>
          <a:xfrm>
            <a:off x="-38462" y="1695236"/>
            <a:ext cx="12230462" cy="5179405"/>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13" name="Table 12">
            <a:extLst>
              <a:ext uri="{FF2B5EF4-FFF2-40B4-BE49-F238E27FC236}">
                <a16:creationId xmlns:a16="http://schemas.microsoft.com/office/drawing/2014/main" id="{3C0CDA06-0D28-4064-659C-06CCCC684420}"/>
              </a:ext>
            </a:extLst>
          </p:cNvPr>
          <p:cNvGraphicFramePr>
            <a:graphicFrameLocks noGrp="1"/>
          </p:cNvGraphicFramePr>
          <p:nvPr>
            <p:extLst>
              <p:ext uri="{D42A27DB-BD31-4B8C-83A1-F6EECF244321}">
                <p14:modId xmlns:p14="http://schemas.microsoft.com/office/powerpoint/2010/main" val="2849868669"/>
              </p:ext>
            </p:extLst>
          </p:nvPr>
        </p:nvGraphicFramePr>
        <p:xfrm>
          <a:off x="161601" y="259562"/>
          <a:ext cx="11868798" cy="6359624"/>
        </p:xfrm>
        <a:graphic>
          <a:graphicData uri="http://schemas.openxmlformats.org/drawingml/2006/table">
            <a:tbl>
              <a:tblPr bandRow="1">
                <a:tableStyleId>{2D5ABB26-0587-4C30-8999-92F81FD0307C}</a:tableStyleId>
              </a:tblPr>
              <a:tblGrid>
                <a:gridCol w="3808820">
                  <a:extLst>
                    <a:ext uri="{9D8B030D-6E8A-4147-A177-3AD203B41FA5}">
                      <a16:colId xmlns:a16="http://schemas.microsoft.com/office/drawing/2014/main" val="945245369"/>
                    </a:ext>
                  </a:extLst>
                </a:gridCol>
                <a:gridCol w="4596063">
                  <a:extLst>
                    <a:ext uri="{9D8B030D-6E8A-4147-A177-3AD203B41FA5}">
                      <a16:colId xmlns:a16="http://schemas.microsoft.com/office/drawing/2014/main" val="1980076727"/>
                    </a:ext>
                  </a:extLst>
                </a:gridCol>
                <a:gridCol w="3463915">
                  <a:extLst>
                    <a:ext uri="{9D8B030D-6E8A-4147-A177-3AD203B41FA5}">
                      <a16:colId xmlns:a16="http://schemas.microsoft.com/office/drawing/2014/main" val="3606010150"/>
                    </a:ext>
                  </a:extLst>
                </a:gridCol>
              </a:tblGrid>
              <a:tr h="329250">
                <a:tc>
                  <a:txBody>
                    <a:bodyPr/>
                    <a:lstStyle/>
                    <a:p>
                      <a:pPr marL="0" marR="0">
                        <a:lnSpc>
                          <a:spcPct val="115000"/>
                        </a:lnSpc>
                        <a:buNone/>
                      </a:pPr>
                      <a:r>
                        <a:rPr lang="en-US" sz="1800" dirty="0">
                          <a:solidFill>
                            <a:schemeClr val="tx1"/>
                          </a:solidFill>
                          <a:effectLst/>
                        </a:rPr>
                        <a:t>DATA</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CAPAS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solidFill>
                      <a:schemeClr val="tx1">
                        <a:alpha val="34000"/>
                      </a:schemeClr>
                    </a:solidFill>
                  </a:tcPr>
                </a:tc>
                <a:tc>
                  <a:txBody>
                    <a:bodyPr/>
                    <a:lstStyle/>
                    <a:p>
                      <a:pPr marL="0" marR="0">
                        <a:lnSpc>
                          <a:spcPct val="115000"/>
                        </a:lnSpc>
                        <a:buNone/>
                      </a:pPr>
                      <a:r>
                        <a:rPr lang="en-US" sz="1800" dirty="0">
                          <a:solidFill>
                            <a:schemeClr val="tx1"/>
                          </a:solidFill>
                          <a:effectLst/>
                        </a:rPr>
                        <a:t>MAIN SOURCES</a:t>
                      </a:r>
                      <a:endParaRPr lang="en-US" sz="180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a:noFill/>
                    </a:lnB>
                    <a:solidFill>
                      <a:schemeClr val="tx1">
                        <a:alpha val="34000"/>
                      </a:schemeClr>
                    </a:solidFill>
                  </a:tcPr>
                </a:tc>
                <a:extLst>
                  <a:ext uri="{0D108BD9-81ED-4DB2-BD59-A6C34878D82A}">
                    <a16:rowId xmlns:a16="http://schemas.microsoft.com/office/drawing/2014/main" val="659937348"/>
                  </a:ext>
                </a:extLst>
              </a:tr>
              <a:tr h="329250">
                <a:tc>
                  <a:txBody>
                    <a:bodyPr/>
                    <a:lstStyle/>
                    <a:p>
                      <a:pPr marL="0" marR="0">
                        <a:lnSpc>
                          <a:spcPct val="115000"/>
                        </a:lnSpc>
                        <a:buNone/>
                      </a:pPr>
                      <a:r>
                        <a:rPr lang="en-US" sz="1800" b="1" dirty="0">
                          <a:solidFill>
                            <a:schemeClr val="tx1"/>
                          </a:solidFill>
                          <a:effectLst/>
                        </a:rPr>
                        <a:t>Climate Adaptation/Hazards</a:t>
                      </a:r>
                      <a:endParaRPr lang="en-US" sz="1800" b="1"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B w="12700" cap="flat" cmpd="sng" algn="ctr">
                      <a:solidFill>
                        <a:schemeClr val="bg1"/>
                      </a:solidFill>
                      <a:prstDash val="solid"/>
                      <a:round/>
                      <a:headEnd type="none" w="med" len="med"/>
                      <a:tailEnd type="none" w="med" len="med"/>
                    </a:lnB>
                  </a:tcPr>
                </a:tc>
                <a:tc gridSpan="2">
                  <a:txBody>
                    <a:bodyPr/>
                    <a:lstStyle/>
                    <a:p>
                      <a:pPr marL="0" marR="0">
                        <a:lnSpc>
                          <a:spcPct val="115000"/>
                        </a:lnSpc>
                        <a:buNone/>
                      </a:pPr>
                      <a:r>
                        <a:rPr lang="es-GT" sz="1800" b="1" noProof="0" dirty="0">
                          <a:solidFill>
                            <a:schemeClr val="tx1"/>
                          </a:solidFill>
                          <a:effectLst/>
                          <a:latin typeface="Avenir Next LT Pro" panose="020B0504020202020204" pitchFamily="34" charset="0"/>
                          <a:ea typeface="Aptos" panose="020B0004020202020204" pitchFamily="34" charset="0"/>
                          <a:cs typeface="Aptos" panose="020B0004020202020204" pitchFamily="34" charset="0"/>
                        </a:rPr>
                        <a:t> Adaptación climática/gestión de Riesgo</a:t>
                      </a:r>
                    </a:p>
                  </a:txBody>
                  <a:tcPr marL="18415" marR="18415" marT="18415" marB="18415">
                    <a:lnR>
                      <a:noFill/>
                    </a:lnR>
                    <a:lnB w="12700" cap="flat" cmpd="sng" algn="ctr">
                      <a:solidFill>
                        <a:schemeClr val="bg1"/>
                      </a:solidFill>
                      <a:prstDash val="solid"/>
                      <a:round/>
                      <a:headEnd type="none" w="med" len="med"/>
                      <a:tailEnd type="none" w="med" len="med"/>
                    </a:lnB>
                  </a:tcPr>
                </a:tc>
                <a:tc hMerge="1">
                  <a:txBody>
                    <a:bodyPr/>
                    <a:lstStyle/>
                    <a:p>
                      <a:pPr marL="0" marR="0">
                        <a:lnSpc>
                          <a:spcPct val="115000"/>
                        </a:lnSpc>
                        <a:buNone/>
                      </a:pPr>
                      <a:endParaRPr lang="en-US" sz="2000" dirty="0">
                        <a:effectLst/>
                        <a:latin typeface="Avenir Next LT Pro" panose="020B0504020202020204" pitchFamily="34" charset="0"/>
                        <a:ea typeface="Aptos" panose="020B0004020202020204" pitchFamily="34" charset="0"/>
                        <a:cs typeface="Aptos" panose="020B0004020202020204" pitchFamily="34" charset="0"/>
                      </a:endParaRPr>
                    </a:p>
                  </a:txBody>
                  <a:tcPr marL="18415" marR="18415" marT="18415" marB="18415">
                    <a:lnL>
                      <a:noFill/>
                    </a:lnL>
                    <a:lnR>
                      <a:noFill/>
                    </a:lnR>
                    <a:lnT>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229761788"/>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Fringing reefs providing protection to infrastructure/NTL</a:t>
                      </a:r>
                    </a:p>
                  </a:txBody>
                  <a:tcPr marL="18415" marR="18415" marT="18415" marB="18415">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Importancia relativa de los arrecifes en la defensa de infraestructura contra inundaciones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T w="12700" cap="flat" cmpd="sng" algn="ctr">
                      <a:solidFill>
                        <a:schemeClr val="bg1"/>
                      </a:solidFill>
                      <a:prstDash val="solid"/>
                      <a:round/>
                      <a:headEnd type="none" w="med" len="med"/>
                      <a:tailEnd type="none" w="med" len="med"/>
                    </a:lnT>
                    <a:solidFill>
                      <a:schemeClr val="bg1">
                        <a:alpha val="15000"/>
                      </a:schemeClr>
                    </a:solidFill>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3003842556"/>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InVEST Hazards – Wind and Wave Index</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Peligros InVEST – Índice de viento y olas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Mapping Ocean Wealth</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69616125"/>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Seasonal hypoxia and temperature inversions </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Hipoxia estacional e inversiones de temperatura</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600" u="sng">
                          <a:solidFill>
                            <a:schemeClr val="tx1"/>
                          </a:solidFill>
                          <a:effectLst/>
                          <a:latin typeface="+mn-lt"/>
                          <a:ea typeface="Aptos" panose="020B0004020202020204" pitchFamily="34" charset="0"/>
                          <a:cs typeface="Aptos" panose="020B0004020202020204" pitchFamily="34" charset="0"/>
                          <a:hlinkClick r:id="rId5">
                            <a:extLst>
                              <a:ext uri="{A12FA001-AC4F-418D-AE19-62706E023703}">
                                <ahyp:hlinkClr xmlns:ahyp="http://schemas.microsoft.com/office/drawing/2018/hyperlinkcolor" val="tx"/>
                              </a:ext>
                            </a:extLst>
                          </a:hlinkClick>
                        </a:rPr>
                        <a:t>Adelson, et.al., 2022</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497684458"/>
                  </a:ext>
                </a:extLst>
              </a:tr>
              <a:tr h="84891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Climate and hydrological factors affecting variation in Chlorophyll concentration and water clarity</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Factores climáticos e hidrológicos que afectan la variación en la concentración de clorofila y la claridad del agua</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n-US" sz="1600" u="sng">
                          <a:solidFill>
                            <a:schemeClr val="tx1"/>
                          </a:solidFill>
                          <a:effectLst/>
                          <a:latin typeface="+mn-lt"/>
                          <a:ea typeface="Aptos" panose="020B0004020202020204" pitchFamily="34" charset="0"/>
                          <a:cs typeface="Aptos" panose="020B0004020202020204" pitchFamily="34" charset="0"/>
                          <a:hlinkClick r:id="rId6">
                            <a:extLst>
                              <a:ext uri="{A12FA001-AC4F-418D-AE19-62706E023703}">
                                <ahyp:hlinkClr xmlns:ahyp="http://schemas.microsoft.com/office/drawing/2018/hyperlinkcolor" val="tx"/>
                              </a:ext>
                            </a:extLst>
                          </a:hlinkClick>
                        </a:rPr>
                        <a:t>Collin, et.al. 2009</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44296661"/>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Impact of water runoff on marine environment</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Impacto de la escorrentía de agua en el medio marino</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a:t>
                      </a:r>
                      <a:r>
                        <a:rPr lang="en-US" sz="1600" u="sng">
                          <a:solidFill>
                            <a:schemeClr val="tx1"/>
                          </a:solidFill>
                          <a:effectLst/>
                          <a:latin typeface="+mn-lt"/>
                          <a:ea typeface="Aptos" panose="020B0004020202020204" pitchFamily="34" charset="0"/>
                          <a:cs typeface="Aptos" panose="020B0004020202020204" pitchFamily="34" charset="0"/>
                          <a:hlinkClick r:id="rId7">
                            <a:extLst>
                              <a:ext uri="{A12FA001-AC4F-418D-AE19-62706E023703}">
                                <ahyp:hlinkClr xmlns:ahyp="http://schemas.microsoft.com/office/drawing/2018/hyperlinkcolor" val="tx"/>
                              </a:ext>
                            </a:extLst>
                          </a:hlinkClick>
                        </a:rPr>
                        <a:t>D’Croz, et.al., 2005</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8">
                            <a:extLst>
                              <a:ext uri="{A12FA001-AC4F-418D-AE19-62706E023703}">
                                <ahyp:hlinkClr xmlns:ahyp="http://schemas.microsoft.com/office/drawing/2018/hyperlinkcolor" val="tx"/>
                              </a:ext>
                            </a:extLst>
                          </a:hlinkClick>
                        </a:rPr>
                        <a:t>Pedersen, et.al. 2024</a:t>
                      </a:r>
                      <a:r>
                        <a:rPr lang="en-US" sz="1600">
                          <a:solidFill>
                            <a:schemeClr val="tx1"/>
                          </a:solidFill>
                          <a:effectLst/>
                          <a:latin typeface="+mn-lt"/>
                          <a:ea typeface="Aptos" panose="020B0004020202020204" pitchFamily="34" charset="0"/>
                          <a:cs typeface="Aptos" panose="020B0004020202020204" pitchFamily="34" charset="0"/>
                        </a:rPr>
                        <a:t>;</a:t>
                      </a: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74606461"/>
                  </a:ext>
                </a:extLst>
              </a:tr>
              <a:tr h="573489">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Fire Susceptibility in Bocas del Toro</a:t>
                      </a:r>
                    </a:p>
                  </a:txBody>
                  <a:tcPr marL="18415" marR="18415" marT="18415" marB="18415"/>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Susceptibilidad de incendios in Bocas del Toro </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tcPr>
                </a:tc>
                <a:tc>
                  <a:txBody>
                    <a:bodyPr/>
                    <a:lstStyle/>
                    <a:p>
                      <a:pPr marL="0" marR="0">
                        <a:lnSpc>
                          <a:spcPct val="115000"/>
                        </a:lnSpc>
                        <a:buNone/>
                      </a:pPr>
                      <a:r>
                        <a:rPr lang="es-ES" sz="1600">
                          <a:solidFill>
                            <a:schemeClr val="tx1"/>
                          </a:solidFill>
                          <a:effectLst/>
                          <a:latin typeface="+mn-lt"/>
                          <a:ea typeface="Aptos" panose="020B0004020202020204" pitchFamily="34" charset="0"/>
                          <a:cs typeface="Aptos" panose="020B0004020202020204" pitchFamily="34" charset="0"/>
                        </a:rPr>
                        <a:t>POT Atlas de Bocas del Toro, Atlas Ambiente República de Panamá</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1282690"/>
                  </a:ext>
                </a:extLst>
              </a:tr>
              <a:tr h="674803">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Global estimate of river plastic discharge into the world’s oceans for 2010</a:t>
                      </a:r>
                    </a:p>
                  </a:txBody>
                  <a:tcPr marL="18415" marR="18415" marT="18415" marB="18415">
                    <a:solidFill>
                      <a:schemeClr val="bg1">
                        <a:alpha val="15000"/>
                      </a:schemeClr>
                    </a:solid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Estimación mundial de la descarga de plástico en los océanos del mundo para 2010</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rowSpan="3">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Resource Watch; </a:t>
                      </a:r>
                      <a:r>
                        <a:rPr lang="en-US" sz="1600" u="sng">
                          <a:solidFill>
                            <a:schemeClr val="tx1"/>
                          </a:solidFill>
                          <a:effectLst/>
                          <a:latin typeface="+mn-lt"/>
                          <a:ea typeface="Aptos" panose="020B0004020202020204" pitchFamily="34" charset="0"/>
                          <a:cs typeface="Aptos" panose="020B0004020202020204" pitchFamily="34" charset="0"/>
                          <a:hlinkClick r:id="rId9">
                            <a:extLst>
                              <a:ext uri="{A12FA001-AC4F-418D-AE19-62706E023703}">
                                <ahyp:hlinkClr xmlns:ahyp="http://schemas.microsoft.com/office/drawing/2018/hyperlinkcolor" val="tx"/>
                              </a:ext>
                            </a:extLst>
                          </a:hlinkClick>
                        </a:rPr>
                        <a:t>Barragan-Barrera, et.al. 2024</a:t>
                      </a:r>
                      <a:r>
                        <a:rPr lang="en-US" sz="1600">
                          <a:solidFill>
                            <a:schemeClr val="tx1"/>
                          </a:solidFill>
                          <a:effectLst/>
                          <a:latin typeface="+mn-lt"/>
                          <a:ea typeface="Aptos" panose="020B0004020202020204" pitchFamily="34" charset="0"/>
                          <a:cs typeface="Aptos" panose="020B0004020202020204" pitchFamily="34" charset="0"/>
                        </a:rPr>
                        <a:t>; </a:t>
                      </a:r>
                      <a:r>
                        <a:rPr lang="en-US" sz="1600" u="sng">
                          <a:solidFill>
                            <a:schemeClr val="tx1"/>
                          </a:solidFill>
                          <a:effectLst/>
                          <a:latin typeface="+mn-lt"/>
                          <a:ea typeface="Aptos" panose="020B0004020202020204" pitchFamily="34" charset="0"/>
                          <a:cs typeface="Aptos" panose="020B0004020202020204" pitchFamily="34" charset="0"/>
                          <a:hlinkClick r:id="rId10">
                            <a:extLst>
                              <a:ext uri="{A12FA001-AC4F-418D-AE19-62706E023703}">
                                <ahyp:hlinkClr xmlns:ahyp="http://schemas.microsoft.com/office/drawing/2018/hyperlinkcolor" val="tx"/>
                              </a:ext>
                            </a:extLst>
                          </a:hlinkClick>
                        </a:rPr>
                        <a:t>Rhodes 2018</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859323470"/>
                  </a:ext>
                </a:extLst>
              </a:tr>
              <a:tr h="342298">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Mercury assessment on sharks</a:t>
                      </a:r>
                    </a:p>
                  </a:txBody>
                  <a:tcPr marL="18415" marR="18415" marT="18415" marB="18415">
                    <a:noFill/>
                  </a:tcPr>
                </a:tc>
                <a:tc>
                  <a:txBody>
                    <a:bodyPr/>
                    <a:lstStyle/>
                    <a:p>
                      <a:pPr marL="0" marR="0">
                        <a:lnSpc>
                          <a:spcPct val="115000"/>
                        </a:lnSpc>
                        <a:buNone/>
                      </a:pPr>
                      <a:r>
                        <a:rPr lang="es-GT" sz="1600">
                          <a:solidFill>
                            <a:schemeClr val="tx1"/>
                          </a:solidFill>
                          <a:effectLst/>
                          <a:latin typeface="+mn-lt"/>
                          <a:ea typeface="Aptos" panose="020B0004020202020204" pitchFamily="34" charset="0"/>
                          <a:cs typeface="Aptos" panose="020B0004020202020204" pitchFamily="34" charset="0"/>
                        </a:rPr>
                        <a:t>Evaluación de mercurio en tiburones</a:t>
                      </a:r>
                      <a:endParaRPr lang="en-US" sz="160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no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9160216"/>
                  </a:ext>
                </a:extLst>
              </a:tr>
              <a:tr h="355588">
                <a:tc>
                  <a:txBody>
                    <a:bodyPr/>
                    <a:lstStyle/>
                    <a:p>
                      <a:pPr marL="0" marR="0">
                        <a:lnSpc>
                          <a:spcPct val="115000"/>
                        </a:lnSpc>
                        <a:buNone/>
                      </a:pPr>
                      <a:r>
                        <a:rPr lang="en-US" sz="1600">
                          <a:solidFill>
                            <a:schemeClr val="tx1"/>
                          </a:solidFill>
                          <a:effectLst/>
                          <a:latin typeface="+mn-lt"/>
                          <a:ea typeface="Aptos" panose="020B0004020202020204" pitchFamily="34" charset="0"/>
                          <a:cs typeface="Aptos" panose="020B0004020202020204" pitchFamily="34" charset="0"/>
                        </a:rPr>
                        <a:t>Total suspended matter </a:t>
                      </a:r>
                    </a:p>
                  </a:txBody>
                  <a:tcPr marL="18415" marR="18415" marT="18415" marB="18415">
                    <a:solidFill>
                      <a:schemeClr val="bg1">
                        <a:alpha val="15000"/>
                      </a:schemeClr>
                    </a:solid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Materia total en suspensión</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solidFill>
                      <a:schemeClr val="bg1">
                        <a:alpha val="15000"/>
                      </a:schemeClr>
                    </a:solidFill>
                  </a:tcPr>
                </a:tc>
                <a:tc vMerge="1">
                  <a:txBody>
                    <a:bodyPr/>
                    <a:lstStyle/>
                    <a:p>
                      <a:endParaRPr lang="en-US"/>
                    </a:p>
                  </a:txBody>
                  <a:tcPr>
                    <a:lnL>
                      <a:noFill/>
                    </a:lnL>
                    <a:lnR>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chemeClr val="bg1">
                        <a:alpha val="15000"/>
                      </a:schemeClr>
                    </a:solidFill>
                  </a:tcPr>
                </a:tc>
                <a:extLst>
                  <a:ext uri="{0D108BD9-81ED-4DB2-BD59-A6C34878D82A}">
                    <a16:rowId xmlns:a16="http://schemas.microsoft.com/office/drawing/2014/main" val="2557760590"/>
                  </a:ext>
                </a:extLst>
              </a:tr>
              <a:tr h="543181">
                <a:tc>
                  <a:txBody>
                    <a:bodyPr/>
                    <a:lstStyle/>
                    <a:p>
                      <a:pPr marL="0" marR="0">
                        <a:lnSpc>
                          <a:spcPct val="115000"/>
                        </a:lnSpc>
                        <a:buNone/>
                      </a:pPr>
                      <a:r>
                        <a:rPr lang="en-US" sz="1600" dirty="0">
                          <a:solidFill>
                            <a:schemeClr val="tx1"/>
                          </a:solidFill>
                          <a:effectLst/>
                          <a:latin typeface="+mn-lt"/>
                          <a:ea typeface="Aptos" panose="020B0004020202020204" pitchFamily="34" charset="0"/>
                          <a:cs typeface="Aptos" panose="020B0004020202020204" pitchFamily="34" charset="0"/>
                        </a:rPr>
                        <a:t>Water treatment plants in operation </a:t>
                      </a:r>
                    </a:p>
                  </a:txBody>
                  <a:tcPr marL="18415" marR="18415" marT="18415" marB="18415">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s-GT" sz="1600" dirty="0">
                          <a:solidFill>
                            <a:schemeClr val="tx1"/>
                          </a:solidFill>
                          <a:effectLst/>
                          <a:latin typeface="+mn-lt"/>
                          <a:ea typeface="Aptos" panose="020B0004020202020204" pitchFamily="34" charset="0"/>
                          <a:cs typeface="Aptos" panose="020B0004020202020204" pitchFamily="34" charset="0"/>
                        </a:rPr>
                        <a:t>Plantas de tratamiento de agua en funcionamiento</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R>
                      <a:noFill/>
                    </a:lnR>
                    <a:lnB w="12700" cap="flat" cmpd="sng" algn="ctr">
                      <a:solidFill>
                        <a:schemeClr val="bg1"/>
                      </a:solidFill>
                      <a:prstDash val="solid"/>
                      <a:round/>
                      <a:headEnd type="none" w="med" len="med"/>
                      <a:tailEnd type="none" w="med" len="med"/>
                    </a:lnB>
                    <a:noFill/>
                  </a:tcPr>
                </a:tc>
                <a:tc>
                  <a:txBody>
                    <a:bodyPr/>
                    <a:lstStyle/>
                    <a:p>
                      <a:pPr marL="0" marR="0">
                        <a:lnSpc>
                          <a:spcPct val="115000"/>
                        </a:lnSpc>
                        <a:buNone/>
                      </a:pPr>
                      <a:r>
                        <a:rPr lang="en-US" sz="1600" u="sng" dirty="0">
                          <a:solidFill>
                            <a:schemeClr val="tx1"/>
                          </a:solidFill>
                          <a:effectLst/>
                          <a:latin typeface="+mn-lt"/>
                          <a:ea typeface="Aptos" panose="020B0004020202020204" pitchFamily="34" charset="0"/>
                          <a:cs typeface="Aptos" panose="020B0004020202020204" pitchFamily="34" charset="0"/>
                          <a:hlinkClick r:id="rId11">
                            <a:extLst>
                              <a:ext uri="{A12FA001-AC4F-418D-AE19-62706E023703}">
                                <ahyp:hlinkClr xmlns:ahyp="http://schemas.microsoft.com/office/drawing/2018/hyperlinkcolor" val="tx"/>
                              </a:ext>
                            </a:extLst>
                          </a:hlinkClick>
                        </a:rPr>
                        <a:t>ESRI</a:t>
                      </a:r>
                      <a:endParaRPr lang="en-US" sz="1600" dirty="0">
                        <a:solidFill>
                          <a:schemeClr val="tx1"/>
                        </a:solidFill>
                        <a:effectLst/>
                        <a:latin typeface="+mn-lt"/>
                        <a:ea typeface="Aptos" panose="020B0004020202020204" pitchFamily="34" charset="0"/>
                        <a:cs typeface="Aptos" panose="020B0004020202020204" pitchFamily="34" charset="0"/>
                      </a:endParaRPr>
                    </a:p>
                  </a:txBody>
                  <a:tcPr marL="18415" marR="18415" marT="18415" marB="18415">
                    <a:lnL>
                      <a:noFill/>
                    </a:lnL>
                    <a:lnR>
                      <a:noFill/>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613902639"/>
                  </a:ext>
                </a:extLst>
              </a:tr>
            </a:tbl>
          </a:graphicData>
        </a:graphic>
      </p:graphicFrame>
    </p:spTree>
    <p:extLst>
      <p:ext uri="{BB962C8B-B14F-4D97-AF65-F5344CB8AC3E}">
        <p14:creationId xmlns:p14="http://schemas.microsoft.com/office/powerpoint/2010/main" val="346676217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B5EEA-2403-D4CF-D92C-CBFECA4D151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BA1E094-69EB-A8B2-933D-0B99029C6FD3}"/>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2FC2A2C-40CA-46DC-EB80-734CF8A93FFE}"/>
              </a:ext>
            </a:extLst>
          </p:cNvPr>
          <p:cNvPicPr>
            <a:picLocks noChangeAspect="1"/>
          </p:cNvPicPr>
          <p:nvPr/>
        </p:nvPicPr>
        <p:blipFill>
          <a:blip r:embed="rId3"/>
          <a:srcRect l="23279" b="28070"/>
          <a:stretch/>
        </p:blipFill>
        <p:spPr>
          <a:xfrm>
            <a:off x="-12031" y="0"/>
            <a:ext cx="12230462" cy="6858000"/>
          </a:xfrm>
          <a:prstGeom prst="rect">
            <a:avLst/>
          </a:prstGeom>
        </p:spPr>
      </p:pic>
      <p:pic>
        <p:nvPicPr>
          <p:cNvPr id="7" name="Picture 6">
            <a:extLst>
              <a:ext uri="{FF2B5EF4-FFF2-40B4-BE49-F238E27FC236}">
                <a16:creationId xmlns:a16="http://schemas.microsoft.com/office/drawing/2014/main" id="{0604D189-C6D3-3B8E-E55E-B3C8753EBEA9}"/>
              </a:ext>
            </a:extLst>
          </p:cNvPr>
          <p:cNvPicPr>
            <a:picLocks noChangeAspect="1"/>
          </p:cNvPicPr>
          <p:nvPr/>
        </p:nvPicPr>
        <p:blipFill>
          <a:blip r:embed="rId4"/>
          <a:srcRect l="32107" t="16334" r="33848" b="15813"/>
          <a:stretch/>
        </p:blipFill>
        <p:spPr>
          <a:xfrm>
            <a:off x="7003994" y="740834"/>
            <a:ext cx="5098905" cy="5376331"/>
          </a:xfrm>
          <a:prstGeom prst="rect">
            <a:avLst/>
          </a:prstGeom>
          <a:effectLst>
            <a:outerShdw blurRad="63500" sx="102000" sy="102000" algn="ctr" rotWithShape="0">
              <a:prstClr val="black">
                <a:alpha val="40000"/>
              </a:prstClr>
            </a:outerShdw>
          </a:effectLst>
        </p:spPr>
      </p:pic>
      <p:pic>
        <p:nvPicPr>
          <p:cNvPr id="3" name="Picture 2">
            <a:extLst>
              <a:ext uri="{FF2B5EF4-FFF2-40B4-BE49-F238E27FC236}">
                <a16:creationId xmlns:a16="http://schemas.microsoft.com/office/drawing/2014/main" id="{E2E720A4-9192-C771-B807-D446A1052BD0}"/>
              </a:ext>
            </a:extLst>
          </p:cNvPr>
          <p:cNvPicPr>
            <a:picLocks noChangeAspect="1"/>
          </p:cNvPicPr>
          <p:nvPr/>
        </p:nvPicPr>
        <p:blipFill>
          <a:blip r:embed="rId5"/>
          <a:stretch>
            <a:fillRect/>
          </a:stretch>
        </p:blipFill>
        <p:spPr>
          <a:xfrm>
            <a:off x="8173343" y="9247706"/>
            <a:ext cx="3151878" cy="658433"/>
          </a:xfrm>
          <a:prstGeom prst="rect">
            <a:avLst/>
          </a:prstGeom>
        </p:spPr>
      </p:pic>
      <p:sp>
        <p:nvSpPr>
          <p:cNvPr id="2" name="TextBox 1">
            <a:extLst>
              <a:ext uri="{FF2B5EF4-FFF2-40B4-BE49-F238E27FC236}">
                <a16:creationId xmlns:a16="http://schemas.microsoft.com/office/drawing/2014/main" id="{CC861F6B-4A35-D6A0-50F9-7E56DBBA1BDC}"/>
              </a:ext>
            </a:extLst>
          </p:cNvPr>
          <p:cNvSpPr txBox="1"/>
          <p:nvPr/>
        </p:nvSpPr>
        <p:spPr>
          <a:xfrm>
            <a:off x="654658" y="1235594"/>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hlinkClick r:id="rId6">
                  <a:extLst>
                    <a:ext uri="{A12FA001-AC4F-418D-AE19-62706E023703}">
                      <ahyp:hlinkClr xmlns:ahyp="http://schemas.microsoft.com/office/drawing/2018/hyperlinkcolor" val="tx"/>
                    </a:ext>
                  </a:extLst>
                </a:hlinkClick>
              </a:rPr>
              <a:t>https://encr.pw/BxIiJ</a:t>
            </a:r>
            <a:endParaRPr lang="en-US" sz="3200" dirty="0">
              <a:solidFill>
                <a:schemeClr val="bg1"/>
              </a:solidFill>
            </a:endParaRPr>
          </a:p>
        </p:txBody>
      </p:sp>
      <p:pic>
        <p:nvPicPr>
          <p:cNvPr id="8" name="Picture 7">
            <a:extLst>
              <a:ext uri="{FF2B5EF4-FFF2-40B4-BE49-F238E27FC236}">
                <a16:creationId xmlns:a16="http://schemas.microsoft.com/office/drawing/2014/main" id="{B652E0D5-48CD-C9EA-AE54-5DAFD8CDAA6A}"/>
              </a:ext>
            </a:extLst>
          </p:cNvPr>
          <p:cNvPicPr>
            <a:picLocks noChangeAspect="1"/>
          </p:cNvPicPr>
          <p:nvPr/>
        </p:nvPicPr>
        <p:blipFill>
          <a:blip r:embed="rId7"/>
          <a:stretch>
            <a:fillRect/>
          </a:stretch>
        </p:blipFill>
        <p:spPr>
          <a:xfrm>
            <a:off x="5195494" y="1353759"/>
            <a:ext cx="1436229" cy="1429291"/>
          </a:xfrm>
          <a:prstGeom prst="rect">
            <a:avLst/>
          </a:prstGeom>
        </p:spPr>
      </p:pic>
      <p:sp>
        <p:nvSpPr>
          <p:cNvPr id="17" name="TextBox 16">
            <a:extLst>
              <a:ext uri="{FF2B5EF4-FFF2-40B4-BE49-F238E27FC236}">
                <a16:creationId xmlns:a16="http://schemas.microsoft.com/office/drawing/2014/main" id="{2202F30C-3972-5603-A8A0-0D4696123EF6}"/>
              </a:ext>
            </a:extLst>
          </p:cNvPr>
          <p:cNvSpPr txBox="1"/>
          <p:nvPr/>
        </p:nvSpPr>
        <p:spPr>
          <a:xfrm>
            <a:off x="1283088" y="3592242"/>
            <a:ext cx="3684210" cy="523220"/>
          </a:xfrm>
          <a:prstGeom prst="rect">
            <a:avLst/>
          </a:prstGeom>
          <a:noFill/>
        </p:spPr>
        <p:txBody>
          <a:bodyPr wrap="square">
            <a:spAutoFit/>
          </a:bodyPr>
          <a:lstStyle/>
          <a:p>
            <a:r>
              <a:rPr lang="en-US" sz="2800" dirty="0">
                <a:solidFill>
                  <a:schemeClr val="bg1"/>
                </a:solidFill>
                <a:latin typeface="Avenir Next LT Pro Light" panose="020B0304020202020204" pitchFamily="34" charset="0"/>
                <a:hlinkClick r:id="rId8">
                  <a:extLst>
                    <a:ext uri="{A12FA001-AC4F-418D-AE19-62706E023703}">
                      <ahyp:hlinkClr xmlns:ahyp="http://schemas.microsoft.com/office/drawing/2018/hyperlinkcolor" val="tx"/>
                    </a:ext>
                  </a:extLst>
                </a:hlinkClick>
              </a:rPr>
              <a:t>https://rb.gy/g216ad</a:t>
            </a:r>
            <a:endParaRPr lang="en-US" sz="2800" dirty="0">
              <a:solidFill>
                <a:schemeClr val="bg1"/>
              </a:solidFill>
              <a:latin typeface="Avenir Next LT Pro Light" panose="020B0304020202020204" pitchFamily="34" charset="0"/>
            </a:endParaRPr>
          </a:p>
        </p:txBody>
      </p:sp>
      <p:sp>
        <p:nvSpPr>
          <p:cNvPr id="18" name="TextBox 17">
            <a:extLst>
              <a:ext uri="{FF2B5EF4-FFF2-40B4-BE49-F238E27FC236}">
                <a16:creationId xmlns:a16="http://schemas.microsoft.com/office/drawing/2014/main" id="{5C1B31E0-8F8E-F316-B203-63DD3D337282}"/>
              </a:ext>
            </a:extLst>
          </p:cNvPr>
          <p:cNvSpPr txBox="1"/>
          <p:nvPr/>
        </p:nvSpPr>
        <p:spPr>
          <a:xfrm>
            <a:off x="100522" y="691336"/>
            <a:ext cx="5434003" cy="523220"/>
          </a:xfrm>
          <a:prstGeom prst="rect">
            <a:avLst/>
          </a:prstGeom>
          <a:noFill/>
        </p:spPr>
        <p:txBody>
          <a:bodyPr wrap="square">
            <a:spAutoFit/>
          </a:bodyPr>
          <a:lstStyle/>
          <a:p>
            <a:r>
              <a:rPr lang="es-GT" sz="2800" noProof="0" dirty="0">
                <a:solidFill>
                  <a:schemeClr val="bg1"/>
                </a:solidFill>
                <a:latin typeface="Avenir Next LT Pro Light" panose="020B0304020202020204" pitchFamily="34" charset="0"/>
              </a:rPr>
              <a:t>Forma para enviar información:</a:t>
            </a:r>
          </a:p>
        </p:txBody>
      </p:sp>
      <p:sp>
        <p:nvSpPr>
          <p:cNvPr id="19" name="TextBox 18">
            <a:extLst>
              <a:ext uri="{FF2B5EF4-FFF2-40B4-BE49-F238E27FC236}">
                <a16:creationId xmlns:a16="http://schemas.microsoft.com/office/drawing/2014/main" id="{69203D16-7CBA-9CA2-A9FA-2C4CC27CDDBA}"/>
              </a:ext>
            </a:extLst>
          </p:cNvPr>
          <p:cNvSpPr txBox="1"/>
          <p:nvPr/>
        </p:nvSpPr>
        <p:spPr>
          <a:xfrm>
            <a:off x="66609" y="2751519"/>
            <a:ext cx="4507596" cy="830997"/>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Tabla 2: información disponible para informar PEM:</a:t>
            </a:r>
          </a:p>
        </p:txBody>
      </p:sp>
      <p:pic>
        <p:nvPicPr>
          <p:cNvPr id="23" name="Picture 22">
            <a:extLst>
              <a:ext uri="{FF2B5EF4-FFF2-40B4-BE49-F238E27FC236}">
                <a16:creationId xmlns:a16="http://schemas.microsoft.com/office/drawing/2014/main" id="{3230DB63-A69A-88DA-22DF-F1BA273EF251}"/>
              </a:ext>
            </a:extLst>
          </p:cNvPr>
          <p:cNvPicPr>
            <a:picLocks noChangeAspect="1"/>
          </p:cNvPicPr>
          <p:nvPr/>
        </p:nvPicPr>
        <p:blipFill>
          <a:blip r:embed="rId9"/>
          <a:stretch>
            <a:fillRect/>
          </a:stretch>
        </p:blipFill>
        <p:spPr>
          <a:xfrm>
            <a:off x="5065814" y="4428838"/>
            <a:ext cx="1702701" cy="2358579"/>
          </a:xfrm>
          <a:prstGeom prst="rect">
            <a:avLst/>
          </a:prstGeom>
        </p:spPr>
      </p:pic>
      <p:pic>
        <p:nvPicPr>
          <p:cNvPr id="21" name="Picture 20">
            <a:extLst>
              <a:ext uri="{FF2B5EF4-FFF2-40B4-BE49-F238E27FC236}">
                <a16:creationId xmlns:a16="http://schemas.microsoft.com/office/drawing/2014/main" id="{02323894-9B76-13E3-7685-02E7EFFACEBC}"/>
              </a:ext>
            </a:extLst>
          </p:cNvPr>
          <p:cNvPicPr>
            <a:picLocks noChangeAspect="1"/>
          </p:cNvPicPr>
          <p:nvPr/>
        </p:nvPicPr>
        <p:blipFill>
          <a:blip r:embed="rId10"/>
          <a:stretch>
            <a:fillRect/>
          </a:stretch>
        </p:blipFill>
        <p:spPr>
          <a:xfrm>
            <a:off x="3820403" y="4187395"/>
            <a:ext cx="1702701" cy="2271298"/>
          </a:xfrm>
          <a:prstGeom prst="rect">
            <a:avLst/>
          </a:prstGeom>
        </p:spPr>
      </p:pic>
      <p:sp>
        <p:nvSpPr>
          <p:cNvPr id="24" name="TextBox 23">
            <a:extLst>
              <a:ext uri="{FF2B5EF4-FFF2-40B4-BE49-F238E27FC236}">
                <a16:creationId xmlns:a16="http://schemas.microsoft.com/office/drawing/2014/main" id="{A378AB1D-E153-599F-3742-9015AFB02DFD}"/>
              </a:ext>
            </a:extLst>
          </p:cNvPr>
          <p:cNvSpPr txBox="1"/>
          <p:nvPr/>
        </p:nvSpPr>
        <p:spPr>
          <a:xfrm>
            <a:off x="108103" y="1888925"/>
            <a:ext cx="4969651" cy="707886"/>
          </a:xfrm>
          <a:prstGeom prst="rect">
            <a:avLst/>
          </a:prstGeom>
          <a:noFill/>
        </p:spPr>
        <p:txBody>
          <a:bodyPr wrap="square">
            <a:spAutoFit/>
          </a:bodyPr>
          <a:lstStyle/>
          <a:p>
            <a:r>
              <a:rPr lang="es-GT" sz="2000" noProof="0" dirty="0">
                <a:solidFill>
                  <a:schemeClr val="bg1"/>
                </a:solidFill>
                <a:latin typeface="Avenir Next LT Pro Light" panose="020B0304020202020204" pitchFamily="34" charset="0"/>
              </a:rPr>
              <a:t>La fecha limite para enviar sugerencias es 7 de mayo 2025</a:t>
            </a:r>
          </a:p>
        </p:txBody>
      </p:sp>
    </p:spTree>
    <p:extLst>
      <p:ext uri="{BB962C8B-B14F-4D97-AF65-F5344CB8AC3E}">
        <p14:creationId xmlns:p14="http://schemas.microsoft.com/office/powerpoint/2010/main" val="40870794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1C8043-1872-1E65-E471-DB62D8CC6AE6}"/>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41C6CB20-48A2-1B50-A5FC-660DAE156219}"/>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ECF7651-6B07-934B-522A-AB2D09AEC37D}"/>
              </a:ext>
            </a:extLst>
          </p:cNvPr>
          <p:cNvPicPr>
            <a:picLocks noChangeAspect="1"/>
          </p:cNvPicPr>
          <p:nvPr/>
        </p:nvPicPr>
        <p:blipFill>
          <a:blip r:embed="rId3"/>
          <a:srcRect l="23279" b="28070"/>
          <a:stretch/>
        </p:blipFill>
        <p:spPr>
          <a:xfrm>
            <a:off x="-12031" y="0"/>
            <a:ext cx="12230462" cy="6858000"/>
          </a:xfrm>
          <a:prstGeom prst="rect">
            <a:avLst/>
          </a:prstGeom>
        </p:spPr>
      </p:pic>
      <p:sp>
        <p:nvSpPr>
          <p:cNvPr id="9" name="TextBox 8">
            <a:extLst>
              <a:ext uri="{FF2B5EF4-FFF2-40B4-BE49-F238E27FC236}">
                <a16:creationId xmlns:a16="http://schemas.microsoft.com/office/drawing/2014/main" id="{1906D6BD-52B1-C9F5-E045-CF36A6BE0E94}"/>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Principales vacíos de información para informar PEM</a:t>
            </a:r>
          </a:p>
        </p:txBody>
      </p:sp>
      <p:sp>
        <p:nvSpPr>
          <p:cNvPr id="13" name="TextBox 12">
            <a:extLst>
              <a:ext uri="{FF2B5EF4-FFF2-40B4-BE49-F238E27FC236}">
                <a16:creationId xmlns:a16="http://schemas.microsoft.com/office/drawing/2014/main" id="{63966CFD-0748-49A6-A0C0-688DE2AE7CF2}"/>
              </a:ext>
            </a:extLst>
          </p:cNvPr>
          <p:cNvSpPr txBox="1"/>
          <p:nvPr/>
        </p:nvSpPr>
        <p:spPr>
          <a:xfrm>
            <a:off x="181814" y="769767"/>
            <a:ext cx="12010185" cy="954107"/>
          </a:xfrm>
          <a:prstGeom prst="rect">
            <a:avLst/>
          </a:prstGeom>
          <a:noFill/>
        </p:spPr>
        <p:txBody>
          <a:bodyPr wrap="square">
            <a:spAutoFit/>
          </a:bodyPr>
          <a:lstStyle/>
          <a:p>
            <a:r>
              <a:rPr lang="es-GT" sz="2800" noProof="0" dirty="0">
                <a:solidFill>
                  <a:schemeClr val="bg1"/>
                </a:solidFill>
                <a:latin typeface="Avenir Next LT Pro Light" panose="020B0304020202020204" pitchFamily="34" charset="0"/>
              </a:rPr>
              <a:t>La información (formato espacial) es limitada, fue producida con diferentes propósitos, a diferentes escalas, resoluciones y periodos…</a:t>
            </a:r>
          </a:p>
        </p:txBody>
      </p:sp>
      <p:grpSp>
        <p:nvGrpSpPr>
          <p:cNvPr id="35" name="Group 34">
            <a:extLst>
              <a:ext uri="{FF2B5EF4-FFF2-40B4-BE49-F238E27FC236}">
                <a16:creationId xmlns:a16="http://schemas.microsoft.com/office/drawing/2014/main" id="{CDA0B0A1-C422-8DD3-DF98-C27459957FF7}"/>
              </a:ext>
            </a:extLst>
          </p:cNvPr>
          <p:cNvGrpSpPr/>
          <p:nvPr/>
        </p:nvGrpSpPr>
        <p:grpSpPr>
          <a:xfrm>
            <a:off x="77016" y="2490540"/>
            <a:ext cx="4519048" cy="4325888"/>
            <a:chOff x="77015" y="1984729"/>
            <a:chExt cx="5505175" cy="4831699"/>
          </a:xfrm>
        </p:grpSpPr>
        <p:pic>
          <p:nvPicPr>
            <p:cNvPr id="1026" name="Picture 2">
              <a:extLst>
                <a:ext uri="{FF2B5EF4-FFF2-40B4-BE49-F238E27FC236}">
                  <a16:creationId xmlns:a16="http://schemas.microsoft.com/office/drawing/2014/main" id="{9BAC337F-4AE1-0A6E-1218-35FD33B935F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50" t="20017" r="32594" b="5023"/>
            <a:stretch/>
          </p:blipFill>
          <p:spPr bwMode="auto">
            <a:xfrm rot="10800000">
              <a:off x="77015" y="1984729"/>
              <a:ext cx="5505175" cy="4831699"/>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414F0D20-C10C-0DB1-DA72-36C1FEA0CF83}"/>
                </a:ext>
              </a:extLst>
            </p:cNvPr>
            <p:cNvSpPr txBox="1"/>
            <p:nvPr/>
          </p:nvSpPr>
          <p:spPr>
            <a:xfrm>
              <a:off x="228724" y="2014815"/>
              <a:ext cx="3820687" cy="1134421"/>
            </a:xfrm>
            <a:prstGeom prst="rect">
              <a:avLst/>
            </a:prstGeom>
            <a:noFill/>
          </p:spPr>
          <p:txBody>
            <a:bodyPr wrap="square">
              <a:spAutoFit/>
            </a:bodyPr>
            <a:lstStyle/>
            <a:p>
              <a:r>
                <a:rPr lang="es-GT" sz="2000" dirty="0">
                  <a:latin typeface="Avenir Next LT Pro Light" panose="020B0304020202020204" pitchFamily="34" charset="0"/>
                </a:rPr>
                <a:t>Zonas de pesca </a:t>
              </a:r>
            </a:p>
            <a:p>
              <a:r>
                <a:rPr lang="es-GT" sz="2000" dirty="0">
                  <a:latin typeface="Avenir Next LT Pro Light" panose="020B0304020202020204" pitchFamily="34" charset="0"/>
                </a:rPr>
                <a:t>(Atlas Bocas del Toro, 2008)</a:t>
              </a:r>
              <a:endParaRPr lang="es-GT" sz="2000" noProof="0" dirty="0">
                <a:latin typeface="Avenir Next LT Pro Light" panose="020B0304020202020204" pitchFamily="34" charset="0"/>
              </a:endParaRPr>
            </a:p>
          </p:txBody>
        </p:sp>
      </p:grpSp>
      <p:grpSp>
        <p:nvGrpSpPr>
          <p:cNvPr id="36" name="Group 35">
            <a:extLst>
              <a:ext uri="{FF2B5EF4-FFF2-40B4-BE49-F238E27FC236}">
                <a16:creationId xmlns:a16="http://schemas.microsoft.com/office/drawing/2014/main" id="{55A5CF88-5B6A-3134-2383-4045910B9CE4}"/>
              </a:ext>
            </a:extLst>
          </p:cNvPr>
          <p:cNvGrpSpPr/>
          <p:nvPr/>
        </p:nvGrpSpPr>
        <p:grpSpPr>
          <a:xfrm>
            <a:off x="3620490" y="3725999"/>
            <a:ext cx="2544192" cy="3090429"/>
            <a:chOff x="2716157" y="3737709"/>
            <a:chExt cx="2544192" cy="3090429"/>
          </a:xfrm>
        </p:grpSpPr>
        <p:pic>
          <p:nvPicPr>
            <p:cNvPr id="1028" name="Picture 4">
              <a:extLst>
                <a:ext uri="{FF2B5EF4-FFF2-40B4-BE49-F238E27FC236}">
                  <a16:creationId xmlns:a16="http://schemas.microsoft.com/office/drawing/2014/main" id="{049629C0-DE1B-C4B8-4C00-446C1CF7BFC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7082" t="3611" r="6017" b="17220"/>
            <a:stretch/>
          </p:blipFill>
          <p:spPr bwMode="auto">
            <a:xfrm>
              <a:off x="2716157" y="3737709"/>
              <a:ext cx="2544192" cy="3090429"/>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DD145973-4AFD-2CAE-4BB5-FACC82137F7C}"/>
                </a:ext>
              </a:extLst>
            </p:cNvPr>
            <p:cNvSpPr txBox="1"/>
            <p:nvPr/>
          </p:nvSpPr>
          <p:spPr>
            <a:xfrm>
              <a:off x="2825755" y="6365671"/>
              <a:ext cx="2368167" cy="400110"/>
            </a:xfrm>
            <a:prstGeom prst="rect">
              <a:avLst/>
            </a:prstGeom>
            <a:noFill/>
          </p:spPr>
          <p:txBody>
            <a:bodyPr wrap="square">
              <a:spAutoFit/>
            </a:bodyPr>
            <a:lstStyle/>
            <a:p>
              <a:r>
                <a:rPr lang="es-GT" sz="2000" dirty="0">
                  <a:solidFill>
                    <a:schemeClr val="bg1"/>
                  </a:solidFill>
                  <a:latin typeface="Avenir Next LT Pro Light" panose="020B0304020202020204" pitchFamily="34" charset="0"/>
                </a:rPr>
                <a:t>Sitios de buceo</a:t>
              </a:r>
              <a:endParaRPr lang="es-GT" sz="2000" noProof="0" dirty="0">
                <a:solidFill>
                  <a:schemeClr val="bg1"/>
                </a:solidFill>
                <a:latin typeface="Avenir Next LT Pro Light" panose="020B0304020202020204" pitchFamily="34" charset="0"/>
              </a:endParaRPr>
            </a:p>
          </p:txBody>
        </p:sp>
      </p:grpSp>
      <p:grpSp>
        <p:nvGrpSpPr>
          <p:cNvPr id="34" name="Group 33">
            <a:extLst>
              <a:ext uri="{FF2B5EF4-FFF2-40B4-BE49-F238E27FC236}">
                <a16:creationId xmlns:a16="http://schemas.microsoft.com/office/drawing/2014/main" id="{26EFF47A-D472-1C3F-BB6A-49A8F13C7C83}"/>
              </a:ext>
            </a:extLst>
          </p:cNvPr>
          <p:cNvGrpSpPr/>
          <p:nvPr/>
        </p:nvGrpSpPr>
        <p:grpSpPr>
          <a:xfrm>
            <a:off x="4694340" y="1862608"/>
            <a:ext cx="6646942" cy="1722866"/>
            <a:chOff x="-154183" y="1518804"/>
            <a:chExt cx="6646942" cy="1722866"/>
          </a:xfrm>
        </p:grpSpPr>
        <p:sp>
          <p:nvSpPr>
            <p:cNvPr id="16" name="TextBox 15">
              <a:extLst>
                <a:ext uri="{FF2B5EF4-FFF2-40B4-BE49-F238E27FC236}">
                  <a16:creationId xmlns:a16="http://schemas.microsoft.com/office/drawing/2014/main" id="{08047884-9C43-C32A-BF67-BDF468FFD32D}"/>
                </a:ext>
              </a:extLst>
            </p:cNvPr>
            <p:cNvSpPr txBox="1"/>
            <p:nvPr/>
          </p:nvSpPr>
          <p:spPr>
            <a:xfrm>
              <a:off x="2337254" y="2410673"/>
              <a:ext cx="1784278"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Atlas y Portales</a:t>
              </a:r>
            </a:p>
          </p:txBody>
        </p:sp>
        <p:sp>
          <p:nvSpPr>
            <p:cNvPr id="17" name="TextBox 16">
              <a:extLst>
                <a:ext uri="{FF2B5EF4-FFF2-40B4-BE49-F238E27FC236}">
                  <a16:creationId xmlns:a16="http://schemas.microsoft.com/office/drawing/2014/main" id="{452EDCAF-54C4-1FC2-0A14-F25B220F715F}"/>
                </a:ext>
              </a:extLst>
            </p:cNvPr>
            <p:cNvSpPr txBox="1"/>
            <p:nvPr/>
          </p:nvSpPr>
          <p:spPr>
            <a:xfrm>
              <a:off x="4708481" y="2410673"/>
              <a:ext cx="1784278"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Estudios </a:t>
              </a:r>
            </a:p>
            <a:p>
              <a:pPr algn="ctr"/>
              <a:r>
                <a:rPr lang="es-GT" sz="2400" noProof="0" dirty="0">
                  <a:solidFill>
                    <a:schemeClr val="bg1"/>
                  </a:solidFill>
                  <a:latin typeface="Avenir Next LT Pro Light" panose="020B0304020202020204" pitchFamily="34" charset="0"/>
                </a:rPr>
                <a:t>científicos</a:t>
              </a:r>
            </a:p>
          </p:txBody>
        </p:sp>
        <p:pic>
          <p:nvPicPr>
            <p:cNvPr id="22" name="Graphic 21" descr="Meeting with solid fill">
              <a:extLst>
                <a:ext uri="{FF2B5EF4-FFF2-40B4-BE49-F238E27FC236}">
                  <a16:creationId xmlns:a16="http://schemas.microsoft.com/office/drawing/2014/main" id="{5FFDA286-44B6-3F77-49E6-34169DC272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40585" y="1562784"/>
              <a:ext cx="914400" cy="914400"/>
            </a:xfrm>
            <a:prstGeom prst="rect">
              <a:avLst/>
            </a:prstGeom>
          </p:spPr>
        </p:pic>
        <p:pic>
          <p:nvPicPr>
            <p:cNvPr id="24" name="Graphic 23" descr="Computer with solid fill">
              <a:extLst>
                <a:ext uri="{FF2B5EF4-FFF2-40B4-BE49-F238E27FC236}">
                  <a16:creationId xmlns:a16="http://schemas.microsoft.com/office/drawing/2014/main" id="{E0F704D3-1D8B-0164-7D07-FBD6CFA0194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2681553" y="1641662"/>
              <a:ext cx="914400" cy="914400"/>
            </a:xfrm>
            <a:prstGeom prst="rect">
              <a:avLst/>
            </a:prstGeom>
          </p:spPr>
        </p:pic>
        <p:pic>
          <p:nvPicPr>
            <p:cNvPr id="26" name="Graphic 25" descr="Document with solid fill">
              <a:extLst>
                <a:ext uri="{FF2B5EF4-FFF2-40B4-BE49-F238E27FC236}">
                  <a16:creationId xmlns:a16="http://schemas.microsoft.com/office/drawing/2014/main" id="{4FDF1E33-BBAD-9B09-4468-85D018ACBD04}"/>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5022519" y="1518804"/>
              <a:ext cx="914400" cy="914400"/>
            </a:xfrm>
            <a:prstGeom prst="rect">
              <a:avLst/>
            </a:prstGeom>
          </p:spPr>
        </p:pic>
        <p:sp>
          <p:nvSpPr>
            <p:cNvPr id="27" name="TextBox 26">
              <a:extLst>
                <a:ext uri="{FF2B5EF4-FFF2-40B4-BE49-F238E27FC236}">
                  <a16:creationId xmlns:a16="http://schemas.microsoft.com/office/drawing/2014/main" id="{A39EC5D5-163A-3CE8-BA91-0A3BD5AF47AC}"/>
                </a:ext>
              </a:extLst>
            </p:cNvPr>
            <p:cNvSpPr txBox="1"/>
            <p:nvPr/>
          </p:nvSpPr>
          <p:spPr>
            <a:xfrm>
              <a:off x="-154183" y="2410673"/>
              <a:ext cx="198289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Mapeo</a:t>
              </a:r>
            </a:p>
            <a:p>
              <a:pPr algn="ctr"/>
              <a:r>
                <a:rPr lang="es-GT" sz="2400" noProof="0" dirty="0">
                  <a:solidFill>
                    <a:schemeClr val="bg1"/>
                  </a:solidFill>
                  <a:latin typeface="Avenir Next LT Pro Light" panose="020B0304020202020204" pitchFamily="34" charset="0"/>
                </a:rPr>
                <a:t>Participativo</a:t>
              </a:r>
            </a:p>
          </p:txBody>
        </p:sp>
        <p:pic>
          <p:nvPicPr>
            <p:cNvPr id="29" name="Graphic 28" descr="Badge Follow with solid fill">
              <a:extLst>
                <a:ext uri="{FF2B5EF4-FFF2-40B4-BE49-F238E27FC236}">
                  <a16:creationId xmlns:a16="http://schemas.microsoft.com/office/drawing/2014/main" id="{F21A279E-D90D-0887-9B2F-F606333B11A1}"/>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11694" y="1824542"/>
              <a:ext cx="513150" cy="513150"/>
            </a:xfrm>
            <a:prstGeom prst="rect">
              <a:avLst/>
            </a:prstGeom>
          </p:spPr>
        </p:pic>
        <p:pic>
          <p:nvPicPr>
            <p:cNvPr id="30" name="Graphic 29" descr="Badge Follow with solid fill">
              <a:extLst>
                <a:ext uri="{FF2B5EF4-FFF2-40B4-BE49-F238E27FC236}">
                  <a16:creationId xmlns:a16="http://schemas.microsoft.com/office/drawing/2014/main" id="{B4BAF685-18AD-EC57-14E5-23719F9DC07D}"/>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052661" y="1840940"/>
              <a:ext cx="513150" cy="513150"/>
            </a:xfrm>
            <a:prstGeom prst="rect">
              <a:avLst/>
            </a:prstGeom>
          </p:spPr>
        </p:pic>
      </p:grpSp>
      <p:sp>
        <p:nvSpPr>
          <p:cNvPr id="33" name="TextBox 32">
            <a:extLst>
              <a:ext uri="{FF2B5EF4-FFF2-40B4-BE49-F238E27FC236}">
                <a16:creationId xmlns:a16="http://schemas.microsoft.com/office/drawing/2014/main" id="{436F105E-3ED9-1C04-73EE-299691859AB5}"/>
              </a:ext>
            </a:extLst>
          </p:cNvPr>
          <p:cNvSpPr txBox="1"/>
          <p:nvPr/>
        </p:nvSpPr>
        <p:spPr>
          <a:xfrm>
            <a:off x="7199566" y="3741856"/>
            <a:ext cx="5074319" cy="3139321"/>
          </a:xfrm>
          <a:prstGeom prst="rect">
            <a:avLst/>
          </a:prstGeom>
          <a:noFill/>
        </p:spPr>
        <p:txBody>
          <a:bodyPr wrap="square">
            <a:spAutoFit/>
          </a:bodyPr>
          <a:lstStyle/>
          <a:p>
            <a:pPr marL="174625" indent="-174625">
              <a:buFont typeface="Arial" panose="020B0604020202020204" pitchFamily="34" charset="0"/>
              <a:buChar char="•"/>
            </a:pPr>
            <a:r>
              <a:rPr lang="es-GT" sz="2200" noProof="0" dirty="0">
                <a:solidFill>
                  <a:schemeClr val="bg1"/>
                </a:solidFill>
                <a:latin typeface="Avenir Next LT Pro Light" panose="020B0304020202020204" pitchFamily="34" charset="0"/>
              </a:rPr>
              <a:t>Áreas de pesca </a:t>
            </a: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R</a:t>
            </a:r>
            <a:r>
              <a:rPr lang="es-GT" sz="2200" noProof="0" dirty="0">
                <a:solidFill>
                  <a:schemeClr val="bg1"/>
                </a:solidFill>
                <a:latin typeface="Avenir Next LT Pro Light" panose="020B0304020202020204" pitchFamily="34" charset="0"/>
              </a:rPr>
              <a:t>utas marítimas</a:t>
            </a:r>
          </a:p>
          <a:p>
            <a:pPr marL="174625" indent="-174625">
              <a:buFont typeface="Arial" panose="020B0604020202020204" pitchFamily="34" charset="0"/>
              <a:buChar char="•"/>
            </a:pPr>
            <a:r>
              <a:rPr lang="es-GT" sz="2200" noProof="0" dirty="0">
                <a:solidFill>
                  <a:schemeClr val="bg1"/>
                </a:solidFill>
                <a:latin typeface="Avenir Next LT Pro Light" panose="020B0304020202020204" pitchFamily="34" charset="0"/>
              </a:rPr>
              <a:t>Hábitats marinos</a:t>
            </a: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Especies marinas relevantes</a:t>
            </a:r>
            <a:endParaRPr lang="es-GT" sz="2200" noProof="0" dirty="0">
              <a:solidFill>
                <a:schemeClr val="bg1"/>
              </a:solidFill>
              <a:latin typeface="Avenir Next LT Pro Light" panose="020B0304020202020204" pitchFamily="34" charset="0"/>
            </a:endParaRP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Áreas</a:t>
            </a:r>
            <a:r>
              <a:rPr lang="es-GT" sz="2200" noProof="0" dirty="0">
                <a:solidFill>
                  <a:schemeClr val="bg1"/>
                </a:solidFill>
                <a:latin typeface="Avenir Next LT Pro Light" panose="020B0304020202020204" pitchFamily="34" charset="0"/>
              </a:rPr>
              <a:t> recreativas acuáticas </a:t>
            </a: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A</a:t>
            </a:r>
            <a:r>
              <a:rPr lang="es-GT" sz="2200" noProof="0" dirty="0">
                <a:solidFill>
                  <a:schemeClr val="bg1"/>
                </a:solidFill>
                <a:latin typeface="Avenir Next LT Pro Light" panose="020B0304020202020204" pitchFamily="34" charset="0"/>
              </a:rPr>
              <a:t>reas de conflicto </a:t>
            </a:r>
          </a:p>
          <a:p>
            <a:pPr marL="174625" indent="-174625">
              <a:buFont typeface="Arial" panose="020B0604020202020204" pitchFamily="34" charset="0"/>
              <a:buChar char="•"/>
            </a:pPr>
            <a:r>
              <a:rPr lang="es-GT" sz="2200" noProof="0" dirty="0">
                <a:solidFill>
                  <a:schemeClr val="bg1"/>
                </a:solidFill>
                <a:latin typeface="Avenir Next LT Pro Light" panose="020B0304020202020204" pitchFamily="34" charset="0"/>
              </a:rPr>
              <a:t>Sitios culturales o comunitarios</a:t>
            </a: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Valor económico</a:t>
            </a:r>
            <a:r>
              <a:rPr lang="es-GT" sz="2200" noProof="0" dirty="0">
                <a:solidFill>
                  <a:schemeClr val="bg1"/>
                </a:solidFill>
                <a:latin typeface="Avenir Next LT Pro Light" panose="020B0304020202020204" pitchFamily="34" charset="0"/>
              </a:rPr>
              <a:t> </a:t>
            </a:r>
          </a:p>
          <a:p>
            <a:pPr marL="174625" indent="-174625">
              <a:buFont typeface="Arial" panose="020B0604020202020204" pitchFamily="34" charset="0"/>
              <a:buChar char="•"/>
            </a:pPr>
            <a:r>
              <a:rPr lang="es-GT" sz="2200" dirty="0">
                <a:solidFill>
                  <a:schemeClr val="bg1"/>
                </a:solidFill>
                <a:latin typeface="Avenir Next LT Pro Light" panose="020B0304020202020204" pitchFamily="34" charset="0"/>
              </a:rPr>
              <a:t>Entre otros…</a:t>
            </a:r>
            <a:endParaRPr lang="es-GT" sz="2200" noProof="0" dirty="0">
              <a:solidFill>
                <a:schemeClr val="bg1"/>
              </a:solidFill>
              <a:latin typeface="Avenir Next LT Pro Light" panose="020B0304020202020204" pitchFamily="34" charset="0"/>
            </a:endParaRPr>
          </a:p>
        </p:txBody>
      </p:sp>
      <p:cxnSp>
        <p:nvCxnSpPr>
          <p:cNvPr id="37" name="Straight Connector 36">
            <a:extLst>
              <a:ext uri="{FF2B5EF4-FFF2-40B4-BE49-F238E27FC236}">
                <a16:creationId xmlns:a16="http://schemas.microsoft.com/office/drawing/2014/main" id="{7D9093C2-E5B8-867D-DBE4-C053D1CAF47D}"/>
              </a:ext>
            </a:extLst>
          </p:cNvPr>
          <p:cNvCxnSpPr>
            <a:cxnSpLocks/>
          </p:cNvCxnSpPr>
          <p:nvPr/>
        </p:nvCxnSpPr>
        <p:spPr>
          <a:xfrm rot="16200000">
            <a:off x="8690289" y="1684456"/>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431894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03EB78-FA30-697C-E70A-E993AB05708D}"/>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2F61EF15-29A3-BCE7-216B-149511B969D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C6E93B9D-55B2-C5DD-4FED-18597A85DF29}"/>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F984FA68-F446-14CD-D96C-3837B7FF2F0B}"/>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7C227BDF-746B-1D27-A34D-D20B05AF2E05}"/>
              </a:ext>
            </a:extLst>
          </p:cNvPr>
          <p:cNvPicPr>
            <a:picLocks noChangeAspect="1"/>
          </p:cNvPicPr>
          <p:nvPr/>
        </p:nvPicPr>
        <p:blipFill>
          <a:blip r:embed="rId5"/>
          <a:srcRect l="37187" t="28219" r="34219" b="36641"/>
          <a:stretch/>
        </p:blipFill>
        <p:spPr>
          <a:xfrm>
            <a:off x="-13480017" y="-2613187"/>
            <a:ext cx="12192000" cy="8061377"/>
          </a:xfrm>
          <a:prstGeom prst="rect">
            <a:avLst/>
          </a:prstGeom>
        </p:spPr>
      </p:pic>
      <p:sp>
        <p:nvSpPr>
          <p:cNvPr id="48" name="TextBox 47">
            <a:extLst>
              <a:ext uri="{FF2B5EF4-FFF2-40B4-BE49-F238E27FC236}">
                <a16:creationId xmlns:a16="http://schemas.microsoft.com/office/drawing/2014/main" id="{4FE20FBD-F8CD-A210-B8A3-A83E282D13B7}"/>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0AFABCE3-CAFC-2E83-8687-C5ABAD8E800B}"/>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9FEDAE00-39C0-3B9A-B35C-2BB9C4E4F658}"/>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6D137187-0F33-D745-CBC0-408A96100B2C}"/>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spTree>
    <p:extLst>
      <p:ext uri="{BB962C8B-B14F-4D97-AF65-F5344CB8AC3E}">
        <p14:creationId xmlns:p14="http://schemas.microsoft.com/office/powerpoint/2010/main" val="98339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6ED1C3-625D-0810-CE8C-6797D7668E9F}"/>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FF98A692-E354-9D8B-0D4B-78D30859BF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B5CD8A94-49E1-2D46-29FB-618FB10F6F12}"/>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6B9A8C6E-C0DE-B664-383B-ED4D4DBA7338}"/>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86AC590E-27A9-57A4-C876-F8A5372643DF}"/>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E7183D39-32A9-934A-85A0-926D47A189CA}"/>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FC39BC18-8357-D5CC-231C-50ABECAA2AE0}"/>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4FFD0EF1-F243-D133-E7B2-9796B25CA908}"/>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8267B110-550C-552E-00E8-2F16B97DBBF3}"/>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2EE671A4-DCDF-2A5F-4A5F-490D6D883256}"/>
              </a:ext>
            </a:extLst>
          </p:cNvPr>
          <p:cNvGrpSpPr/>
          <p:nvPr/>
        </p:nvGrpSpPr>
        <p:grpSpPr>
          <a:xfrm>
            <a:off x="2019300" y="647700"/>
            <a:ext cx="8462010" cy="5082540"/>
            <a:chOff x="2019300" y="647700"/>
            <a:chExt cx="8462010" cy="5082540"/>
          </a:xfrm>
          <a:solidFill>
            <a:srgbClr val="7030A0"/>
          </a:solidFill>
        </p:grpSpPr>
        <p:sp>
          <p:nvSpPr>
            <p:cNvPr id="3" name="Oval 2">
              <a:extLst>
                <a:ext uri="{FF2B5EF4-FFF2-40B4-BE49-F238E27FC236}">
                  <a16:creationId xmlns:a16="http://schemas.microsoft.com/office/drawing/2014/main" id="{3ACC7B30-9AAD-7B5C-65FE-8A6E86FAF2FC}"/>
                </a:ext>
              </a:extLst>
            </p:cNvPr>
            <p:cNvSpPr/>
            <p:nvPr/>
          </p:nvSpPr>
          <p:spPr>
            <a:xfrm>
              <a:off x="2019300" y="12954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5EB90870-8007-DA4A-D2A6-A47EA94B7E89}"/>
                </a:ext>
              </a:extLst>
            </p:cNvPr>
            <p:cNvSpPr/>
            <p:nvPr/>
          </p:nvSpPr>
          <p:spPr>
            <a:xfrm>
              <a:off x="2743200" y="647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E17CBAF9-076A-FA57-CAB4-B3C5F156CAE3}"/>
                </a:ext>
              </a:extLst>
            </p:cNvPr>
            <p:cNvSpPr/>
            <p:nvPr/>
          </p:nvSpPr>
          <p:spPr>
            <a:xfrm>
              <a:off x="354330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C02335C0-EFE8-07D9-5FC1-9551022C48BA}"/>
                </a:ext>
              </a:extLst>
            </p:cNvPr>
            <p:cNvSpPr/>
            <p:nvPr/>
          </p:nvSpPr>
          <p:spPr>
            <a:xfrm>
              <a:off x="5189220" y="1550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D53C50D8-B9A6-D551-8FC6-09FA4D0F7215}"/>
                </a:ext>
              </a:extLst>
            </p:cNvPr>
            <p:cNvSpPr/>
            <p:nvPr/>
          </p:nvSpPr>
          <p:spPr>
            <a:xfrm>
              <a:off x="5779770" y="712762"/>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037B8D49-029F-E708-4F1D-91A4FC90E80E}"/>
                </a:ext>
              </a:extLst>
            </p:cNvPr>
            <p:cNvSpPr/>
            <p:nvPr/>
          </p:nvSpPr>
          <p:spPr>
            <a:xfrm>
              <a:off x="10115550" y="384780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DE6572D-A1D4-362B-0C84-E1D1C8754155}"/>
                </a:ext>
              </a:extLst>
            </p:cNvPr>
            <p:cNvSpPr/>
            <p:nvPr/>
          </p:nvSpPr>
          <p:spPr>
            <a:xfrm>
              <a:off x="520827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C2A4F77-6E00-7075-3777-E8EE78F36890}"/>
                </a:ext>
              </a:extLst>
            </p:cNvPr>
            <p:cNvSpPr/>
            <p:nvPr/>
          </p:nvSpPr>
          <p:spPr>
            <a:xfrm>
              <a:off x="5299710" y="4979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DF37859-4D59-30E7-9255-5F9FE4592C5C}"/>
                </a:ext>
              </a:extLst>
            </p:cNvPr>
            <p:cNvSpPr/>
            <p:nvPr/>
          </p:nvSpPr>
          <p:spPr>
            <a:xfrm>
              <a:off x="5097780" y="187833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5F85C25E-6BE3-8BB7-8416-FBBFF7758F09}"/>
                </a:ext>
              </a:extLst>
            </p:cNvPr>
            <p:cNvSpPr/>
            <p:nvPr/>
          </p:nvSpPr>
          <p:spPr>
            <a:xfrm>
              <a:off x="5196840" y="554736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0F123DC4-00B8-EF05-F9CE-4C2CD5E70460}"/>
                </a:ext>
              </a:extLst>
            </p:cNvPr>
            <p:cNvSpPr/>
            <p:nvPr/>
          </p:nvSpPr>
          <p:spPr>
            <a:xfrm>
              <a:off x="1029843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F962527C-13D9-0D2A-280F-87C9857E82FB}"/>
                </a:ext>
              </a:extLst>
            </p:cNvPr>
            <p:cNvSpPr/>
            <p:nvPr/>
          </p:nvSpPr>
          <p:spPr>
            <a:xfrm>
              <a:off x="1023747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607550A5-101F-7B2B-7454-BA5082F1299A}"/>
                </a:ext>
              </a:extLst>
            </p:cNvPr>
            <p:cNvSpPr/>
            <p:nvPr/>
          </p:nvSpPr>
          <p:spPr>
            <a:xfrm>
              <a:off x="786765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61641A8C-9976-71B1-FF9C-B734995EFC56}"/>
                </a:ext>
              </a:extLst>
            </p:cNvPr>
            <p:cNvSpPr/>
            <p:nvPr/>
          </p:nvSpPr>
          <p:spPr>
            <a:xfrm>
              <a:off x="805053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753A6EA2-4636-DFCC-E81A-BF2E20547D35}"/>
                </a:ext>
              </a:extLst>
            </p:cNvPr>
            <p:cNvSpPr/>
            <p:nvPr/>
          </p:nvSpPr>
          <p:spPr>
            <a:xfrm>
              <a:off x="8058150" y="2362493"/>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61806202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E96FEA-BBC5-44A6-3B04-B0F45B93FD43}"/>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69A8FF2C-5514-2AF1-25A4-42E888281373}"/>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53" name="Picture 2">
            <a:extLst>
              <a:ext uri="{FF2B5EF4-FFF2-40B4-BE49-F238E27FC236}">
                <a16:creationId xmlns:a16="http://schemas.microsoft.com/office/drawing/2014/main" id="{30620225-6AA4-674F-4C19-E4131C803BA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F9E14F7C-B3C0-07C6-BA3E-19A273EF09EB}"/>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CC79C8F2-3092-00FC-0B11-57E3ED0C1BFE}"/>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CD69A480-44E5-3633-7363-031D97E6EACC}"/>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8E1E4E7A-3CBC-0D39-D87F-B2047AAA480D}"/>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E6AD3B57-572B-FCB5-C20E-B29B2D7B837D}"/>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087C0001-7012-EA92-5589-3D4DA20E9C56}"/>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7E37C325-D0BA-644B-566C-6E274962F061}"/>
              </a:ext>
            </a:extLst>
          </p:cNvPr>
          <p:cNvGrpSpPr/>
          <p:nvPr/>
        </p:nvGrpSpPr>
        <p:grpSpPr>
          <a:xfrm>
            <a:off x="2019300" y="647700"/>
            <a:ext cx="8462010" cy="5082540"/>
            <a:chOff x="2019300" y="647700"/>
            <a:chExt cx="8462010" cy="5082540"/>
          </a:xfrm>
        </p:grpSpPr>
        <p:sp>
          <p:nvSpPr>
            <p:cNvPr id="3" name="Oval 2">
              <a:extLst>
                <a:ext uri="{FF2B5EF4-FFF2-40B4-BE49-F238E27FC236}">
                  <a16:creationId xmlns:a16="http://schemas.microsoft.com/office/drawing/2014/main" id="{A830B305-5437-0716-4609-734A05B6D4A2}"/>
                </a:ext>
              </a:extLst>
            </p:cNvPr>
            <p:cNvSpPr/>
            <p:nvPr/>
          </p:nvSpPr>
          <p:spPr>
            <a:xfrm>
              <a:off x="2019300" y="12954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64641601-02EE-4E07-2BD5-56489DBFBA88}"/>
                </a:ext>
              </a:extLst>
            </p:cNvPr>
            <p:cNvSpPr/>
            <p:nvPr/>
          </p:nvSpPr>
          <p:spPr>
            <a:xfrm>
              <a:off x="2743200" y="647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13C09854-CC98-2C2A-515B-217EBB4C6D7F}"/>
                </a:ext>
              </a:extLst>
            </p:cNvPr>
            <p:cNvSpPr/>
            <p:nvPr/>
          </p:nvSpPr>
          <p:spPr>
            <a:xfrm>
              <a:off x="354330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41389D14-D3B3-901E-C95C-811ACF54943B}"/>
                </a:ext>
              </a:extLst>
            </p:cNvPr>
            <p:cNvSpPr/>
            <p:nvPr/>
          </p:nvSpPr>
          <p:spPr>
            <a:xfrm>
              <a:off x="5189220" y="1550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3485B4A8-8701-C43B-A05D-E10166B4E0E1}"/>
                </a:ext>
              </a:extLst>
            </p:cNvPr>
            <p:cNvSpPr/>
            <p:nvPr/>
          </p:nvSpPr>
          <p:spPr>
            <a:xfrm>
              <a:off x="5779770" y="712762"/>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686B94C1-E3B8-B55E-2D4B-51DC5C9E2FAA}"/>
                </a:ext>
              </a:extLst>
            </p:cNvPr>
            <p:cNvSpPr/>
            <p:nvPr/>
          </p:nvSpPr>
          <p:spPr>
            <a:xfrm>
              <a:off x="10115550" y="384780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F71D233-049C-BA13-4956-524EEB88D434}"/>
                </a:ext>
              </a:extLst>
            </p:cNvPr>
            <p:cNvSpPr/>
            <p:nvPr/>
          </p:nvSpPr>
          <p:spPr>
            <a:xfrm>
              <a:off x="520827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DA1DC59F-45A0-1B15-0088-79E9A56C6BFB}"/>
                </a:ext>
              </a:extLst>
            </p:cNvPr>
            <p:cNvSpPr/>
            <p:nvPr/>
          </p:nvSpPr>
          <p:spPr>
            <a:xfrm>
              <a:off x="5299710" y="4979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FE42B6AB-B311-8CD6-CEBE-6BA8D569A348}"/>
                </a:ext>
              </a:extLst>
            </p:cNvPr>
            <p:cNvSpPr/>
            <p:nvPr/>
          </p:nvSpPr>
          <p:spPr>
            <a:xfrm>
              <a:off x="5097780" y="187833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8DE27EF2-0A13-F738-E006-2A0F0D6AB7E3}"/>
                </a:ext>
              </a:extLst>
            </p:cNvPr>
            <p:cNvSpPr/>
            <p:nvPr/>
          </p:nvSpPr>
          <p:spPr>
            <a:xfrm>
              <a:off x="5196840" y="554736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3F3B31DB-7483-0600-BF45-BC5F75096E93}"/>
                </a:ext>
              </a:extLst>
            </p:cNvPr>
            <p:cNvSpPr/>
            <p:nvPr/>
          </p:nvSpPr>
          <p:spPr>
            <a:xfrm>
              <a:off x="1029843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345B426-EEDD-B89F-8681-36682C9C6031}"/>
                </a:ext>
              </a:extLst>
            </p:cNvPr>
            <p:cNvSpPr/>
            <p:nvPr/>
          </p:nvSpPr>
          <p:spPr>
            <a:xfrm>
              <a:off x="1023747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B9F72477-62A2-C5EF-4E01-6C0975E56386}"/>
                </a:ext>
              </a:extLst>
            </p:cNvPr>
            <p:cNvSpPr/>
            <p:nvPr/>
          </p:nvSpPr>
          <p:spPr>
            <a:xfrm>
              <a:off x="786765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39C2868A-2E77-8DFF-BD4B-9B5544979F1A}"/>
                </a:ext>
              </a:extLst>
            </p:cNvPr>
            <p:cNvSpPr/>
            <p:nvPr/>
          </p:nvSpPr>
          <p:spPr>
            <a:xfrm>
              <a:off x="805053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84DF616F-B00A-39D7-EACF-0355B8698F29}"/>
                </a:ext>
              </a:extLst>
            </p:cNvPr>
            <p:cNvSpPr/>
            <p:nvPr/>
          </p:nvSpPr>
          <p:spPr>
            <a:xfrm>
              <a:off x="8058150" y="2362493"/>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0115248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8BAB3-BBCC-F3FA-114F-971452B055FB}"/>
            </a:ext>
          </a:extLst>
        </p:cNvPr>
        <p:cNvGrpSpPr/>
        <p:nvPr/>
      </p:nvGrpSpPr>
      <p:grpSpPr>
        <a:xfrm>
          <a:off x="0" y="0"/>
          <a:ext cx="0" cy="0"/>
          <a:chOff x="0" y="0"/>
          <a:chExt cx="0" cy="0"/>
        </a:xfrm>
      </p:grpSpPr>
      <p:pic>
        <p:nvPicPr>
          <p:cNvPr id="53" name="Picture 2">
            <a:extLst>
              <a:ext uri="{FF2B5EF4-FFF2-40B4-BE49-F238E27FC236}">
                <a16:creationId xmlns:a16="http://schemas.microsoft.com/office/drawing/2014/main" id="{FA0F18AA-97B5-9BE4-8AD1-E4AB3D26E13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395937" y="0"/>
            <a:ext cx="2796063" cy="2454006"/>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9">
            <a:extLst>
              <a:ext uri="{FF2B5EF4-FFF2-40B4-BE49-F238E27FC236}">
                <a16:creationId xmlns:a16="http://schemas.microsoft.com/office/drawing/2014/main" id="{E56690FC-6D40-4A1F-61E1-E8178CC8705F}"/>
              </a:ext>
            </a:extLst>
          </p:cNvPr>
          <p:cNvPicPr>
            <a:picLocks noChangeAspect="1"/>
          </p:cNvPicPr>
          <p:nvPr/>
        </p:nvPicPr>
        <p:blipFill>
          <a:blip r:embed="rId3"/>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38CE9AD0-3ACE-702B-B581-6F23A0846D18}"/>
              </a:ext>
            </a:extLst>
          </p:cNvPr>
          <p:cNvPicPr>
            <a:picLocks noChangeAspect="1"/>
          </p:cNvPicPr>
          <p:nvPr/>
        </p:nvPicPr>
        <p:blipFill>
          <a:blip r:embed="rId4"/>
          <a:srcRect l="37187" t="28219" r="34219" b="36641"/>
          <a:stretch/>
        </p:blipFill>
        <p:spPr>
          <a:xfrm>
            <a:off x="-12649200" y="2636812"/>
            <a:ext cx="12192000" cy="8061377"/>
          </a:xfrm>
          <a:prstGeom prst="rect">
            <a:avLst/>
          </a:prstGeom>
        </p:spPr>
      </p:pic>
      <p:pic>
        <p:nvPicPr>
          <p:cNvPr id="12" name="Picture 11">
            <a:extLst>
              <a:ext uri="{FF2B5EF4-FFF2-40B4-BE49-F238E27FC236}">
                <a16:creationId xmlns:a16="http://schemas.microsoft.com/office/drawing/2014/main" id="{F2E1BBD3-8774-609E-31EC-6B3DD69B84A9}"/>
              </a:ext>
            </a:extLst>
          </p:cNvPr>
          <p:cNvPicPr>
            <a:picLocks noChangeAspect="1"/>
          </p:cNvPicPr>
          <p:nvPr/>
        </p:nvPicPr>
        <p:blipFill>
          <a:blip r:embed="rId5"/>
          <a:srcRect l="37187" t="28219" r="34219" b="36641"/>
          <a:stretch/>
        </p:blipFill>
        <p:spPr>
          <a:xfrm>
            <a:off x="-13449300" y="190499"/>
            <a:ext cx="12192000" cy="8061377"/>
          </a:xfrm>
          <a:prstGeom prst="rect">
            <a:avLst/>
          </a:prstGeom>
        </p:spPr>
      </p:pic>
      <p:sp>
        <p:nvSpPr>
          <p:cNvPr id="48" name="TextBox 47">
            <a:extLst>
              <a:ext uri="{FF2B5EF4-FFF2-40B4-BE49-F238E27FC236}">
                <a16:creationId xmlns:a16="http://schemas.microsoft.com/office/drawing/2014/main" id="{456FCEC3-5C88-060E-71CF-D06728BD4F44}"/>
              </a:ext>
            </a:extLst>
          </p:cNvPr>
          <p:cNvSpPr txBox="1"/>
          <p:nvPr/>
        </p:nvSpPr>
        <p:spPr>
          <a:xfrm>
            <a:off x="3409951" y="190499"/>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Isla Colon</a:t>
            </a:r>
          </a:p>
        </p:txBody>
      </p:sp>
      <p:sp>
        <p:nvSpPr>
          <p:cNvPr id="49" name="TextBox 48">
            <a:extLst>
              <a:ext uri="{FF2B5EF4-FFF2-40B4-BE49-F238E27FC236}">
                <a16:creationId xmlns:a16="http://schemas.microsoft.com/office/drawing/2014/main" id="{445C443E-D1F5-2C67-0F4D-898509CE528E}"/>
              </a:ext>
            </a:extLst>
          </p:cNvPr>
          <p:cNvSpPr txBox="1"/>
          <p:nvPr/>
        </p:nvSpPr>
        <p:spPr>
          <a:xfrm>
            <a:off x="133351" y="2967335"/>
            <a:ext cx="2000250" cy="461665"/>
          </a:xfrm>
          <a:prstGeom prst="rect">
            <a:avLst/>
          </a:prstGeom>
          <a:noFill/>
        </p:spPr>
        <p:txBody>
          <a:bodyPr wrap="square">
            <a:spAutoFit/>
          </a:bodyPr>
          <a:lstStyle/>
          <a:p>
            <a:r>
              <a:rPr lang="es-GT" sz="2400" noProof="0" dirty="0">
                <a:solidFill>
                  <a:schemeClr val="bg1"/>
                </a:solidFill>
                <a:latin typeface="Avenir Next LT Pro Light" panose="020B0304020202020204" pitchFamily="34" charset="0"/>
              </a:rPr>
              <a:t>Almirante</a:t>
            </a:r>
          </a:p>
        </p:txBody>
      </p:sp>
      <p:sp>
        <p:nvSpPr>
          <p:cNvPr id="50" name="TextBox 49">
            <a:extLst>
              <a:ext uri="{FF2B5EF4-FFF2-40B4-BE49-F238E27FC236}">
                <a16:creationId xmlns:a16="http://schemas.microsoft.com/office/drawing/2014/main" id="{4C0818FF-D5D7-6473-4C92-F11C44FFEA24}"/>
              </a:ext>
            </a:extLst>
          </p:cNvPr>
          <p:cNvSpPr txBox="1"/>
          <p:nvPr/>
        </p:nvSpPr>
        <p:spPr>
          <a:xfrm>
            <a:off x="3409951" y="3805688"/>
            <a:ext cx="2000250" cy="830997"/>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Isla </a:t>
            </a:r>
          </a:p>
          <a:p>
            <a:pPr algn="ctr"/>
            <a:r>
              <a:rPr lang="es-GT" sz="2400" noProof="0" dirty="0">
                <a:solidFill>
                  <a:schemeClr val="bg1"/>
                </a:solidFill>
                <a:latin typeface="Avenir Next LT Pro Light" panose="020B0304020202020204" pitchFamily="34" charset="0"/>
              </a:rPr>
              <a:t>Cristóbal</a:t>
            </a:r>
          </a:p>
        </p:txBody>
      </p:sp>
      <p:sp>
        <p:nvSpPr>
          <p:cNvPr id="51" name="TextBox 50">
            <a:extLst>
              <a:ext uri="{FF2B5EF4-FFF2-40B4-BE49-F238E27FC236}">
                <a16:creationId xmlns:a16="http://schemas.microsoft.com/office/drawing/2014/main" id="{DD5815B5-6AEA-EDEC-50BC-B502B5144E08}"/>
              </a:ext>
            </a:extLst>
          </p:cNvPr>
          <p:cNvSpPr txBox="1"/>
          <p:nvPr/>
        </p:nvSpPr>
        <p:spPr>
          <a:xfrm>
            <a:off x="7334251" y="2967335"/>
            <a:ext cx="2000250" cy="461665"/>
          </a:xfrm>
          <a:prstGeom prst="rect">
            <a:avLst/>
          </a:prstGeom>
          <a:noFill/>
        </p:spPr>
        <p:txBody>
          <a:bodyPr wrap="square">
            <a:spAutoFit/>
          </a:bodyPr>
          <a:lstStyle/>
          <a:p>
            <a:pPr algn="ctr"/>
            <a:r>
              <a:rPr lang="es-GT" sz="2400" noProof="0" dirty="0">
                <a:solidFill>
                  <a:schemeClr val="bg1"/>
                </a:solidFill>
                <a:latin typeface="Avenir Next LT Pro Light" panose="020B0304020202020204" pitchFamily="34" charset="0"/>
              </a:rPr>
              <a:t>Bastimento</a:t>
            </a:r>
          </a:p>
        </p:txBody>
      </p:sp>
      <p:grpSp>
        <p:nvGrpSpPr>
          <p:cNvPr id="2" name="Group 1">
            <a:extLst>
              <a:ext uri="{FF2B5EF4-FFF2-40B4-BE49-F238E27FC236}">
                <a16:creationId xmlns:a16="http://schemas.microsoft.com/office/drawing/2014/main" id="{CFD74564-A883-CDA5-A213-65DA9A71DCAB}"/>
              </a:ext>
            </a:extLst>
          </p:cNvPr>
          <p:cNvGrpSpPr/>
          <p:nvPr/>
        </p:nvGrpSpPr>
        <p:grpSpPr>
          <a:xfrm>
            <a:off x="2019300" y="647700"/>
            <a:ext cx="8462010" cy="5082540"/>
            <a:chOff x="2019300" y="647700"/>
            <a:chExt cx="8462010" cy="5082540"/>
          </a:xfrm>
        </p:grpSpPr>
        <p:sp>
          <p:nvSpPr>
            <p:cNvPr id="3" name="Oval 2">
              <a:extLst>
                <a:ext uri="{FF2B5EF4-FFF2-40B4-BE49-F238E27FC236}">
                  <a16:creationId xmlns:a16="http://schemas.microsoft.com/office/drawing/2014/main" id="{617C212B-1C4A-B333-8A08-729CAF778D75}"/>
                </a:ext>
              </a:extLst>
            </p:cNvPr>
            <p:cNvSpPr/>
            <p:nvPr/>
          </p:nvSpPr>
          <p:spPr>
            <a:xfrm>
              <a:off x="2019300" y="12954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4" name="Oval 3">
              <a:extLst>
                <a:ext uri="{FF2B5EF4-FFF2-40B4-BE49-F238E27FC236}">
                  <a16:creationId xmlns:a16="http://schemas.microsoft.com/office/drawing/2014/main" id="{1D653DAC-E627-92FB-4A46-3BD881C2A024}"/>
                </a:ext>
              </a:extLst>
            </p:cNvPr>
            <p:cNvSpPr/>
            <p:nvPr/>
          </p:nvSpPr>
          <p:spPr>
            <a:xfrm>
              <a:off x="2743200" y="647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D110A9E-3485-C6E3-2E82-133FF389CAEA}"/>
                </a:ext>
              </a:extLst>
            </p:cNvPr>
            <p:cNvSpPr/>
            <p:nvPr/>
          </p:nvSpPr>
          <p:spPr>
            <a:xfrm>
              <a:off x="354330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6" name="Oval 5">
              <a:extLst>
                <a:ext uri="{FF2B5EF4-FFF2-40B4-BE49-F238E27FC236}">
                  <a16:creationId xmlns:a16="http://schemas.microsoft.com/office/drawing/2014/main" id="{6B9B183D-A262-98AD-1048-C1893F145734}"/>
                </a:ext>
              </a:extLst>
            </p:cNvPr>
            <p:cNvSpPr/>
            <p:nvPr/>
          </p:nvSpPr>
          <p:spPr>
            <a:xfrm>
              <a:off x="5189220" y="1550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7" name="Oval 6">
              <a:extLst>
                <a:ext uri="{FF2B5EF4-FFF2-40B4-BE49-F238E27FC236}">
                  <a16:creationId xmlns:a16="http://schemas.microsoft.com/office/drawing/2014/main" id="{B84CA88E-BBAF-A5A2-6934-0C6E99F4FBC2}"/>
                </a:ext>
              </a:extLst>
            </p:cNvPr>
            <p:cNvSpPr/>
            <p:nvPr/>
          </p:nvSpPr>
          <p:spPr>
            <a:xfrm>
              <a:off x="5779770" y="712762"/>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AD7B863B-5D84-5CCA-0B42-12AB6A7C4397}"/>
                </a:ext>
              </a:extLst>
            </p:cNvPr>
            <p:cNvSpPr/>
            <p:nvPr/>
          </p:nvSpPr>
          <p:spPr>
            <a:xfrm>
              <a:off x="10115550" y="384780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A9CDEEB2-2337-D2A4-569F-AD8C2B38A87D}"/>
                </a:ext>
              </a:extLst>
            </p:cNvPr>
            <p:cNvSpPr/>
            <p:nvPr/>
          </p:nvSpPr>
          <p:spPr>
            <a:xfrm>
              <a:off x="5208270" y="521970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F40A9429-0A5A-BA0A-20BD-F06A4C43E14E}"/>
                </a:ext>
              </a:extLst>
            </p:cNvPr>
            <p:cNvSpPr/>
            <p:nvPr/>
          </p:nvSpPr>
          <p:spPr>
            <a:xfrm>
              <a:off x="5299710" y="497967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2D6120C6-F0E8-EF11-7323-C0D4578273BA}"/>
                </a:ext>
              </a:extLst>
            </p:cNvPr>
            <p:cNvSpPr/>
            <p:nvPr/>
          </p:nvSpPr>
          <p:spPr>
            <a:xfrm>
              <a:off x="5097780" y="187833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D28CCEB6-4765-42DB-0CF0-41E05E604CE3}"/>
                </a:ext>
              </a:extLst>
            </p:cNvPr>
            <p:cNvSpPr/>
            <p:nvPr/>
          </p:nvSpPr>
          <p:spPr>
            <a:xfrm>
              <a:off x="5196840" y="5547360"/>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E896A40E-9B96-EA15-952D-82465DC4771C}"/>
                </a:ext>
              </a:extLst>
            </p:cNvPr>
            <p:cNvSpPr/>
            <p:nvPr/>
          </p:nvSpPr>
          <p:spPr>
            <a:xfrm>
              <a:off x="1029843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675A3CD5-8DC0-4EAB-4A8A-6B95152BEB70}"/>
                </a:ext>
              </a:extLst>
            </p:cNvPr>
            <p:cNvSpPr/>
            <p:nvPr/>
          </p:nvSpPr>
          <p:spPr>
            <a:xfrm>
              <a:off x="1023747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59C920CA-6FC9-A0E1-B2CF-2688C41A0FD0}"/>
                </a:ext>
              </a:extLst>
            </p:cNvPr>
            <p:cNvSpPr/>
            <p:nvPr/>
          </p:nvSpPr>
          <p:spPr>
            <a:xfrm>
              <a:off x="7867650" y="422118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BA536CF7-5E6F-9FE6-4B95-4B1F69DD0CC7}"/>
                </a:ext>
              </a:extLst>
            </p:cNvPr>
            <p:cNvSpPr/>
            <p:nvPr/>
          </p:nvSpPr>
          <p:spPr>
            <a:xfrm>
              <a:off x="8050530" y="4312627"/>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14220739-8F38-9B46-4DD8-AB7160AD2888}"/>
                </a:ext>
              </a:extLst>
            </p:cNvPr>
            <p:cNvSpPr/>
            <p:nvPr/>
          </p:nvSpPr>
          <p:spPr>
            <a:xfrm>
              <a:off x="8058150" y="2362493"/>
              <a:ext cx="182880" cy="182880"/>
            </a:xfrm>
            <a:prstGeom prst="ellipse">
              <a:avLst/>
            </a:prstGeom>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22" name="Group 21">
            <a:extLst>
              <a:ext uri="{FF2B5EF4-FFF2-40B4-BE49-F238E27FC236}">
                <a16:creationId xmlns:a16="http://schemas.microsoft.com/office/drawing/2014/main" id="{2D362A1D-91DC-0DBF-8F8B-4B25A1B95D5F}"/>
              </a:ext>
            </a:extLst>
          </p:cNvPr>
          <p:cNvGrpSpPr/>
          <p:nvPr/>
        </p:nvGrpSpPr>
        <p:grpSpPr>
          <a:xfrm>
            <a:off x="1058779" y="-300789"/>
            <a:ext cx="11129210" cy="8337884"/>
            <a:chOff x="1058779" y="-300789"/>
            <a:chExt cx="11129210" cy="8337884"/>
          </a:xfrm>
        </p:grpSpPr>
        <p:sp>
          <p:nvSpPr>
            <p:cNvPr id="23" name="Freeform: Shape 22">
              <a:extLst>
                <a:ext uri="{FF2B5EF4-FFF2-40B4-BE49-F238E27FC236}">
                  <a16:creationId xmlns:a16="http://schemas.microsoft.com/office/drawing/2014/main" id="{091755EF-8561-8D8D-1A7A-A2FE6A12E392}"/>
                </a:ext>
              </a:extLst>
            </p:cNvPr>
            <p:cNvSpPr/>
            <p:nvPr/>
          </p:nvSpPr>
          <p:spPr>
            <a:xfrm>
              <a:off x="1058779" y="3657600"/>
              <a:ext cx="1852863" cy="1191126"/>
            </a:xfrm>
            <a:custGeom>
              <a:avLst/>
              <a:gdLst>
                <a:gd name="connsiteX0" fmla="*/ 0 w 1852863"/>
                <a:gd name="connsiteY0" fmla="*/ 0 h 1191126"/>
                <a:gd name="connsiteX1" fmla="*/ 288758 w 1852863"/>
                <a:gd name="connsiteY1" fmla="*/ 252663 h 1191126"/>
                <a:gd name="connsiteX2" fmla="*/ 697832 w 1852863"/>
                <a:gd name="connsiteY2" fmla="*/ 336884 h 1191126"/>
                <a:gd name="connsiteX3" fmla="*/ 1251284 w 1852863"/>
                <a:gd name="connsiteY3" fmla="*/ 517358 h 1191126"/>
                <a:gd name="connsiteX4" fmla="*/ 1588168 w 1852863"/>
                <a:gd name="connsiteY4" fmla="*/ 733926 h 1191126"/>
                <a:gd name="connsiteX5" fmla="*/ 1852863 w 1852863"/>
                <a:gd name="connsiteY5" fmla="*/ 1191126 h 119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863" h="1191126">
                  <a:moveTo>
                    <a:pt x="0" y="0"/>
                  </a:moveTo>
                  <a:cubicBezTo>
                    <a:pt x="86226" y="98258"/>
                    <a:pt x="172453" y="196516"/>
                    <a:pt x="288758" y="252663"/>
                  </a:cubicBezTo>
                  <a:cubicBezTo>
                    <a:pt x="405063" y="308810"/>
                    <a:pt x="537411" y="292768"/>
                    <a:pt x="697832" y="336884"/>
                  </a:cubicBezTo>
                  <a:cubicBezTo>
                    <a:pt x="858253" y="381000"/>
                    <a:pt x="1102895" y="451184"/>
                    <a:pt x="1251284" y="517358"/>
                  </a:cubicBezTo>
                  <a:cubicBezTo>
                    <a:pt x="1399673" y="583532"/>
                    <a:pt x="1487905" y="621631"/>
                    <a:pt x="1588168" y="733926"/>
                  </a:cubicBezTo>
                  <a:cubicBezTo>
                    <a:pt x="1688431" y="846221"/>
                    <a:pt x="1770647" y="1018673"/>
                    <a:pt x="1852863" y="1191126"/>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Shape 23">
              <a:extLst>
                <a:ext uri="{FF2B5EF4-FFF2-40B4-BE49-F238E27FC236}">
                  <a16:creationId xmlns:a16="http://schemas.microsoft.com/office/drawing/2014/main" id="{28618E33-81BF-FEBB-D190-C0BB022B734D}"/>
                </a:ext>
              </a:extLst>
            </p:cNvPr>
            <p:cNvSpPr/>
            <p:nvPr/>
          </p:nvSpPr>
          <p:spPr>
            <a:xfrm>
              <a:off x="2129589" y="-300789"/>
              <a:ext cx="493884" cy="4391526"/>
            </a:xfrm>
            <a:custGeom>
              <a:avLst/>
              <a:gdLst>
                <a:gd name="connsiteX0" fmla="*/ 0 w 493884"/>
                <a:gd name="connsiteY0" fmla="*/ 4391526 h 4391526"/>
                <a:gd name="connsiteX1" fmla="*/ 409074 w 493884"/>
                <a:gd name="connsiteY1" fmla="*/ 3970421 h 4391526"/>
                <a:gd name="connsiteX2" fmla="*/ 493295 w 493884"/>
                <a:gd name="connsiteY2" fmla="*/ 3368842 h 4391526"/>
                <a:gd name="connsiteX3" fmla="*/ 433137 w 493884"/>
                <a:gd name="connsiteY3" fmla="*/ 2683042 h 4391526"/>
                <a:gd name="connsiteX4" fmla="*/ 204537 w 493884"/>
                <a:gd name="connsiteY4" fmla="*/ 1828800 h 4391526"/>
                <a:gd name="connsiteX5" fmla="*/ 168443 w 493884"/>
                <a:gd name="connsiteY5" fmla="*/ 1251284 h 4391526"/>
                <a:gd name="connsiteX6" fmla="*/ 348916 w 493884"/>
                <a:gd name="connsiteY6" fmla="*/ 469231 h 4391526"/>
                <a:gd name="connsiteX7" fmla="*/ 457200 w 493884"/>
                <a:gd name="connsiteY7" fmla="*/ 0 h 43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884" h="4391526">
                  <a:moveTo>
                    <a:pt x="0" y="4391526"/>
                  </a:moveTo>
                  <a:cubicBezTo>
                    <a:pt x="163429" y="4266197"/>
                    <a:pt x="326858" y="4140868"/>
                    <a:pt x="409074" y="3970421"/>
                  </a:cubicBezTo>
                  <a:cubicBezTo>
                    <a:pt x="491290" y="3799974"/>
                    <a:pt x="489285" y="3583405"/>
                    <a:pt x="493295" y="3368842"/>
                  </a:cubicBezTo>
                  <a:cubicBezTo>
                    <a:pt x="497305" y="3154279"/>
                    <a:pt x="481263" y="2939716"/>
                    <a:pt x="433137" y="2683042"/>
                  </a:cubicBezTo>
                  <a:cubicBezTo>
                    <a:pt x="385011" y="2426368"/>
                    <a:pt x="248653" y="2067426"/>
                    <a:pt x="204537" y="1828800"/>
                  </a:cubicBezTo>
                  <a:cubicBezTo>
                    <a:pt x="160421" y="1590174"/>
                    <a:pt x="144380" y="1477879"/>
                    <a:pt x="168443" y="1251284"/>
                  </a:cubicBezTo>
                  <a:cubicBezTo>
                    <a:pt x="192506" y="1024689"/>
                    <a:pt x="348916" y="469231"/>
                    <a:pt x="348916" y="469231"/>
                  </a:cubicBezTo>
                  <a:lnTo>
                    <a:pt x="457200"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Freeform: Shape 24">
              <a:extLst>
                <a:ext uri="{FF2B5EF4-FFF2-40B4-BE49-F238E27FC236}">
                  <a16:creationId xmlns:a16="http://schemas.microsoft.com/office/drawing/2014/main" id="{0907392B-C060-77F7-3560-56FF2EC68AD3}"/>
                </a:ext>
              </a:extLst>
            </p:cNvPr>
            <p:cNvSpPr/>
            <p:nvPr/>
          </p:nvSpPr>
          <p:spPr>
            <a:xfrm>
              <a:off x="1937084" y="2322095"/>
              <a:ext cx="661737" cy="998621"/>
            </a:xfrm>
            <a:custGeom>
              <a:avLst/>
              <a:gdLst>
                <a:gd name="connsiteX0" fmla="*/ 661737 w 661737"/>
                <a:gd name="connsiteY0" fmla="*/ 998621 h 998621"/>
                <a:gd name="connsiteX1" fmla="*/ 529390 w 661737"/>
                <a:gd name="connsiteY1" fmla="*/ 457200 h 998621"/>
                <a:gd name="connsiteX2" fmla="*/ 216569 w 661737"/>
                <a:gd name="connsiteY2" fmla="*/ 156410 h 998621"/>
                <a:gd name="connsiteX3" fmla="*/ 0 w 661737"/>
                <a:gd name="connsiteY3" fmla="*/ 0 h 998621"/>
              </a:gdLst>
              <a:ahLst/>
              <a:cxnLst>
                <a:cxn ang="0">
                  <a:pos x="connsiteX0" y="connsiteY0"/>
                </a:cxn>
                <a:cxn ang="0">
                  <a:pos x="connsiteX1" y="connsiteY1"/>
                </a:cxn>
                <a:cxn ang="0">
                  <a:pos x="connsiteX2" y="connsiteY2"/>
                </a:cxn>
                <a:cxn ang="0">
                  <a:pos x="connsiteX3" y="connsiteY3"/>
                </a:cxn>
              </a:cxnLst>
              <a:rect l="l" t="t" r="r" b="b"/>
              <a:pathLst>
                <a:path w="661737" h="998621">
                  <a:moveTo>
                    <a:pt x="661737" y="998621"/>
                  </a:moveTo>
                  <a:cubicBezTo>
                    <a:pt x="632661" y="798094"/>
                    <a:pt x="603585" y="597568"/>
                    <a:pt x="529390" y="457200"/>
                  </a:cubicBezTo>
                  <a:cubicBezTo>
                    <a:pt x="455195" y="316832"/>
                    <a:pt x="304801" y="232610"/>
                    <a:pt x="216569" y="156410"/>
                  </a:cubicBezTo>
                  <a:cubicBezTo>
                    <a:pt x="128337" y="80210"/>
                    <a:pt x="64168" y="401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reeform: Shape 25">
              <a:extLst>
                <a:ext uri="{FF2B5EF4-FFF2-40B4-BE49-F238E27FC236}">
                  <a16:creationId xmlns:a16="http://schemas.microsoft.com/office/drawing/2014/main" id="{201FBB9B-D113-9036-E1E3-F5806FB06928}"/>
                </a:ext>
              </a:extLst>
            </p:cNvPr>
            <p:cNvSpPr/>
            <p:nvPr/>
          </p:nvSpPr>
          <p:spPr>
            <a:xfrm>
              <a:off x="2562726" y="0"/>
              <a:ext cx="3741821" cy="3561347"/>
            </a:xfrm>
            <a:custGeom>
              <a:avLst/>
              <a:gdLst>
                <a:gd name="connsiteX0" fmla="*/ 0 w 3741821"/>
                <a:gd name="connsiteY0" fmla="*/ 3561347 h 3561347"/>
                <a:gd name="connsiteX1" fmla="*/ 300790 w 3741821"/>
                <a:gd name="connsiteY1" fmla="*/ 3140242 h 3561347"/>
                <a:gd name="connsiteX2" fmla="*/ 589548 w 3741821"/>
                <a:gd name="connsiteY2" fmla="*/ 2695074 h 3561347"/>
                <a:gd name="connsiteX3" fmla="*/ 1299411 w 3741821"/>
                <a:gd name="connsiteY3" fmla="*/ 2695074 h 3561347"/>
                <a:gd name="connsiteX4" fmla="*/ 1900990 w 3741821"/>
                <a:gd name="connsiteY4" fmla="*/ 2863516 h 3561347"/>
                <a:gd name="connsiteX5" fmla="*/ 2418348 w 3741821"/>
                <a:gd name="connsiteY5" fmla="*/ 2815389 h 3561347"/>
                <a:gd name="connsiteX6" fmla="*/ 2671011 w 3741821"/>
                <a:gd name="connsiteY6" fmla="*/ 2394284 h 3561347"/>
                <a:gd name="connsiteX7" fmla="*/ 2767263 w 3741821"/>
                <a:gd name="connsiteY7" fmla="*/ 2201779 h 3561347"/>
                <a:gd name="connsiteX8" fmla="*/ 2815390 w 3741821"/>
                <a:gd name="connsiteY8" fmla="*/ 1768642 h 3561347"/>
                <a:gd name="connsiteX9" fmla="*/ 3116179 w 3741821"/>
                <a:gd name="connsiteY9" fmla="*/ 1034716 h 3561347"/>
                <a:gd name="connsiteX10" fmla="*/ 3741821 w 3741821"/>
                <a:gd name="connsiteY10" fmla="*/ 0 h 35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1821" h="3561347">
                  <a:moveTo>
                    <a:pt x="0" y="3561347"/>
                  </a:moveTo>
                  <a:cubicBezTo>
                    <a:pt x="101266" y="3422984"/>
                    <a:pt x="202532" y="3284621"/>
                    <a:pt x="300790" y="3140242"/>
                  </a:cubicBezTo>
                  <a:cubicBezTo>
                    <a:pt x="399048" y="2995863"/>
                    <a:pt x="423111" y="2769269"/>
                    <a:pt x="589548" y="2695074"/>
                  </a:cubicBezTo>
                  <a:cubicBezTo>
                    <a:pt x="755985" y="2620879"/>
                    <a:pt x="1080837" y="2667000"/>
                    <a:pt x="1299411" y="2695074"/>
                  </a:cubicBezTo>
                  <a:cubicBezTo>
                    <a:pt x="1517985" y="2723148"/>
                    <a:pt x="1714501" y="2843463"/>
                    <a:pt x="1900990" y="2863516"/>
                  </a:cubicBezTo>
                  <a:cubicBezTo>
                    <a:pt x="2087480" y="2883568"/>
                    <a:pt x="2290011" y="2893594"/>
                    <a:pt x="2418348" y="2815389"/>
                  </a:cubicBezTo>
                  <a:cubicBezTo>
                    <a:pt x="2546685" y="2737184"/>
                    <a:pt x="2612859" y="2496552"/>
                    <a:pt x="2671011" y="2394284"/>
                  </a:cubicBezTo>
                  <a:cubicBezTo>
                    <a:pt x="2729163" y="2292016"/>
                    <a:pt x="2743200" y="2306053"/>
                    <a:pt x="2767263" y="2201779"/>
                  </a:cubicBezTo>
                  <a:cubicBezTo>
                    <a:pt x="2791326" y="2097505"/>
                    <a:pt x="2757237" y="1963152"/>
                    <a:pt x="2815390" y="1768642"/>
                  </a:cubicBezTo>
                  <a:cubicBezTo>
                    <a:pt x="2873543" y="1574132"/>
                    <a:pt x="2961774" y="1329490"/>
                    <a:pt x="3116179" y="1034716"/>
                  </a:cubicBezTo>
                  <a:cubicBezTo>
                    <a:pt x="3270584" y="739942"/>
                    <a:pt x="3506202" y="369971"/>
                    <a:pt x="3741821"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Shape 26">
              <a:extLst>
                <a:ext uri="{FF2B5EF4-FFF2-40B4-BE49-F238E27FC236}">
                  <a16:creationId xmlns:a16="http://schemas.microsoft.com/office/drawing/2014/main" id="{DF247858-007F-5B7B-5CF7-A32F3882DFB5}"/>
                </a:ext>
              </a:extLst>
            </p:cNvPr>
            <p:cNvSpPr/>
            <p:nvPr/>
          </p:nvSpPr>
          <p:spPr>
            <a:xfrm>
              <a:off x="5317958" y="1479884"/>
              <a:ext cx="709863" cy="733927"/>
            </a:xfrm>
            <a:custGeom>
              <a:avLst/>
              <a:gdLst>
                <a:gd name="connsiteX0" fmla="*/ 0 w 709863"/>
                <a:gd name="connsiteY0" fmla="*/ 733927 h 733927"/>
                <a:gd name="connsiteX1" fmla="*/ 108284 w 709863"/>
                <a:gd name="connsiteY1" fmla="*/ 348916 h 733927"/>
                <a:gd name="connsiteX2" fmla="*/ 264695 w 709863"/>
                <a:gd name="connsiteY2" fmla="*/ 120316 h 733927"/>
                <a:gd name="connsiteX3" fmla="*/ 709863 w 709863"/>
                <a:gd name="connsiteY3" fmla="*/ 0 h 733927"/>
              </a:gdLst>
              <a:ahLst/>
              <a:cxnLst>
                <a:cxn ang="0">
                  <a:pos x="connsiteX0" y="connsiteY0"/>
                </a:cxn>
                <a:cxn ang="0">
                  <a:pos x="connsiteX1" y="connsiteY1"/>
                </a:cxn>
                <a:cxn ang="0">
                  <a:pos x="connsiteX2" y="connsiteY2"/>
                </a:cxn>
                <a:cxn ang="0">
                  <a:pos x="connsiteX3" y="connsiteY3"/>
                </a:cxn>
              </a:cxnLst>
              <a:rect l="l" t="t" r="r" b="b"/>
              <a:pathLst>
                <a:path w="709863" h="733927">
                  <a:moveTo>
                    <a:pt x="0" y="733927"/>
                  </a:moveTo>
                  <a:cubicBezTo>
                    <a:pt x="32084" y="592555"/>
                    <a:pt x="64168" y="451184"/>
                    <a:pt x="108284" y="348916"/>
                  </a:cubicBezTo>
                  <a:cubicBezTo>
                    <a:pt x="152400" y="246648"/>
                    <a:pt x="164432" y="178469"/>
                    <a:pt x="264695" y="120316"/>
                  </a:cubicBezTo>
                  <a:cubicBezTo>
                    <a:pt x="364958" y="62163"/>
                    <a:pt x="537410" y="31081"/>
                    <a:pt x="709863"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Freeform: Shape 27">
              <a:extLst>
                <a:ext uri="{FF2B5EF4-FFF2-40B4-BE49-F238E27FC236}">
                  <a16:creationId xmlns:a16="http://schemas.microsoft.com/office/drawing/2014/main" id="{9ACEB86D-1ADD-8E66-8CF8-22D9DCADF444}"/>
                </a:ext>
              </a:extLst>
            </p:cNvPr>
            <p:cNvSpPr/>
            <p:nvPr/>
          </p:nvSpPr>
          <p:spPr>
            <a:xfrm>
              <a:off x="4836695" y="2346158"/>
              <a:ext cx="553452" cy="986589"/>
            </a:xfrm>
            <a:custGeom>
              <a:avLst/>
              <a:gdLst>
                <a:gd name="connsiteX0" fmla="*/ 0 w 553452"/>
                <a:gd name="connsiteY0" fmla="*/ 0 h 986589"/>
                <a:gd name="connsiteX1" fmla="*/ 60158 w 553452"/>
                <a:gd name="connsiteY1" fmla="*/ 312821 h 986589"/>
                <a:gd name="connsiteX2" fmla="*/ 192505 w 553452"/>
                <a:gd name="connsiteY2" fmla="*/ 637674 h 986589"/>
                <a:gd name="connsiteX3" fmla="*/ 372979 w 553452"/>
                <a:gd name="connsiteY3" fmla="*/ 842210 h 986589"/>
                <a:gd name="connsiteX4" fmla="*/ 553452 w 553452"/>
                <a:gd name="connsiteY4" fmla="*/ 986589 h 98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52" h="986589">
                  <a:moveTo>
                    <a:pt x="0" y="0"/>
                  </a:moveTo>
                  <a:cubicBezTo>
                    <a:pt x="14037" y="103271"/>
                    <a:pt x="28074" y="206542"/>
                    <a:pt x="60158" y="312821"/>
                  </a:cubicBezTo>
                  <a:cubicBezTo>
                    <a:pt x="92242" y="419100"/>
                    <a:pt x="140368" y="549443"/>
                    <a:pt x="192505" y="637674"/>
                  </a:cubicBezTo>
                  <a:cubicBezTo>
                    <a:pt x="244642" y="725906"/>
                    <a:pt x="312821" y="784057"/>
                    <a:pt x="372979" y="842210"/>
                  </a:cubicBezTo>
                  <a:cubicBezTo>
                    <a:pt x="433137" y="900363"/>
                    <a:pt x="493294" y="943476"/>
                    <a:pt x="553452" y="98658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2416800C-2530-424B-CF40-35C39C0FD585}"/>
                </a:ext>
              </a:extLst>
            </p:cNvPr>
            <p:cNvSpPr/>
            <p:nvPr/>
          </p:nvSpPr>
          <p:spPr>
            <a:xfrm>
              <a:off x="3801979" y="2286000"/>
              <a:ext cx="977879" cy="303771"/>
            </a:xfrm>
            <a:custGeom>
              <a:avLst/>
              <a:gdLst>
                <a:gd name="connsiteX0" fmla="*/ 962526 w 977879"/>
                <a:gd name="connsiteY0" fmla="*/ 24063 h 303771"/>
                <a:gd name="connsiteX1" fmla="*/ 902368 w 977879"/>
                <a:gd name="connsiteY1" fmla="*/ 264695 h 303771"/>
                <a:gd name="connsiteX2" fmla="*/ 372979 w 977879"/>
                <a:gd name="connsiteY2" fmla="*/ 276726 h 303771"/>
                <a:gd name="connsiteX3" fmla="*/ 0 w 977879"/>
                <a:gd name="connsiteY3" fmla="*/ 0 h 303771"/>
              </a:gdLst>
              <a:ahLst/>
              <a:cxnLst>
                <a:cxn ang="0">
                  <a:pos x="connsiteX0" y="connsiteY0"/>
                </a:cxn>
                <a:cxn ang="0">
                  <a:pos x="connsiteX1" y="connsiteY1"/>
                </a:cxn>
                <a:cxn ang="0">
                  <a:pos x="connsiteX2" y="connsiteY2"/>
                </a:cxn>
                <a:cxn ang="0">
                  <a:pos x="connsiteX3" y="connsiteY3"/>
                </a:cxn>
              </a:cxnLst>
              <a:rect l="l" t="t" r="r" b="b"/>
              <a:pathLst>
                <a:path w="977879" h="303771">
                  <a:moveTo>
                    <a:pt x="962526" y="24063"/>
                  </a:moveTo>
                  <a:cubicBezTo>
                    <a:pt x="981576" y="123324"/>
                    <a:pt x="1000626" y="222585"/>
                    <a:pt x="902368" y="264695"/>
                  </a:cubicBezTo>
                  <a:cubicBezTo>
                    <a:pt x="804110" y="306806"/>
                    <a:pt x="523374" y="320842"/>
                    <a:pt x="372979" y="276726"/>
                  </a:cubicBezTo>
                  <a:cubicBezTo>
                    <a:pt x="222584" y="232610"/>
                    <a:pt x="111292" y="1163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98077E9A-F1A1-1AF4-5C6E-06FCE065DEE2}"/>
                </a:ext>
              </a:extLst>
            </p:cNvPr>
            <p:cNvSpPr/>
            <p:nvPr/>
          </p:nvSpPr>
          <p:spPr>
            <a:xfrm>
              <a:off x="3974803" y="3019586"/>
              <a:ext cx="416723" cy="397382"/>
            </a:xfrm>
            <a:custGeom>
              <a:avLst/>
              <a:gdLst>
                <a:gd name="connsiteX0" fmla="*/ 19681 w 416723"/>
                <a:gd name="connsiteY0" fmla="*/ 397382 h 397382"/>
                <a:gd name="connsiteX1" fmla="*/ 19681 w 416723"/>
                <a:gd name="connsiteY1" fmla="*/ 84561 h 397382"/>
                <a:gd name="connsiteX2" fmla="*/ 224218 w 416723"/>
                <a:gd name="connsiteY2" fmla="*/ 340 h 397382"/>
                <a:gd name="connsiteX3" fmla="*/ 416723 w 416723"/>
                <a:gd name="connsiteY3" fmla="*/ 60498 h 397382"/>
              </a:gdLst>
              <a:ahLst/>
              <a:cxnLst>
                <a:cxn ang="0">
                  <a:pos x="connsiteX0" y="connsiteY0"/>
                </a:cxn>
                <a:cxn ang="0">
                  <a:pos x="connsiteX1" y="connsiteY1"/>
                </a:cxn>
                <a:cxn ang="0">
                  <a:pos x="connsiteX2" y="connsiteY2"/>
                </a:cxn>
                <a:cxn ang="0">
                  <a:pos x="connsiteX3" y="connsiteY3"/>
                </a:cxn>
              </a:cxnLst>
              <a:rect l="l" t="t" r="r" b="b"/>
              <a:pathLst>
                <a:path w="416723" h="397382">
                  <a:moveTo>
                    <a:pt x="19681" y="397382"/>
                  </a:moveTo>
                  <a:cubicBezTo>
                    <a:pt x="2636" y="274058"/>
                    <a:pt x="-14409" y="150735"/>
                    <a:pt x="19681" y="84561"/>
                  </a:cubicBezTo>
                  <a:cubicBezTo>
                    <a:pt x="53771" y="18387"/>
                    <a:pt x="158044" y="4350"/>
                    <a:pt x="224218" y="340"/>
                  </a:cubicBezTo>
                  <a:cubicBezTo>
                    <a:pt x="290392" y="-3671"/>
                    <a:pt x="353557" y="28413"/>
                    <a:pt x="416723" y="60498"/>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20CB391F-AE0F-C9E9-D578-311A189EBCFE}"/>
                </a:ext>
              </a:extLst>
            </p:cNvPr>
            <p:cNvSpPr/>
            <p:nvPr/>
          </p:nvSpPr>
          <p:spPr>
            <a:xfrm>
              <a:off x="3501189" y="2983832"/>
              <a:ext cx="481264" cy="336884"/>
            </a:xfrm>
            <a:custGeom>
              <a:avLst/>
              <a:gdLst>
                <a:gd name="connsiteX0" fmla="*/ 0 w 481264"/>
                <a:gd name="connsiteY0" fmla="*/ 0 h 336884"/>
                <a:gd name="connsiteX1" fmla="*/ 228600 w 481264"/>
                <a:gd name="connsiteY1" fmla="*/ 24063 h 336884"/>
                <a:gd name="connsiteX2" fmla="*/ 372979 w 481264"/>
                <a:gd name="connsiteY2" fmla="*/ 132347 h 336884"/>
                <a:gd name="connsiteX3" fmla="*/ 481264 w 481264"/>
                <a:gd name="connsiteY3" fmla="*/ 336884 h 336884"/>
              </a:gdLst>
              <a:ahLst/>
              <a:cxnLst>
                <a:cxn ang="0">
                  <a:pos x="connsiteX0" y="connsiteY0"/>
                </a:cxn>
                <a:cxn ang="0">
                  <a:pos x="connsiteX1" y="connsiteY1"/>
                </a:cxn>
                <a:cxn ang="0">
                  <a:pos x="connsiteX2" y="connsiteY2"/>
                </a:cxn>
                <a:cxn ang="0">
                  <a:pos x="connsiteX3" y="connsiteY3"/>
                </a:cxn>
              </a:cxnLst>
              <a:rect l="l" t="t" r="r" b="b"/>
              <a:pathLst>
                <a:path w="481264" h="336884">
                  <a:moveTo>
                    <a:pt x="0" y="0"/>
                  </a:moveTo>
                  <a:cubicBezTo>
                    <a:pt x="83218" y="1002"/>
                    <a:pt x="166437" y="2005"/>
                    <a:pt x="228600" y="24063"/>
                  </a:cubicBezTo>
                  <a:cubicBezTo>
                    <a:pt x="290763" y="46121"/>
                    <a:pt x="330868" y="80210"/>
                    <a:pt x="372979" y="132347"/>
                  </a:cubicBezTo>
                  <a:cubicBezTo>
                    <a:pt x="415090" y="184484"/>
                    <a:pt x="448177" y="260684"/>
                    <a:pt x="481264" y="336884"/>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5119484-3B79-D505-3675-4CF4D7ECC505}"/>
                </a:ext>
              </a:extLst>
            </p:cNvPr>
            <p:cNvSpPr/>
            <p:nvPr/>
          </p:nvSpPr>
          <p:spPr>
            <a:xfrm>
              <a:off x="8083150" y="4066674"/>
              <a:ext cx="338955" cy="709863"/>
            </a:xfrm>
            <a:custGeom>
              <a:avLst/>
              <a:gdLst>
                <a:gd name="connsiteX0" fmla="*/ 74261 w 338955"/>
                <a:gd name="connsiteY0" fmla="*/ 709863 h 709863"/>
                <a:gd name="connsiteX1" fmla="*/ 2071 w 338955"/>
                <a:gd name="connsiteY1" fmla="*/ 481263 h 709863"/>
                <a:gd name="connsiteX2" fmla="*/ 50197 w 338955"/>
                <a:gd name="connsiteY2" fmla="*/ 180473 h 709863"/>
                <a:gd name="connsiteX3" fmla="*/ 338955 w 338955"/>
                <a:gd name="connsiteY3" fmla="*/ 0 h 709863"/>
              </a:gdLst>
              <a:ahLst/>
              <a:cxnLst>
                <a:cxn ang="0">
                  <a:pos x="connsiteX0" y="connsiteY0"/>
                </a:cxn>
                <a:cxn ang="0">
                  <a:pos x="connsiteX1" y="connsiteY1"/>
                </a:cxn>
                <a:cxn ang="0">
                  <a:pos x="connsiteX2" y="connsiteY2"/>
                </a:cxn>
                <a:cxn ang="0">
                  <a:pos x="connsiteX3" y="connsiteY3"/>
                </a:cxn>
              </a:cxnLst>
              <a:rect l="l" t="t" r="r" b="b"/>
              <a:pathLst>
                <a:path w="338955" h="709863">
                  <a:moveTo>
                    <a:pt x="74261" y="709863"/>
                  </a:moveTo>
                  <a:cubicBezTo>
                    <a:pt x="40171" y="639679"/>
                    <a:pt x="6082" y="569495"/>
                    <a:pt x="2071" y="481263"/>
                  </a:cubicBezTo>
                  <a:cubicBezTo>
                    <a:pt x="-1940" y="393031"/>
                    <a:pt x="-5950" y="260683"/>
                    <a:pt x="50197" y="180473"/>
                  </a:cubicBezTo>
                  <a:cubicBezTo>
                    <a:pt x="106344" y="100263"/>
                    <a:pt x="222649" y="50131"/>
                    <a:pt x="338955"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19E925C3-7C44-C11C-CBA4-FD603EFD3638}"/>
                </a:ext>
              </a:extLst>
            </p:cNvPr>
            <p:cNvSpPr/>
            <p:nvPr/>
          </p:nvSpPr>
          <p:spPr>
            <a:xfrm>
              <a:off x="10876547" y="4439653"/>
              <a:ext cx="876580" cy="3597442"/>
            </a:xfrm>
            <a:custGeom>
              <a:avLst/>
              <a:gdLst>
                <a:gd name="connsiteX0" fmla="*/ 529390 w 876580"/>
                <a:gd name="connsiteY0" fmla="*/ 3597442 h 3597442"/>
                <a:gd name="connsiteX1" fmla="*/ 733927 w 876580"/>
                <a:gd name="connsiteY1" fmla="*/ 3092115 h 3597442"/>
                <a:gd name="connsiteX2" fmla="*/ 866274 w 876580"/>
                <a:gd name="connsiteY2" fmla="*/ 2213810 h 3597442"/>
                <a:gd name="connsiteX3" fmla="*/ 770021 w 876580"/>
                <a:gd name="connsiteY3" fmla="*/ 902368 h 3597442"/>
                <a:gd name="connsiteX4" fmla="*/ 0 w 876580"/>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580" h="3597442">
                  <a:moveTo>
                    <a:pt x="529390" y="3597442"/>
                  </a:moveTo>
                  <a:cubicBezTo>
                    <a:pt x="603585" y="3460081"/>
                    <a:pt x="677780" y="3322720"/>
                    <a:pt x="733927" y="3092115"/>
                  </a:cubicBezTo>
                  <a:cubicBezTo>
                    <a:pt x="790074" y="2861510"/>
                    <a:pt x="860258" y="2578768"/>
                    <a:pt x="866274" y="2213810"/>
                  </a:cubicBezTo>
                  <a:cubicBezTo>
                    <a:pt x="872290" y="1848852"/>
                    <a:pt x="914400" y="1271336"/>
                    <a:pt x="770021" y="902368"/>
                  </a:cubicBezTo>
                  <a:cubicBezTo>
                    <a:pt x="625642" y="533400"/>
                    <a:pt x="312821" y="266700"/>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D0260C30-C57F-EC02-4684-2884EF76F396}"/>
                </a:ext>
              </a:extLst>
            </p:cNvPr>
            <p:cNvSpPr/>
            <p:nvPr/>
          </p:nvSpPr>
          <p:spPr>
            <a:xfrm>
              <a:off x="9980841" y="4319337"/>
              <a:ext cx="2207148" cy="1756610"/>
            </a:xfrm>
            <a:custGeom>
              <a:avLst/>
              <a:gdLst>
                <a:gd name="connsiteX0" fmla="*/ 2207148 w 2207148"/>
                <a:gd name="connsiteY0" fmla="*/ 1756610 h 1756610"/>
                <a:gd name="connsiteX1" fmla="*/ 1581506 w 2207148"/>
                <a:gd name="connsiteY1" fmla="*/ 1503947 h 1756610"/>
                <a:gd name="connsiteX2" fmla="*/ 787422 w 2207148"/>
                <a:gd name="connsiteY2" fmla="*/ 986589 h 1756610"/>
                <a:gd name="connsiteX3" fmla="*/ 53496 w 2207148"/>
                <a:gd name="connsiteY3" fmla="*/ 336884 h 1756610"/>
                <a:gd name="connsiteX4" fmla="*/ 113654 w 2207148"/>
                <a:gd name="connsiteY4" fmla="*/ 0 h 1756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148" h="1756610">
                  <a:moveTo>
                    <a:pt x="2207148" y="1756610"/>
                  </a:moveTo>
                  <a:cubicBezTo>
                    <a:pt x="2012637" y="1694447"/>
                    <a:pt x="1818127" y="1632284"/>
                    <a:pt x="1581506" y="1503947"/>
                  </a:cubicBezTo>
                  <a:cubicBezTo>
                    <a:pt x="1344885" y="1375610"/>
                    <a:pt x="1042090" y="1181099"/>
                    <a:pt x="787422" y="986589"/>
                  </a:cubicBezTo>
                  <a:cubicBezTo>
                    <a:pt x="532754" y="792079"/>
                    <a:pt x="165791" y="501315"/>
                    <a:pt x="53496" y="336884"/>
                  </a:cubicBezTo>
                  <a:cubicBezTo>
                    <a:pt x="-58799" y="172453"/>
                    <a:pt x="27427" y="86226"/>
                    <a:pt x="11365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B9135D2E-B91C-9A68-3B2D-17330C011ACE}"/>
                </a:ext>
              </a:extLst>
            </p:cNvPr>
            <p:cNvSpPr/>
            <p:nvPr/>
          </p:nvSpPr>
          <p:spPr>
            <a:xfrm>
              <a:off x="8915400" y="3838074"/>
              <a:ext cx="2033337" cy="1840831"/>
            </a:xfrm>
            <a:custGeom>
              <a:avLst/>
              <a:gdLst>
                <a:gd name="connsiteX0" fmla="*/ 0 w 2033337"/>
                <a:gd name="connsiteY0" fmla="*/ 1840831 h 1840831"/>
                <a:gd name="connsiteX1" fmla="*/ 192505 w 2033337"/>
                <a:gd name="connsiteY1" fmla="*/ 1046747 h 1840831"/>
                <a:gd name="connsiteX2" fmla="*/ 529389 w 2033337"/>
                <a:gd name="connsiteY2" fmla="*/ 252663 h 1840831"/>
                <a:gd name="connsiteX3" fmla="*/ 998621 w 2033337"/>
                <a:gd name="connsiteY3" fmla="*/ 180473 h 1840831"/>
                <a:gd name="connsiteX4" fmla="*/ 2033337 w 2033337"/>
                <a:gd name="connsiteY4" fmla="*/ 0 h 184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337" h="1840831">
                  <a:moveTo>
                    <a:pt x="0" y="1840831"/>
                  </a:moveTo>
                  <a:cubicBezTo>
                    <a:pt x="52137" y="1576136"/>
                    <a:pt x="104274" y="1311442"/>
                    <a:pt x="192505" y="1046747"/>
                  </a:cubicBezTo>
                  <a:cubicBezTo>
                    <a:pt x="280736" y="782052"/>
                    <a:pt x="395036" y="397042"/>
                    <a:pt x="529389" y="252663"/>
                  </a:cubicBezTo>
                  <a:cubicBezTo>
                    <a:pt x="663742" y="108284"/>
                    <a:pt x="747963" y="222583"/>
                    <a:pt x="998621" y="180473"/>
                  </a:cubicBezTo>
                  <a:lnTo>
                    <a:pt x="2033337"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D645BCA1-711D-4A8D-850F-C4DBCDC5F796}"/>
                </a:ext>
              </a:extLst>
            </p:cNvPr>
            <p:cNvSpPr/>
            <p:nvPr/>
          </p:nvSpPr>
          <p:spPr>
            <a:xfrm>
              <a:off x="5931568" y="4367463"/>
              <a:ext cx="2622885" cy="722055"/>
            </a:xfrm>
            <a:custGeom>
              <a:avLst/>
              <a:gdLst>
                <a:gd name="connsiteX0" fmla="*/ 2622885 w 2622885"/>
                <a:gd name="connsiteY0" fmla="*/ 637674 h 722055"/>
                <a:gd name="connsiteX1" fmla="*/ 2129590 w 2622885"/>
                <a:gd name="connsiteY1" fmla="*/ 421105 h 722055"/>
                <a:gd name="connsiteX2" fmla="*/ 1600200 w 2622885"/>
                <a:gd name="connsiteY2" fmla="*/ 721895 h 722055"/>
                <a:gd name="connsiteX3" fmla="*/ 745958 w 2622885"/>
                <a:gd name="connsiteY3" fmla="*/ 372979 h 722055"/>
                <a:gd name="connsiteX4" fmla="*/ 0 w 2622885"/>
                <a:gd name="connsiteY4" fmla="*/ 0 h 722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885" h="722055">
                  <a:moveTo>
                    <a:pt x="2622885" y="637674"/>
                  </a:moveTo>
                  <a:cubicBezTo>
                    <a:pt x="2461461" y="522371"/>
                    <a:pt x="2300038" y="407068"/>
                    <a:pt x="2129590" y="421105"/>
                  </a:cubicBezTo>
                  <a:cubicBezTo>
                    <a:pt x="1959142" y="435142"/>
                    <a:pt x="1830805" y="729916"/>
                    <a:pt x="1600200" y="721895"/>
                  </a:cubicBezTo>
                  <a:cubicBezTo>
                    <a:pt x="1369595" y="713874"/>
                    <a:pt x="1012658" y="493295"/>
                    <a:pt x="745958" y="372979"/>
                  </a:cubicBezTo>
                  <a:cubicBezTo>
                    <a:pt x="479258" y="252663"/>
                    <a:pt x="239629" y="126331"/>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C0BDD84B-3136-487F-359F-E167FA9B91CC}"/>
                </a:ext>
              </a:extLst>
            </p:cNvPr>
            <p:cNvSpPr/>
            <p:nvPr/>
          </p:nvSpPr>
          <p:spPr>
            <a:xfrm>
              <a:off x="9429840" y="4331368"/>
              <a:ext cx="736844" cy="2105527"/>
            </a:xfrm>
            <a:custGeom>
              <a:avLst/>
              <a:gdLst>
                <a:gd name="connsiteX0" fmla="*/ 2918 w 736844"/>
                <a:gd name="connsiteY0" fmla="*/ 2105527 h 2105527"/>
                <a:gd name="connsiteX1" fmla="*/ 87139 w 736844"/>
                <a:gd name="connsiteY1" fmla="*/ 1419727 h 2105527"/>
                <a:gd name="connsiteX2" fmla="*/ 580434 w 736844"/>
                <a:gd name="connsiteY2" fmla="*/ 553453 h 2105527"/>
                <a:gd name="connsiteX3" fmla="*/ 736844 w 736844"/>
                <a:gd name="connsiteY3" fmla="*/ 0 h 2105527"/>
              </a:gdLst>
              <a:ahLst/>
              <a:cxnLst>
                <a:cxn ang="0">
                  <a:pos x="connsiteX0" y="connsiteY0"/>
                </a:cxn>
                <a:cxn ang="0">
                  <a:pos x="connsiteX1" y="connsiteY1"/>
                </a:cxn>
                <a:cxn ang="0">
                  <a:pos x="connsiteX2" y="connsiteY2"/>
                </a:cxn>
                <a:cxn ang="0">
                  <a:pos x="connsiteX3" y="connsiteY3"/>
                </a:cxn>
              </a:cxnLst>
              <a:rect l="l" t="t" r="r" b="b"/>
              <a:pathLst>
                <a:path w="736844" h="2105527">
                  <a:moveTo>
                    <a:pt x="2918" y="2105527"/>
                  </a:moveTo>
                  <a:cubicBezTo>
                    <a:pt x="-3098" y="1891966"/>
                    <a:pt x="-9114" y="1678406"/>
                    <a:pt x="87139" y="1419727"/>
                  </a:cubicBezTo>
                  <a:cubicBezTo>
                    <a:pt x="183392" y="1161048"/>
                    <a:pt x="472150" y="790074"/>
                    <a:pt x="580434" y="553453"/>
                  </a:cubicBezTo>
                  <a:cubicBezTo>
                    <a:pt x="688718" y="316832"/>
                    <a:pt x="712781" y="158416"/>
                    <a:pt x="73684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8" name="Picture 2">
            <a:extLst>
              <a:ext uri="{FF2B5EF4-FFF2-40B4-BE49-F238E27FC236}">
                <a16:creationId xmlns:a16="http://schemas.microsoft.com/office/drawing/2014/main" id="{7CE31784-5530-4AF8-A339-381CECB9A99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3350" t="20017" r="32594" b="5023"/>
          <a:stretch/>
        </p:blipFill>
        <p:spPr bwMode="auto">
          <a:xfrm rot="10800000">
            <a:off x="9548337" y="152400"/>
            <a:ext cx="2796063" cy="2454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401966"/>
      </p:ext>
    </p:extLst>
  </p:cSld>
  <p:clrMapOvr>
    <a:masterClrMapping/>
  </p:clrMapOvr>
  <p:transition spd="slow">
    <p:wip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FE2278-97FE-2805-8C58-D01DE014E97E}"/>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567F9855-F1F6-EB98-C414-74E550D3C153}"/>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F0FE2073-B865-1CAC-C3CA-1CD1D29ABEAB}"/>
              </a:ext>
            </a:extLst>
          </p:cNvPr>
          <p:cNvPicPr>
            <a:picLocks noChangeAspect="1"/>
          </p:cNvPicPr>
          <p:nvPr/>
        </p:nvPicPr>
        <p:blipFill>
          <a:blip r:embed="rId3"/>
          <a:srcRect l="37187" t="28219" r="34219" b="36641"/>
          <a:stretch/>
        </p:blipFill>
        <p:spPr>
          <a:xfrm>
            <a:off x="0" y="0"/>
            <a:ext cx="12192000" cy="8061377"/>
          </a:xfrm>
          <a:prstGeom prst="rect">
            <a:avLst/>
          </a:prstGeom>
        </p:spPr>
      </p:pic>
      <p:pic>
        <p:nvPicPr>
          <p:cNvPr id="12" name="Picture 11">
            <a:extLst>
              <a:ext uri="{FF2B5EF4-FFF2-40B4-BE49-F238E27FC236}">
                <a16:creationId xmlns:a16="http://schemas.microsoft.com/office/drawing/2014/main" id="{F3EBDBD7-9184-4F10-4B5C-858146FD8FD5}"/>
              </a:ext>
            </a:extLst>
          </p:cNvPr>
          <p:cNvPicPr>
            <a:picLocks noChangeAspect="1"/>
          </p:cNvPicPr>
          <p:nvPr/>
        </p:nvPicPr>
        <p:blipFill>
          <a:blip r:embed="rId4"/>
          <a:srcRect l="37187" t="28219" r="34219" b="36641"/>
          <a:stretch/>
        </p:blipFill>
        <p:spPr>
          <a:xfrm>
            <a:off x="-13449300" y="190499"/>
            <a:ext cx="12192000" cy="8061377"/>
          </a:xfrm>
          <a:prstGeom prst="rect">
            <a:avLst/>
          </a:prstGeom>
        </p:spPr>
      </p:pic>
      <p:grpSp>
        <p:nvGrpSpPr>
          <p:cNvPr id="28" name="Group 27">
            <a:extLst>
              <a:ext uri="{FF2B5EF4-FFF2-40B4-BE49-F238E27FC236}">
                <a16:creationId xmlns:a16="http://schemas.microsoft.com/office/drawing/2014/main" id="{FE3B6DB4-D594-9819-5219-6055915F0D17}"/>
              </a:ext>
            </a:extLst>
          </p:cNvPr>
          <p:cNvGrpSpPr/>
          <p:nvPr/>
        </p:nvGrpSpPr>
        <p:grpSpPr>
          <a:xfrm>
            <a:off x="2019300" y="647700"/>
            <a:ext cx="8462010" cy="5082540"/>
            <a:chOff x="2019300" y="647700"/>
            <a:chExt cx="8462010" cy="5082540"/>
          </a:xfrm>
          <a:solidFill>
            <a:srgbClr val="7030A0"/>
          </a:solidFill>
        </p:grpSpPr>
        <p:sp>
          <p:nvSpPr>
            <p:cNvPr id="13" name="Oval 12">
              <a:extLst>
                <a:ext uri="{FF2B5EF4-FFF2-40B4-BE49-F238E27FC236}">
                  <a16:creationId xmlns:a16="http://schemas.microsoft.com/office/drawing/2014/main" id="{329E73A5-9231-1F62-55B1-F7D416F44A0C}"/>
                </a:ext>
              </a:extLst>
            </p:cNvPr>
            <p:cNvSpPr/>
            <p:nvPr/>
          </p:nvSpPr>
          <p:spPr>
            <a:xfrm>
              <a:off x="2019300" y="12954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7F34F4A1-D917-AB77-45F3-E42FF3BEE3CE}"/>
                </a:ext>
              </a:extLst>
            </p:cNvPr>
            <p:cNvSpPr/>
            <p:nvPr/>
          </p:nvSpPr>
          <p:spPr>
            <a:xfrm>
              <a:off x="2743200" y="647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B1084958-13AA-3A8E-0C7C-35FBB49AC48E}"/>
                </a:ext>
              </a:extLst>
            </p:cNvPr>
            <p:cNvSpPr/>
            <p:nvPr/>
          </p:nvSpPr>
          <p:spPr>
            <a:xfrm>
              <a:off x="354330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6" name="Oval 15">
              <a:extLst>
                <a:ext uri="{FF2B5EF4-FFF2-40B4-BE49-F238E27FC236}">
                  <a16:creationId xmlns:a16="http://schemas.microsoft.com/office/drawing/2014/main" id="{7F85EBCD-AD4E-D80C-0DCE-19E95AD5995F}"/>
                </a:ext>
              </a:extLst>
            </p:cNvPr>
            <p:cNvSpPr/>
            <p:nvPr/>
          </p:nvSpPr>
          <p:spPr>
            <a:xfrm>
              <a:off x="5189220" y="1550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7" name="Oval 16">
              <a:extLst>
                <a:ext uri="{FF2B5EF4-FFF2-40B4-BE49-F238E27FC236}">
                  <a16:creationId xmlns:a16="http://schemas.microsoft.com/office/drawing/2014/main" id="{E9BE7665-15D5-3D0B-E80A-FFF7EED25F03}"/>
                </a:ext>
              </a:extLst>
            </p:cNvPr>
            <p:cNvSpPr/>
            <p:nvPr/>
          </p:nvSpPr>
          <p:spPr>
            <a:xfrm>
              <a:off x="5779770" y="712762"/>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EE8F67CE-203C-1F71-C1CC-E05D07163AE8}"/>
                </a:ext>
              </a:extLst>
            </p:cNvPr>
            <p:cNvSpPr/>
            <p:nvPr/>
          </p:nvSpPr>
          <p:spPr>
            <a:xfrm>
              <a:off x="10115550" y="384780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19" name="Oval 18">
              <a:extLst>
                <a:ext uri="{FF2B5EF4-FFF2-40B4-BE49-F238E27FC236}">
                  <a16:creationId xmlns:a16="http://schemas.microsoft.com/office/drawing/2014/main" id="{EDDC704C-EAFD-7E96-0D34-F36A821F4C3C}"/>
                </a:ext>
              </a:extLst>
            </p:cNvPr>
            <p:cNvSpPr/>
            <p:nvPr/>
          </p:nvSpPr>
          <p:spPr>
            <a:xfrm>
              <a:off x="5208270" y="521970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35B13AE7-A03F-988A-E6F2-E92DE29EB747}"/>
                </a:ext>
              </a:extLst>
            </p:cNvPr>
            <p:cNvSpPr/>
            <p:nvPr/>
          </p:nvSpPr>
          <p:spPr>
            <a:xfrm>
              <a:off x="5299710" y="497967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C476DABB-5690-A4C2-5B6E-F477C1BB1E5E}"/>
                </a:ext>
              </a:extLst>
            </p:cNvPr>
            <p:cNvSpPr/>
            <p:nvPr/>
          </p:nvSpPr>
          <p:spPr>
            <a:xfrm>
              <a:off x="5097780" y="187833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4B91AE33-BE82-4455-2C44-90B97D8BEBFB}"/>
                </a:ext>
              </a:extLst>
            </p:cNvPr>
            <p:cNvSpPr/>
            <p:nvPr/>
          </p:nvSpPr>
          <p:spPr>
            <a:xfrm>
              <a:off x="5196840" y="5547360"/>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81180AF1-B1AD-8811-A478-ABDA852BE38C}"/>
                </a:ext>
              </a:extLst>
            </p:cNvPr>
            <p:cNvSpPr/>
            <p:nvPr/>
          </p:nvSpPr>
          <p:spPr>
            <a:xfrm>
              <a:off x="1029843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id="{86592F82-FF96-88BF-09DC-B29DB6D293FC}"/>
                </a:ext>
              </a:extLst>
            </p:cNvPr>
            <p:cNvSpPr/>
            <p:nvPr/>
          </p:nvSpPr>
          <p:spPr>
            <a:xfrm>
              <a:off x="1023747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5" name="Oval 24">
              <a:extLst>
                <a:ext uri="{FF2B5EF4-FFF2-40B4-BE49-F238E27FC236}">
                  <a16:creationId xmlns:a16="http://schemas.microsoft.com/office/drawing/2014/main" id="{08819493-C85D-8522-B66B-3B65103D6448}"/>
                </a:ext>
              </a:extLst>
            </p:cNvPr>
            <p:cNvSpPr/>
            <p:nvPr/>
          </p:nvSpPr>
          <p:spPr>
            <a:xfrm>
              <a:off x="7867650" y="422118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6" name="Oval 25">
              <a:extLst>
                <a:ext uri="{FF2B5EF4-FFF2-40B4-BE49-F238E27FC236}">
                  <a16:creationId xmlns:a16="http://schemas.microsoft.com/office/drawing/2014/main" id="{D9AF20E7-3C4A-D617-D562-4CA0A79E8214}"/>
                </a:ext>
              </a:extLst>
            </p:cNvPr>
            <p:cNvSpPr/>
            <p:nvPr/>
          </p:nvSpPr>
          <p:spPr>
            <a:xfrm>
              <a:off x="8050530" y="4312627"/>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sp>
          <p:nvSpPr>
            <p:cNvPr id="27" name="Oval 26">
              <a:extLst>
                <a:ext uri="{FF2B5EF4-FFF2-40B4-BE49-F238E27FC236}">
                  <a16:creationId xmlns:a16="http://schemas.microsoft.com/office/drawing/2014/main" id="{D0F6139E-E993-F6EE-5F05-13C502119DC9}"/>
                </a:ext>
              </a:extLst>
            </p:cNvPr>
            <p:cNvSpPr/>
            <p:nvPr/>
          </p:nvSpPr>
          <p:spPr>
            <a:xfrm>
              <a:off x="8058150" y="2362493"/>
              <a:ext cx="182880" cy="182880"/>
            </a:xfrm>
            <a:prstGeom prst="ellipse">
              <a:avLst/>
            </a:prstGeom>
            <a:grpFill/>
            <a:ln w="38100">
              <a:solidFill>
                <a:srgbClr val="7030A0"/>
              </a:solid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en-US"/>
            </a:p>
          </p:txBody>
        </p:sp>
      </p:grpSp>
      <p:grpSp>
        <p:nvGrpSpPr>
          <p:cNvPr id="47" name="Group 46">
            <a:extLst>
              <a:ext uri="{FF2B5EF4-FFF2-40B4-BE49-F238E27FC236}">
                <a16:creationId xmlns:a16="http://schemas.microsoft.com/office/drawing/2014/main" id="{F3B3D010-54A7-9653-63B2-B4FDCC3CB865}"/>
              </a:ext>
            </a:extLst>
          </p:cNvPr>
          <p:cNvGrpSpPr/>
          <p:nvPr/>
        </p:nvGrpSpPr>
        <p:grpSpPr>
          <a:xfrm>
            <a:off x="1058779" y="-300789"/>
            <a:ext cx="11129210" cy="8337884"/>
            <a:chOff x="1058779" y="-300789"/>
            <a:chExt cx="11129210" cy="8337884"/>
          </a:xfrm>
        </p:grpSpPr>
        <p:sp>
          <p:nvSpPr>
            <p:cNvPr id="30" name="Freeform: Shape 29">
              <a:extLst>
                <a:ext uri="{FF2B5EF4-FFF2-40B4-BE49-F238E27FC236}">
                  <a16:creationId xmlns:a16="http://schemas.microsoft.com/office/drawing/2014/main" id="{ADE52F53-61A1-1859-F66D-64BA995735B5}"/>
                </a:ext>
              </a:extLst>
            </p:cNvPr>
            <p:cNvSpPr/>
            <p:nvPr/>
          </p:nvSpPr>
          <p:spPr>
            <a:xfrm>
              <a:off x="1058779" y="3657600"/>
              <a:ext cx="1852863" cy="1191126"/>
            </a:xfrm>
            <a:custGeom>
              <a:avLst/>
              <a:gdLst>
                <a:gd name="connsiteX0" fmla="*/ 0 w 1852863"/>
                <a:gd name="connsiteY0" fmla="*/ 0 h 1191126"/>
                <a:gd name="connsiteX1" fmla="*/ 288758 w 1852863"/>
                <a:gd name="connsiteY1" fmla="*/ 252663 h 1191126"/>
                <a:gd name="connsiteX2" fmla="*/ 697832 w 1852863"/>
                <a:gd name="connsiteY2" fmla="*/ 336884 h 1191126"/>
                <a:gd name="connsiteX3" fmla="*/ 1251284 w 1852863"/>
                <a:gd name="connsiteY3" fmla="*/ 517358 h 1191126"/>
                <a:gd name="connsiteX4" fmla="*/ 1588168 w 1852863"/>
                <a:gd name="connsiteY4" fmla="*/ 733926 h 1191126"/>
                <a:gd name="connsiteX5" fmla="*/ 1852863 w 1852863"/>
                <a:gd name="connsiteY5" fmla="*/ 1191126 h 1191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852863" h="1191126">
                  <a:moveTo>
                    <a:pt x="0" y="0"/>
                  </a:moveTo>
                  <a:cubicBezTo>
                    <a:pt x="86226" y="98258"/>
                    <a:pt x="172453" y="196516"/>
                    <a:pt x="288758" y="252663"/>
                  </a:cubicBezTo>
                  <a:cubicBezTo>
                    <a:pt x="405063" y="308810"/>
                    <a:pt x="537411" y="292768"/>
                    <a:pt x="697832" y="336884"/>
                  </a:cubicBezTo>
                  <a:cubicBezTo>
                    <a:pt x="858253" y="381000"/>
                    <a:pt x="1102895" y="451184"/>
                    <a:pt x="1251284" y="517358"/>
                  </a:cubicBezTo>
                  <a:cubicBezTo>
                    <a:pt x="1399673" y="583532"/>
                    <a:pt x="1487905" y="621631"/>
                    <a:pt x="1588168" y="733926"/>
                  </a:cubicBezTo>
                  <a:cubicBezTo>
                    <a:pt x="1688431" y="846221"/>
                    <a:pt x="1770647" y="1018673"/>
                    <a:pt x="1852863" y="1191126"/>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a16="http://schemas.microsoft.com/office/drawing/2014/main" id="{D5C5757F-8D0B-AB9C-5B03-A0FD1DEB6A02}"/>
                </a:ext>
              </a:extLst>
            </p:cNvPr>
            <p:cNvSpPr/>
            <p:nvPr/>
          </p:nvSpPr>
          <p:spPr>
            <a:xfrm>
              <a:off x="2129589" y="-300789"/>
              <a:ext cx="493884" cy="4391526"/>
            </a:xfrm>
            <a:custGeom>
              <a:avLst/>
              <a:gdLst>
                <a:gd name="connsiteX0" fmla="*/ 0 w 493884"/>
                <a:gd name="connsiteY0" fmla="*/ 4391526 h 4391526"/>
                <a:gd name="connsiteX1" fmla="*/ 409074 w 493884"/>
                <a:gd name="connsiteY1" fmla="*/ 3970421 h 4391526"/>
                <a:gd name="connsiteX2" fmla="*/ 493295 w 493884"/>
                <a:gd name="connsiteY2" fmla="*/ 3368842 h 4391526"/>
                <a:gd name="connsiteX3" fmla="*/ 433137 w 493884"/>
                <a:gd name="connsiteY3" fmla="*/ 2683042 h 4391526"/>
                <a:gd name="connsiteX4" fmla="*/ 204537 w 493884"/>
                <a:gd name="connsiteY4" fmla="*/ 1828800 h 4391526"/>
                <a:gd name="connsiteX5" fmla="*/ 168443 w 493884"/>
                <a:gd name="connsiteY5" fmla="*/ 1251284 h 4391526"/>
                <a:gd name="connsiteX6" fmla="*/ 348916 w 493884"/>
                <a:gd name="connsiteY6" fmla="*/ 469231 h 4391526"/>
                <a:gd name="connsiteX7" fmla="*/ 457200 w 493884"/>
                <a:gd name="connsiteY7" fmla="*/ 0 h 4391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3884" h="4391526">
                  <a:moveTo>
                    <a:pt x="0" y="4391526"/>
                  </a:moveTo>
                  <a:cubicBezTo>
                    <a:pt x="163429" y="4266197"/>
                    <a:pt x="326858" y="4140868"/>
                    <a:pt x="409074" y="3970421"/>
                  </a:cubicBezTo>
                  <a:cubicBezTo>
                    <a:pt x="491290" y="3799974"/>
                    <a:pt x="489285" y="3583405"/>
                    <a:pt x="493295" y="3368842"/>
                  </a:cubicBezTo>
                  <a:cubicBezTo>
                    <a:pt x="497305" y="3154279"/>
                    <a:pt x="481263" y="2939716"/>
                    <a:pt x="433137" y="2683042"/>
                  </a:cubicBezTo>
                  <a:cubicBezTo>
                    <a:pt x="385011" y="2426368"/>
                    <a:pt x="248653" y="2067426"/>
                    <a:pt x="204537" y="1828800"/>
                  </a:cubicBezTo>
                  <a:cubicBezTo>
                    <a:pt x="160421" y="1590174"/>
                    <a:pt x="144380" y="1477879"/>
                    <a:pt x="168443" y="1251284"/>
                  </a:cubicBezTo>
                  <a:cubicBezTo>
                    <a:pt x="192506" y="1024689"/>
                    <a:pt x="348916" y="469231"/>
                    <a:pt x="348916" y="469231"/>
                  </a:cubicBezTo>
                  <a:lnTo>
                    <a:pt x="457200"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Freeform: Shape 31">
              <a:extLst>
                <a:ext uri="{FF2B5EF4-FFF2-40B4-BE49-F238E27FC236}">
                  <a16:creationId xmlns:a16="http://schemas.microsoft.com/office/drawing/2014/main" id="{F1199DF9-B2D0-38FC-8DDF-005B5B1CC15F}"/>
                </a:ext>
              </a:extLst>
            </p:cNvPr>
            <p:cNvSpPr/>
            <p:nvPr/>
          </p:nvSpPr>
          <p:spPr>
            <a:xfrm>
              <a:off x="1937084" y="2322095"/>
              <a:ext cx="661737" cy="998621"/>
            </a:xfrm>
            <a:custGeom>
              <a:avLst/>
              <a:gdLst>
                <a:gd name="connsiteX0" fmla="*/ 661737 w 661737"/>
                <a:gd name="connsiteY0" fmla="*/ 998621 h 998621"/>
                <a:gd name="connsiteX1" fmla="*/ 529390 w 661737"/>
                <a:gd name="connsiteY1" fmla="*/ 457200 h 998621"/>
                <a:gd name="connsiteX2" fmla="*/ 216569 w 661737"/>
                <a:gd name="connsiteY2" fmla="*/ 156410 h 998621"/>
                <a:gd name="connsiteX3" fmla="*/ 0 w 661737"/>
                <a:gd name="connsiteY3" fmla="*/ 0 h 998621"/>
              </a:gdLst>
              <a:ahLst/>
              <a:cxnLst>
                <a:cxn ang="0">
                  <a:pos x="connsiteX0" y="connsiteY0"/>
                </a:cxn>
                <a:cxn ang="0">
                  <a:pos x="connsiteX1" y="connsiteY1"/>
                </a:cxn>
                <a:cxn ang="0">
                  <a:pos x="connsiteX2" y="connsiteY2"/>
                </a:cxn>
                <a:cxn ang="0">
                  <a:pos x="connsiteX3" y="connsiteY3"/>
                </a:cxn>
              </a:cxnLst>
              <a:rect l="l" t="t" r="r" b="b"/>
              <a:pathLst>
                <a:path w="661737" h="998621">
                  <a:moveTo>
                    <a:pt x="661737" y="998621"/>
                  </a:moveTo>
                  <a:cubicBezTo>
                    <a:pt x="632661" y="798094"/>
                    <a:pt x="603585" y="597568"/>
                    <a:pt x="529390" y="457200"/>
                  </a:cubicBezTo>
                  <a:cubicBezTo>
                    <a:pt x="455195" y="316832"/>
                    <a:pt x="304801" y="232610"/>
                    <a:pt x="216569" y="156410"/>
                  </a:cubicBezTo>
                  <a:cubicBezTo>
                    <a:pt x="128337" y="80210"/>
                    <a:pt x="64168" y="401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reeform: Shape 32">
              <a:extLst>
                <a:ext uri="{FF2B5EF4-FFF2-40B4-BE49-F238E27FC236}">
                  <a16:creationId xmlns:a16="http://schemas.microsoft.com/office/drawing/2014/main" id="{515311C6-68DC-7EAF-9C52-4BDC56A55B9F}"/>
                </a:ext>
              </a:extLst>
            </p:cNvPr>
            <p:cNvSpPr/>
            <p:nvPr/>
          </p:nvSpPr>
          <p:spPr>
            <a:xfrm>
              <a:off x="2562726" y="0"/>
              <a:ext cx="3741821" cy="3561347"/>
            </a:xfrm>
            <a:custGeom>
              <a:avLst/>
              <a:gdLst>
                <a:gd name="connsiteX0" fmla="*/ 0 w 3741821"/>
                <a:gd name="connsiteY0" fmla="*/ 3561347 h 3561347"/>
                <a:gd name="connsiteX1" fmla="*/ 300790 w 3741821"/>
                <a:gd name="connsiteY1" fmla="*/ 3140242 h 3561347"/>
                <a:gd name="connsiteX2" fmla="*/ 589548 w 3741821"/>
                <a:gd name="connsiteY2" fmla="*/ 2695074 h 3561347"/>
                <a:gd name="connsiteX3" fmla="*/ 1299411 w 3741821"/>
                <a:gd name="connsiteY3" fmla="*/ 2695074 h 3561347"/>
                <a:gd name="connsiteX4" fmla="*/ 1900990 w 3741821"/>
                <a:gd name="connsiteY4" fmla="*/ 2863516 h 3561347"/>
                <a:gd name="connsiteX5" fmla="*/ 2418348 w 3741821"/>
                <a:gd name="connsiteY5" fmla="*/ 2815389 h 3561347"/>
                <a:gd name="connsiteX6" fmla="*/ 2671011 w 3741821"/>
                <a:gd name="connsiteY6" fmla="*/ 2394284 h 3561347"/>
                <a:gd name="connsiteX7" fmla="*/ 2767263 w 3741821"/>
                <a:gd name="connsiteY7" fmla="*/ 2201779 h 3561347"/>
                <a:gd name="connsiteX8" fmla="*/ 2815390 w 3741821"/>
                <a:gd name="connsiteY8" fmla="*/ 1768642 h 3561347"/>
                <a:gd name="connsiteX9" fmla="*/ 3116179 w 3741821"/>
                <a:gd name="connsiteY9" fmla="*/ 1034716 h 3561347"/>
                <a:gd name="connsiteX10" fmla="*/ 3741821 w 3741821"/>
                <a:gd name="connsiteY10" fmla="*/ 0 h 35613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41821" h="3561347">
                  <a:moveTo>
                    <a:pt x="0" y="3561347"/>
                  </a:moveTo>
                  <a:cubicBezTo>
                    <a:pt x="101266" y="3422984"/>
                    <a:pt x="202532" y="3284621"/>
                    <a:pt x="300790" y="3140242"/>
                  </a:cubicBezTo>
                  <a:cubicBezTo>
                    <a:pt x="399048" y="2995863"/>
                    <a:pt x="423111" y="2769269"/>
                    <a:pt x="589548" y="2695074"/>
                  </a:cubicBezTo>
                  <a:cubicBezTo>
                    <a:pt x="755985" y="2620879"/>
                    <a:pt x="1080837" y="2667000"/>
                    <a:pt x="1299411" y="2695074"/>
                  </a:cubicBezTo>
                  <a:cubicBezTo>
                    <a:pt x="1517985" y="2723148"/>
                    <a:pt x="1714501" y="2843463"/>
                    <a:pt x="1900990" y="2863516"/>
                  </a:cubicBezTo>
                  <a:cubicBezTo>
                    <a:pt x="2087480" y="2883568"/>
                    <a:pt x="2290011" y="2893594"/>
                    <a:pt x="2418348" y="2815389"/>
                  </a:cubicBezTo>
                  <a:cubicBezTo>
                    <a:pt x="2546685" y="2737184"/>
                    <a:pt x="2612859" y="2496552"/>
                    <a:pt x="2671011" y="2394284"/>
                  </a:cubicBezTo>
                  <a:cubicBezTo>
                    <a:pt x="2729163" y="2292016"/>
                    <a:pt x="2743200" y="2306053"/>
                    <a:pt x="2767263" y="2201779"/>
                  </a:cubicBezTo>
                  <a:cubicBezTo>
                    <a:pt x="2791326" y="2097505"/>
                    <a:pt x="2757237" y="1963152"/>
                    <a:pt x="2815390" y="1768642"/>
                  </a:cubicBezTo>
                  <a:cubicBezTo>
                    <a:pt x="2873543" y="1574132"/>
                    <a:pt x="2961774" y="1329490"/>
                    <a:pt x="3116179" y="1034716"/>
                  </a:cubicBezTo>
                  <a:cubicBezTo>
                    <a:pt x="3270584" y="739942"/>
                    <a:pt x="3506202" y="369971"/>
                    <a:pt x="3741821"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F7C4411D-37C7-98D5-017C-966F9A25F34B}"/>
                </a:ext>
              </a:extLst>
            </p:cNvPr>
            <p:cNvSpPr/>
            <p:nvPr/>
          </p:nvSpPr>
          <p:spPr>
            <a:xfrm>
              <a:off x="5317958" y="1479884"/>
              <a:ext cx="709863" cy="733927"/>
            </a:xfrm>
            <a:custGeom>
              <a:avLst/>
              <a:gdLst>
                <a:gd name="connsiteX0" fmla="*/ 0 w 709863"/>
                <a:gd name="connsiteY0" fmla="*/ 733927 h 733927"/>
                <a:gd name="connsiteX1" fmla="*/ 108284 w 709863"/>
                <a:gd name="connsiteY1" fmla="*/ 348916 h 733927"/>
                <a:gd name="connsiteX2" fmla="*/ 264695 w 709863"/>
                <a:gd name="connsiteY2" fmla="*/ 120316 h 733927"/>
                <a:gd name="connsiteX3" fmla="*/ 709863 w 709863"/>
                <a:gd name="connsiteY3" fmla="*/ 0 h 733927"/>
              </a:gdLst>
              <a:ahLst/>
              <a:cxnLst>
                <a:cxn ang="0">
                  <a:pos x="connsiteX0" y="connsiteY0"/>
                </a:cxn>
                <a:cxn ang="0">
                  <a:pos x="connsiteX1" y="connsiteY1"/>
                </a:cxn>
                <a:cxn ang="0">
                  <a:pos x="connsiteX2" y="connsiteY2"/>
                </a:cxn>
                <a:cxn ang="0">
                  <a:pos x="connsiteX3" y="connsiteY3"/>
                </a:cxn>
              </a:cxnLst>
              <a:rect l="l" t="t" r="r" b="b"/>
              <a:pathLst>
                <a:path w="709863" h="733927">
                  <a:moveTo>
                    <a:pt x="0" y="733927"/>
                  </a:moveTo>
                  <a:cubicBezTo>
                    <a:pt x="32084" y="592555"/>
                    <a:pt x="64168" y="451184"/>
                    <a:pt x="108284" y="348916"/>
                  </a:cubicBezTo>
                  <a:cubicBezTo>
                    <a:pt x="152400" y="246648"/>
                    <a:pt x="164432" y="178469"/>
                    <a:pt x="264695" y="120316"/>
                  </a:cubicBezTo>
                  <a:cubicBezTo>
                    <a:pt x="364958" y="62163"/>
                    <a:pt x="537410" y="31081"/>
                    <a:pt x="709863"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Freeform: Shape 34">
              <a:extLst>
                <a:ext uri="{FF2B5EF4-FFF2-40B4-BE49-F238E27FC236}">
                  <a16:creationId xmlns:a16="http://schemas.microsoft.com/office/drawing/2014/main" id="{72A064D3-5B7F-DC07-746B-CA0B6FA27999}"/>
                </a:ext>
              </a:extLst>
            </p:cNvPr>
            <p:cNvSpPr/>
            <p:nvPr/>
          </p:nvSpPr>
          <p:spPr>
            <a:xfrm>
              <a:off x="4836695" y="2346158"/>
              <a:ext cx="553452" cy="986589"/>
            </a:xfrm>
            <a:custGeom>
              <a:avLst/>
              <a:gdLst>
                <a:gd name="connsiteX0" fmla="*/ 0 w 553452"/>
                <a:gd name="connsiteY0" fmla="*/ 0 h 986589"/>
                <a:gd name="connsiteX1" fmla="*/ 60158 w 553452"/>
                <a:gd name="connsiteY1" fmla="*/ 312821 h 986589"/>
                <a:gd name="connsiteX2" fmla="*/ 192505 w 553452"/>
                <a:gd name="connsiteY2" fmla="*/ 637674 h 986589"/>
                <a:gd name="connsiteX3" fmla="*/ 372979 w 553452"/>
                <a:gd name="connsiteY3" fmla="*/ 842210 h 986589"/>
                <a:gd name="connsiteX4" fmla="*/ 553452 w 553452"/>
                <a:gd name="connsiteY4" fmla="*/ 986589 h 9865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3452" h="986589">
                  <a:moveTo>
                    <a:pt x="0" y="0"/>
                  </a:moveTo>
                  <a:cubicBezTo>
                    <a:pt x="14037" y="103271"/>
                    <a:pt x="28074" y="206542"/>
                    <a:pt x="60158" y="312821"/>
                  </a:cubicBezTo>
                  <a:cubicBezTo>
                    <a:pt x="92242" y="419100"/>
                    <a:pt x="140368" y="549443"/>
                    <a:pt x="192505" y="637674"/>
                  </a:cubicBezTo>
                  <a:cubicBezTo>
                    <a:pt x="244642" y="725906"/>
                    <a:pt x="312821" y="784057"/>
                    <a:pt x="372979" y="842210"/>
                  </a:cubicBezTo>
                  <a:cubicBezTo>
                    <a:pt x="433137" y="900363"/>
                    <a:pt x="493294" y="943476"/>
                    <a:pt x="553452" y="986589"/>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Freeform: Shape 35">
              <a:extLst>
                <a:ext uri="{FF2B5EF4-FFF2-40B4-BE49-F238E27FC236}">
                  <a16:creationId xmlns:a16="http://schemas.microsoft.com/office/drawing/2014/main" id="{ACE4D478-9BEB-F187-E069-F7A4F591E738}"/>
                </a:ext>
              </a:extLst>
            </p:cNvPr>
            <p:cNvSpPr/>
            <p:nvPr/>
          </p:nvSpPr>
          <p:spPr>
            <a:xfrm>
              <a:off x="3801979" y="2286000"/>
              <a:ext cx="977879" cy="303771"/>
            </a:xfrm>
            <a:custGeom>
              <a:avLst/>
              <a:gdLst>
                <a:gd name="connsiteX0" fmla="*/ 962526 w 977879"/>
                <a:gd name="connsiteY0" fmla="*/ 24063 h 303771"/>
                <a:gd name="connsiteX1" fmla="*/ 902368 w 977879"/>
                <a:gd name="connsiteY1" fmla="*/ 264695 h 303771"/>
                <a:gd name="connsiteX2" fmla="*/ 372979 w 977879"/>
                <a:gd name="connsiteY2" fmla="*/ 276726 h 303771"/>
                <a:gd name="connsiteX3" fmla="*/ 0 w 977879"/>
                <a:gd name="connsiteY3" fmla="*/ 0 h 303771"/>
              </a:gdLst>
              <a:ahLst/>
              <a:cxnLst>
                <a:cxn ang="0">
                  <a:pos x="connsiteX0" y="connsiteY0"/>
                </a:cxn>
                <a:cxn ang="0">
                  <a:pos x="connsiteX1" y="connsiteY1"/>
                </a:cxn>
                <a:cxn ang="0">
                  <a:pos x="connsiteX2" y="connsiteY2"/>
                </a:cxn>
                <a:cxn ang="0">
                  <a:pos x="connsiteX3" y="connsiteY3"/>
                </a:cxn>
              </a:cxnLst>
              <a:rect l="l" t="t" r="r" b="b"/>
              <a:pathLst>
                <a:path w="977879" h="303771">
                  <a:moveTo>
                    <a:pt x="962526" y="24063"/>
                  </a:moveTo>
                  <a:cubicBezTo>
                    <a:pt x="981576" y="123324"/>
                    <a:pt x="1000626" y="222585"/>
                    <a:pt x="902368" y="264695"/>
                  </a:cubicBezTo>
                  <a:cubicBezTo>
                    <a:pt x="804110" y="306806"/>
                    <a:pt x="523374" y="320842"/>
                    <a:pt x="372979" y="276726"/>
                  </a:cubicBezTo>
                  <a:cubicBezTo>
                    <a:pt x="222584" y="232610"/>
                    <a:pt x="111292" y="116305"/>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Freeform: Shape 36">
              <a:extLst>
                <a:ext uri="{FF2B5EF4-FFF2-40B4-BE49-F238E27FC236}">
                  <a16:creationId xmlns:a16="http://schemas.microsoft.com/office/drawing/2014/main" id="{CEE05DE3-F4F9-0621-F885-E53970E89155}"/>
                </a:ext>
              </a:extLst>
            </p:cNvPr>
            <p:cNvSpPr/>
            <p:nvPr/>
          </p:nvSpPr>
          <p:spPr>
            <a:xfrm>
              <a:off x="3974803" y="3019586"/>
              <a:ext cx="416723" cy="397382"/>
            </a:xfrm>
            <a:custGeom>
              <a:avLst/>
              <a:gdLst>
                <a:gd name="connsiteX0" fmla="*/ 19681 w 416723"/>
                <a:gd name="connsiteY0" fmla="*/ 397382 h 397382"/>
                <a:gd name="connsiteX1" fmla="*/ 19681 w 416723"/>
                <a:gd name="connsiteY1" fmla="*/ 84561 h 397382"/>
                <a:gd name="connsiteX2" fmla="*/ 224218 w 416723"/>
                <a:gd name="connsiteY2" fmla="*/ 340 h 397382"/>
                <a:gd name="connsiteX3" fmla="*/ 416723 w 416723"/>
                <a:gd name="connsiteY3" fmla="*/ 60498 h 397382"/>
              </a:gdLst>
              <a:ahLst/>
              <a:cxnLst>
                <a:cxn ang="0">
                  <a:pos x="connsiteX0" y="connsiteY0"/>
                </a:cxn>
                <a:cxn ang="0">
                  <a:pos x="connsiteX1" y="connsiteY1"/>
                </a:cxn>
                <a:cxn ang="0">
                  <a:pos x="connsiteX2" y="connsiteY2"/>
                </a:cxn>
                <a:cxn ang="0">
                  <a:pos x="connsiteX3" y="connsiteY3"/>
                </a:cxn>
              </a:cxnLst>
              <a:rect l="l" t="t" r="r" b="b"/>
              <a:pathLst>
                <a:path w="416723" h="397382">
                  <a:moveTo>
                    <a:pt x="19681" y="397382"/>
                  </a:moveTo>
                  <a:cubicBezTo>
                    <a:pt x="2636" y="274058"/>
                    <a:pt x="-14409" y="150735"/>
                    <a:pt x="19681" y="84561"/>
                  </a:cubicBezTo>
                  <a:cubicBezTo>
                    <a:pt x="53771" y="18387"/>
                    <a:pt x="158044" y="4350"/>
                    <a:pt x="224218" y="340"/>
                  </a:cubicBezTo>
                  <a:cubicBezTo>
                    <a:pt x="290392" y="-3671"/>
                    <a:pt x="353557" y="28413"/>
                    <a:pt x="416723" y="60498"/>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Freeform: Shape 37">
              <a:extLst>
                <a:ext uri="{FF2B5EF4-FFF2-40B4-BE49-F238E27FC236}">
                  <a16:creationId xmlns:a16="http://schemas.microsoft.com/office/drawing/2014/main" id="{37EF3E57-5601-A0F6-67DC-2E0AC5792F10}"/>
                </a:ext>
              </a:extLst>
            </p:cNvPr>
            <p:cNvSpPr/>
            <p:nvPr/>
          </p:nvSpPr>
          <p:spPr>
            <a:xfrm>
              <a:off x="3501189" y="2983832"/>
              <a:ext cx="481264" cy="336884"/>
            </a:xfrm>
            <a:custGeom>
              <a:avLst/>
              <a:gdLst>
                <a:gd name="connsiteX0" fmla="*/ 0 w 481264"/>
                <a:gd name="connsiteY0" fmla="*/ 0 h 336884"/>
                <a:gd name="connsiteX1" fmla="*/ 228600 w 481264"/>
                <a:gd name="connsiteY1" fmla="*/ 24063 h 336884"/>
                <a:gd name="connsiteX2" fmla="*/ 372979 w 481264"/>
                <a:gd name="connsiteY2" fmla="*/ 132347 h 336884"/>
                <a:gd name="connsiteX3" fmla="*/ 481264 w 481264"/>
                <a:gd name="connsiteY3" fmla="*/ 336884 h 336884"/>
              </a:gdLst>
              <a:ahLst/>
              <a:cxnLst>
                <a:cxn ang="0">
                  <a:pos x="connsiteX0" y="connsiteY0"/>
                </a:cxn>
                <a:cxn ang="0">
                  <a:pos x="connsiteX1" y="connsiteY1"/>
                </a:cxn>
                <a:cxn ang="0">
                  <a:pos x="connsiteX2" y="connsiteY2"/>
                </a:cxn>
                <a:cxn ang="0">
                  <a:pos x="connsiteX3" y="connsiteY3"/>
                </a:cxn>
              </a:cxnLst>
              <a:rect l="l" t="t" r="r" b="b"/>
              <a:pathLst>
                <a:path w="481264" h="336884">
                  <a:moveTo>
                    <a:pt x="0" y="0"/>
                  </a:moveTo>
                  <a:cubicBezTo>
                    <a:pt x="83218" y="1002"/>
                    <a:pt x="166437" y="2005"/>
                    <a:pt x="228600" y="24063"/>
                  </a:cubicBezTo>
                  <a:cubicBezTo>
                    <a:pt x="290763" y="46121"/>
                    <a:pt x="330868" y="80210"/>
                    <a:pt x="372979" y="132347"/>
                  </a:cubicBezTo>
                  <a:cubicBezTo>
                    <a:pt x="415090" y="184484"/>
                    <a:pt x="448177" y="260684"/>
                    <a:pt x="481264" y="336884"/>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Freeform: Shape 39">
              <a:extLst>
                <a:ext uri="{FF2B5EF4-FFF2-40B4-BE49-F238E27FC236}">
                  <a16:creationId xmlns:a16="http://schemas.microsoft.com/office/drawing/2014/main" id="{A76623DE-B06E-D530-8048-87C45970698D}"/>
                </a:ext>
              </a:extLst>
            </p:cNvPr>
            <p:cNvSpPr/>
            <p:nvPr/>
          </p:nvSpPr>
          <p:spPr>
            <a:xfrm>
              <a:off x="8083150" y="4066674"/>
              <a:ext cx="338955" cy="709863"/>
            </a:xfrm>
            <a:custGeom>
              <a:avLst/>
              <a:gdLst>
                <a:gd name="connsiteX0" fmla="*/ 74261 w 338955"/>
                <a:gd name="connsiteY0" fmla="*/ 709863 h 709863"/>
                <a:gd name="connsiteX1" fmla="*/ 2071 w 338955"/>
                <a:gd name="connsiteY1" fmla="*/ 481263 h 709863"/>
                <a:gd name="connsiteX2" fmla="*/ 50197 w 338955"/>
                <a:gd name="connsiteY2" fmla="*/ 180473 h 709863"/>
                <a:gd name="connsiteX3" fmla="*/ 338955 w 338955"/>
                <a:gd name="connsiteY3" fmla="*/ 0 h 709863"/>
              </a:gdLst>
              <a:ahLst/>
              <a:cxnLst>
                <a:cxn ang="0">
                  <a:pos x="connsiteX0" y="connsiteY0"/>
                </a:cxn>
                <a:cxn ang="0">
                  <a:pos x="connsiteX1" y="connsiteY1"/>
                </a:cxn>
                <a:cxn ang="0">
                  <a:pos x="connsiteX2" y="connsiteY2"/>
                </a:cxn>
                <a:cxn ang="0">
                  <a:pos x="connsiteX3" y="connsiteY3"/>
                </a:cxn>
              </a:cxnLst>
              <a:rect l="l" t="t" r="r" b="b"/>
              <a:pathLst>
                <a:path w="338955" h="709863">
                  <a:moveTo>
                    <a:pt x="74261" y="709863"/>
                  </a:moveTo>
                  <a:cubicBezTo>
                    <a:pt x="40171" y="639679"/>
                    <a:pt x="6082" y="569495"/>
                    <a:pt x="2071" y="481263"/>
                  </a:cubicBezTo>
                  <a:cubicBezTo>
                    <a:pt x="-1940" y="393031"/>
                    <a:pt x="-5950" y="260683"/>
                    <a:pt x="50197" y="180473"/>
                  </a:cubicBezTo>
                  <a:cubicBezTo>
                    <a:pt x="106344" y="100263"/>
                    <a:pt x="222649" y="50131"/>
                    <a:pt x="338955"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Freeform: Shape 40">
              <a:extLst>
                <a:ext uri="{FF2B5EF4-FFF2-40B4-BE49-F238E27FC236}">
                  <a16:creationId xmlns:a16="http://schemas.microsoft.com/office/drawing/2014/main" id="{2C8C79F6-9DCE-ECB6-BC3D-E7B303989EF0}"/>
                </a:ext>
              </a:extLst>
            </p:cNvPr>
            <p:cNvSpPr/>
            <p:nvPr/>
          </p:nvSpPr>
          <p:spPr>
            <a:xfrm>
              <a:off x="10876547" y="4439653"/>
              <a:ext cx="876580" cy="3597442"/>
            </a:xfrm>
            <a:custGeom>
              <a:avLst/>
              <a:gdLst>
                <a:gd name="connsiteX0" fmla="*/ 529390 w 876580"/>
                <a:gd name="connsiteY0" fmla="*/ 3597442 h 3597442"/>
                <a:gd name="connsiteX1" fmla="*/ 733927 w 876580"/>
                <a:gd name="connsiteY1" fmla="*/ 3092115 h 3597442"/>
                <a:gd name="connsiteX2" fmla="*/ 866274 w 876580"/>
                <a:gd name="connsiteY2" fmla="*/ 2213810 h 3597442"/>
                <a:gd name="connsiteX3" fmla="*/ 770021 w 876580"/>
                <a:gd name="connsiteY3" fmla="*/ 902368 h 3597442"/>
                <a:gd name="connsiteX4" fmla="*/ 0 w 876580"/>
                <a:gd name="connsiteY4" fmla="*/ 0 h 35974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6580" h="3597442">
                  <a:moveTo>
                    <a:pt x="529390" y="3597442"/>
                  </a:moveTo>
                  <a:cubicBezTo>
                    <a:pt x="603585" y="3460081"/>
                    <a:pt x="677780" y="3322720"/>
                    <a:pt x="733927" y="3092115"/>
                  </a:cubicBezTo>
                  <a:cubicBezTo>
                    <a:pt x="790074" y="2861510"/>
                    <a:pt x="860258" y="2578768"/>
                    <a:pt x="866274" y="2213810"/>
                  </a:cubicBezTo>
                  <a:cubicBezTo>
                    <a:pt x="872290" y="1848852"/>
                    <a:pt x="914400" y="1271336"/>
                    <a:pt x="770021" y="902368"/>
                  </a:cubicBezTo>
                  <a:cubicBezTo>
                    <a:pt x="625642" y="533400"/>
                    <a:pt x="312821" y="266700"/>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Freeform: Shape 41">
              <a:extLst>
                <a:ext uri="{FF2B5EF4-FFF2-40B4-BE49-F238E27FC236}">
                  <a16:creationId xmlns:a16="http://schemas.microsoft.com/office/drawing/2014/main" id="{B89C3794-E160-B83C-684D-86010258E0CB}"/>
                </a:ext>
              </a:extLst>
            </p:cNvPr>
            <p:cNvSpPr/>
            <p:nvPr/>
          </p:nvSpPr>
          <p:spPr>
            <a:xfrm>
              <a:off x="9980841" y="4319337"/>
              <a:ext cx="2207148" cy="1756610"/>
            </a:xfrm>
            <a:custGeom>
              <a:avLst/>
              <a:gdLst>
                <a:gd name="connsiteX0" fmla="*/ 2207148 w 2207148"/>
                <a:gd name="connsiteY0" fmla="*/ 1756610 h 1756610"/>
                <a:gd name="connsiteX1" fmla="*/ 1581506 w 2207148"/>
                <a:gd name="connsiteY1" fmla="*/ 1503947 h 1756610"/>
                <a:gd name="connsiteX2" fmla="*/ 787422 w 2207148"/>
                <a:gd name="connsiteY2" fmla="*/ 986589 h 1756610"/>
                <a:gd name="connsiteX3" fmla="*/ 53496 w 2207148"/>
                <a:gd name="connsiteY3" fmla="*/ 336884 h 1756610"/>
                <a:gd name="connsiteX4" fmla="*/ 113654 w 2207148"/>
                <a:gd name="connsiteY4" fmla="*/ 0 h 17566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7148" h="1756610">
                  <a:moveTo>
                    <a:pt x="2207148" y="1756610"/>
                  </a:moveTo>
                  <a:cubicBezTo>
                    <a:pt x="2012637" y="1694447"/>
                    <a:pt x="1818127" y="1632284"/>
                    <a:pt x="1581506" y="1503947"/>
                  </a:cubicBezTo>
                  <a:cubicBezTo>
                    <a:pt x="1344885" y="1375610"/>
                    <a:pt x="1042090" y="1181099"/>
                    <a:pt x="787422" y="986589"/>
                  </a:cubicBezTo>
                  <a:cubicBezTo>
                    <a:pt x="532754" y="792079"/>
                    <a:pt x="165791" y="501315"/>
                    <a:pt x="53496" y="336884"/>
                  </a:cubicBezTo>
                  <a:cubicBezTo>
                    <a:pt x="-58799" y="172453"/>
                    <a:pt x="27427" y="86226"/>
                    <a:pt x="11365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Freeform: Shape 42">
              <a:extLst>
                <a:ext uri="{FF2B5EF4-FFF2-40B4-BE49-F238E27FC236}">
                  <a16:creationId xmlns:a16="http://schemas.microsoft.com/office/drawing/2014/main" id="{45C1EC2C-87F1-766A-3A9B-029D7D36C286}"/>
                </a:ext>
              </a:extLst>
            </p:cNvPr>
            <p:cNvSpPr/>
            <p:nvPr/>
          </p:nvSpPr>
          <p:spPr>
            <a:xfrm>
              <a:off x="8915400" y="3838074"/>
              <a:ext cx="2033337" cy="1840831"/>
            </a:xfrm>
            <a:custGeom>
              <a:avLst/>
              <a:gdLst>
                <a:gd name="connsiteX0" fmla="*/ 0 w 2033337"/>
                <a:gd name="connsiteY0" fmla="*/ 1840831 h 1840831"/>
                <a:gd name="connsiteX1" fmla="*/ 192505 w 2033337"/>
                <a:gd name="connsiteY1" fmla="*/ 1046747 h 1840831"/>
                <a:gd name="connsiteX2" fmla="*/ 529389 w 2033337"/>
                <a:gd name="connsiteY2" fmla="*/ 252663 h 1840831"/>
                <a:gd name="connsiteX3" fmla="*/ 998621 w 2033337"/>
                <a:gd name="connsiteY3" fmla="*/ 180473 h 1840831"/>
                <a:gd name="connsiteX4" fmla="*/ 2033337 w 2033337"/>
                <a:gd name="connsiteY4" fmla="*/ 0 h 18408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33337" h="1840831">
                  <a:moveTo>
                    <a:pt x="0" y="1840831"/>
                  </a:moveTo>
                  <a:cubicBezTo>
                    <a:pt x="52137" y="1576136"/>
                    <a:pt x="104274" y="1311442"/>
                    <a:pt x="192505" y="1046747"/>
                  </a:cubicBezTo>
                  <a:cubicBezTo>
                    <a:pt x="280736" y="782052"/>
                    <a:pt x="395036" y="397042"/>
                    <a:pt x="529389" y="252663"/>
                  </a:cubicBezTo>
                  <a:cubicBezTo>
                    <a:pt x="663742" y="108284"/>
                    <a:pt x="747963" y="222583"/>
                    <a:pt x="998621" y="180473"/>
                  </a:cubicBezTo>
                  <a:lnTo>
                    <a:pt x="2033337" y="0"/>
                  </a:ln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Freeform: Shape 43">
              <a:extLst>
                <a:ext uri="{FF2B5EF4-FFF2-40B4-BE49-F238E27FC236}">
                  <a16:creationId xmlns:a16="http://schemas.microsoft.com/office/drawing/2014/main" id="{680F4954-2D14-93F4-C94D-1B1419A6281E}"/>
                </a:ext>
              </a:extLst>
            </p:cNvPr>
            <p:cNvSpPr/>
            <p:nvPr/>
          </p:nvSpPr>
          <p:spPr>
            <a:xfrm>
              <a:off x="5931568" y="4367463"/>
              <a:ext cx="2622885" cy="722055"/>
            </a:xfrm>
            <a:custGeom>
              <a:avLst/>
              <a:gdLst>
                <a:gd name="connsiteX0" fmla="*/ 2622885 w 2622885"/>
                <a:gd name="connsiteY0" fmla="*/ 637674 h 722055"/>
                <a:gd name="connsiteX1" fmla="*/ 2129590 w 2622885"/>
                <a:gd name="connsiteY1" fmla="*/ 421105 h 722055"/>
                <a:gd name="connsiteX2" fmla="*/ 1600200 w 2622885"/>
                <a:gd name="connsiteY2" fmla="*/ 721895 h 722055"/>
                <a:gd name="connsiteX3" fmla="*/ 745958 w 2622885"/>
                <a:gd name="connsiteY3" fmla="*/ 372979 h 722055"/>
                <a:gd name="connsiteX4" fmla="*/ 0 w 2622885"/>
                <a:gd name="connsiteY4" fmla="*/ 0 h 7220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22885" h="722055">
                  <a:moveTo>
                    <a:pt x="2622885" y="637674"/>
                  </a:moveTo>
                  <a:cubicBezTo>
                    <a:pt x="2461461" y="522371"/>
                    <a:pt x="2300038" y="407068"/>
                    <a:pt x="2129590" y="421105"/>
                  </a:cubicBezTo>
                  <a:cubicBezTo>
                    <a:pt x="1959142" y="435142"/>
                    <a:pt x="1830805" y="729916"/>
                    <a:pt x="1600200" y="721895"/>
                  </a:cubicBezTo>
                  <a:cubicBezTo>
                    <a:pt x="1369595" y="713874"/>
                    <a:pt x="1012658" y="493295"/>
                    <a:pt x="745958" y="372979"/>
                  </a:cubicBezTo>
                  <a:cubicBezTo>
                    <a:pt x="479258" y="252663"/>
                    <a:pt x="239629" y="126331"/>
                    <a:pt x="0"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Freeform: Shape 44">
              <a:extLst>
                <a:ext uri="{FF2B5EF4-FFF2-40B4-BE49-F238E27FC236}">
                  <a16:creationId xmlns:a16="http://schemas.microsoft.com/office/drawing/2014/main" id="{9F3E976E-AD6C-9505-3615-26C17FFCDFC5}"/>
                </a:ext>
              </a:extLst>
            </p:cNvPr>
            <p:cNvSpPr/>
            <p:nvPr/>
          </p:nvSpPr>
          <p:spPr>
            <a:xfrm>
              <a:off x="9429840" y="4331368"/>
              <a:ext cx="736844" cy="2105527"/>
            </a:xfrm>
            <a:custGeom>
              <a:avLst/>
              <a:gdLst>
                <a:gd name="connsiteX0" fmla="*/ 2918 w 736844"/>
                <a:gd name="connsiteY0" fmla="*/ 2105527 h 2105527"/>
                <a:gd name="connsiteX1" fmla="*/ 87139 w 736844"/>
                <a:gd name="connsiteY1" fmla="*/ 1419727 h 2105527"/>
                <a:gd name="connsiteX2" fmla="*/ 580434 w 736844"/>
                <a:gd name="connsiteY2" fmla="*/ 553453 h 2105527"/>
                <a:gd name="connsiteX3" fmla="*/ 736844 w 736844"/>
                <a:gd name="connsiteY3" fmla="*/ 0 h 2105527"/>
              </a:gdLst>
              <a:ahLst/>
              <a:cxnLst>
                <a:cxn ang="0">
                  <a:pos x="connsiteX0" y="connsiteY0"/>
                </a:cxn>
                <a:cxn ang="0">
                  <a:pos x="connsiteX1" y="connsiteY1"/>
                </a:cxn>
                <a:cxn ang="0">
                  <a:pos x="connsiteX2" y="connsiteY2"/>
                </a:cxn>
                <a:cxn ang="0">
                  <a:pos x="connsiteX3" y="connsiteY3"/>
                </a:cxn>
              </a:cxnLst>
              <a:rect l="l" t="t" r="r" b="b"/>
              <a:pathLst>
                <a:path w="736844" h="2105527">
                  <a:moveTo>
                    <a:pt x="2918" y="2105527"/>
                  </a:moveTo>
                  <a:cubicBezTo>
                    <a:pt x="-3098" y="1891966"/>
                    <a:pt x="-9114" y="1678406"/>
                    <a:pt x="87139" y="1419727"/>
                  </a:cubicBezTo>
                  <a:cubicBezTo>
                    <a:pt x="183392" y="1161048"/>
                    <a:pt x="472150" y="790074"/>
                    <a:pt x="580434" y="553453"/>
                  </a:cubicBezTo>
                  <a:cubicBezTo>
                    <a:pt x="688718" y="316832"/>
                    <a:pt x="712781" y="158416"/>
                    <a:pt x="736844" y="0"/>
                  </a:cubicBezTo>
                </a:path>
              </a:pathLst>
            </a:cu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28298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AE94DE-94F5-D6F7-2394-BEAAE5F9E7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9BBAD935-E936-604C-DE51-8A1139492F6F}"/>
              </a:ext>
            </a:extLst>
          </p:cNvPr>
          <p:cNvPicPr>
            <a:picLocks noChangeAspect="1"/>
          </p:cNvPicPr>
          <p:nvPr/>
        </p:nvPicPr>
        <p:blipFill>
          <a:blip r:embed="rId2"/>
          <a:srcRect r="1791"/>
          <a:stretch/>
        </p:blipFill>
        <p:spPr>
          <a:xfrm>
            <a:off x="0" y="0"/>
            <a:ext cx="12192000" cy="6858000"/>
          </a:xfrm>
          <a:prstGeom prst="rect">
            <a:avLst/>
          </a:prstGeom>
        </p:spPr>
      </p:pic>
      <p:pic>
        <p:nvPicPr>
          <p:cNvPr id="2" name="Picture 1">
            <a:extLst>
              <a:ext uri="{FF2B5EF4-FFF2-40B4-BE49-F238E27FC236}">
                <a16:creationId xmlns:a16="http://schemas.microsoft.com/office/drawing/2014/main" id="{5760908A-BB3E-03EC-21C9-EBC2DA0850DC}"/>
              </a:ext>
            </a:extLst>
          </p:cNvPr>
          <p:cNvPicPr>
            <a:picLocks noChangeAspect="1"/>
          </p:cNvPicPr>
          <p:nvPr/>
        </p:nvPicPr>
        <p:blipFill>
          <a:blip r:embed="rId3"/>
          <a:srcRect l="23279" b="28070"/>
          <a:stretch/>
        </p:blipFill>
        <p:spPr>
          <a:xfrm>
            <a:off x="0" y="0"/>
            <a:ext cx="12230461" cy="6858000"/>
          </a:xfrm>
          <a:prstGeom prst="rect">
            <a:avLst/>
          </a:prstGeom>
        </p:spPr>
      </p:pic>
      <p:pic>
        <p:nvPicPr>
          <p:cNvPr id="34" name="Picture 33">
            <a:extLst>
              <a:ext uri="{FF2B5EF4-FFF2-40B4-BE49-F238E27FC236}">
                <a16:creationId xmlns:a16="http://schemas.microsoft.com/office/drawing/2014/main" id="{43FBB638-93B2-9F5E-2D01-C5F3D18016F0}"/>
              </a:ext>
            </a:extLst>
          </p:cNvPr>
          <p:cNvPicPr>
            <a:picLocks noChangeAspect="1"/>
          </p:cNvPicPr>
          <p:nvPr/>
        </p:nvPicPr>
        <p:blipFill>
          <a:blip r:embed="rId4"/>
          <a:srcRect l="17302" b="17302"/>
          <a:stretch/>
        </p:blipFill>
        <p:spPr>
          <a:xfrm>
            <a:off x="-1" y="1"/>
            <a:ext cx="12192001" cy="6857999"/>
          </a:xfrm>
          <a:prstGeom prst="rect">
            <a:avLst/>
          </a:prstGeom>
        </p:spPr>
      </p:pic>
      <p:sp>
        <p:nvSpPr>
          <p:cNvPr id="35" name="TextBox 34">
            <a:extLst>
              <a:ext uri="{FF2B5EF4-FFF2-40B4-BE49-F238E27FC236}">
                <a16:creationId xmlns:a16="http://schemas.microsoft.com/office/drawing/2014/main" id="{5F4A0088-8081-09A2-3FD9-4F4BBC1C81F2}"/>
              </a:ext>
            </a:extLst>
          </p:cNvPr>
          <p:cNvSpPr txBox="1"/>
          <p:nvPr/>
        </p:nvSpPr>
        <p:spPr>
          <a:xfrm>
            <a:off x="1623364" y="742091"/>
            <a:ext cx="9382066" cy="120032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chemeClr val="accent1">
                    <a:lumMod val="50000"/>
                  </a:schemeClr>
                </a:solidFill>
                <a:effectLst/>
                <a:latin typeface="Segoe UI Web (West European)"/>
              </a:rPr>
              <a:t>El objetivo de esta consultoría es evaluar la </a:t>
            </a:r>
            <a:r>
              <a:rPr lang="es-ES" sz="2400" b="1" i="0" dirty="0">
                <a:solidFill>
                  <a:schemeClr val="accent1">
                    <a:lumMod val="50000"/>
                  </a:schemeClr>
                </a:solidFill>
                <a:effectLst/>
                <a:latin typeface="Segoe UI Web (West European)"/>
              </a:rPr>
              <a:t>DISPONIBILIDAD</a:t>
            </a:r>
            <a:r>
              <a:rPr lang="es-ES" sz="2400" b="0" i="0" dirty="0">
                <a:solidFill>
                  <a:schemeClr val="accent1">
                    <a:lumMod val="50000"/>
                  </a:schemeClr>
                </a:solidFill>
                <a:effectLst/>
                <a:latin typeface="Segoe UI Web (West European)"/>
              </a:rPr>
              <a:t> de datos, los </a:t>
            </a:r>
            <a:r>
              <a:rPr lang="es-ES" sz="2400" b="1" i="0" dirty="0">
                <a:solidFill>
                  <a:schemeClr val="accent1">
                    <a:lumMod val="50000"/>
                  </a:schemeClr>
                </a:solidFill>
                <a:effectLst/>
                <a:latin typeface="Segoe UI Web (West European)"/>
              </a:rPr>
              <a:t>VACÍOS</a:t>
            </a:r>
            <a:r>
              <a:rPr lang="es-ES" sz="2400" b="0" i="0" dirty="0">
                <a:solidFill>
                  <a:schemeClr val="accent1">
                    <a:lumMod val="50000"/>
                  </a:schemeClr>
                </a:solidFill>
                <a:effectLst/>
                <a:latin typeface="Segoe UI Web (West European)"/>
              </a:rPr>
              <a:t> de datos y las </a:t>
            </a:r>
            <a:r>
              <a:rPr lang="es-ES" sz="2400" b="1" i="0" dirty="0">
                <a:solidFill>
                  <a:schemeClr val="accent1">
                    <a:lumMod val="50000"/>
                  </a:schemeClr>
                </a:solidFill>
                <a:effectLst/>
                <a:latin typeface="Segoe UI Web (West European)"/>
              </a:rPr>
              <a:t>NECESIDADES</a:t>
            </a:r>
            <a:r>
              <a:rPr lang="es-ES" sz="2400" b="0" i="0" dirty="0">
                <a:solidFill>
                  <a:schemeClr val="accent1">
                    <a:lumMod val="50000"/>
                  </a:schemeClr>
                </a:solidFill>
                <a:effectLst/>
                <a:latin typeface="Segoe UI Web (West European)"/>
              </a:rPr>
              <a:t> de información para informar a la PEM en Panamá.</a:t>
            </a:r>
            <a:endParaRPr kumimoji="0" lang="en-US" sz="2400" b="0" i="0" u="none" strike="noStrike" kern="1200" cap="none" spc="0" normalizeH="0" baseline="0" noProof="0" dirty="0">
              <a:ln>
                <a:noFill/>
              </a:ln>
              <a:solidFill>
                <a:schemeClr val="accent1">
                  <a:lumMod val="50000"/>
                </a:schemeClr>
              </a:solidFill>
              <a:effectLst/>
              <a:uLnTx/>
              <a:uFillTx/>
              <a:latin typeface="Avenir Next LT Pro" panose="020B0504020202020204" pitchFamily="34" charset="0"/>
              <a:ea typeface="+mn-ea"/>
              <a:cs typeface="+mn-cs"/>
            </a:endParaRPr>
          </a:p>
        </p:txBody>
      </p:sp>
      <p:sp>
        <p:nvSpPr>
          <p:cNvPr id="36" name="TextBox 35">
            <a:extLst>
              <a:ext uri="{FF2B5EF4-FFF2-40B4-BE49-F238E27FC236}">
                <a16:creationId xmlns:a16="http://schemas.microsoft.com/office/drawing/2014/main" id="{76B967F1-73EA-6452-1696-98DCDF20AAE5}"/>
              </a:ext>
            </a:extLst>
          </p:cNvPr>
          <p:cNvSpPr txBox="1"/>
          <p:nvPr/>
        </p:nvSpPr>
        <p:spPr>
          <a:xfrm>
            <a:off x="1314002" y="200695"/>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Objetivos de la Consultoría</a:t>
            </a:r>
          </a:p>
        </p:txBody>
      </p:sp>
      <p:grpSp>
        <p:nvGrpSpPr>
          <p:cNvPr id="4" name="Group 3">
            <a:extLst>
              <a:ext uri="{FF2B5EF4-FFF2-40B4-BE49-F238E27FC236}">
                <a16:creationId xmlns:a16="http://schemas.microsoft.com/office/drawing/2014/main" id="{13057006-8668-8476-0AA2-7391B5EC6A12}"/>
              </a:ext>
            </a:extLst>
          </p:cNvPr>
          <p:cNvGrpSpPr/>
          <p:nvPr/>
        </p:nvGrpSpPr>
        <p:grpSpPr>
          <a:xfrm>
            <a:off x="492384" y="2073854"/>
            <a:ext cx="11435949" cy="3561561"/>
            <a:chOff x="492384" y="2073854"/>
            <a:chExt cx="11435949" cy="3561561"/>
          </a:xfrm>
        </p:grpSpPr>
        <p:sp>
          <p:nvSpPr>
            <p:cNvPr id="20" name="TextBox 19">
              <a:extLst>
                <a:ext uri="{FF2B5EF4-FFF2-40B4-BE49-F238E27FC236}">
                  <a16:creationId xmlns:a16="http://schemas.microsoft.com/office/drawing/2014/main" id="{6689BB2C-822C-6368-BD33-C3A139F5ADDA}"/>
                </a:ext>
              </a:extLst>
            </p:cNvPr>
            <p:cNvSpPr txBox="1"/>
            <p:nvPr/>
          </p:nvSpPr>
          <p:spPr>
            <a:xfrm>
              <a:off x="4275123" y="2073854"/>
              <a:ext cx="3754281"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Alcance del Trabajo</a:t>
              </a:r>
            </a:p>
          </p:txBody>
        </p:sp>
        <p:sp>
          <p:nvSpPr>
            <p:cNvPr id="53" name="Teardrop 52">
              <a:extLst>
                <a:ext uri="{FF2B5EF4-FFF2-40B4-BE49-F238E27FC236}">
                  <a16:creationId xmlns:a16="http://schemas.microsoft.com/office/drawing/2014/main" id="{4A3396E9-3B9A-56AF-AA66-27236C74B7A3}"/>
                </a:ext>
              </a:extLst>
            </p:cNvPr>
            <p:cNvSpPr/>
            <p:nvPr/>
          </p:nvSpPr>
          <p:spPr>
            <a:xfrm rot="18900000">
              <a:off x="9550893" y="3257975"/>
              <a:ext cx="2377440" cy="2377440"/>
            </a:xfrm>
            <a:prstGeom prst="teardrop">
              <a:avLst>
                <a:gd name="adj" fmla="val 100000"/>
              </a:avLst>
            </a:prstGeom>
            <a:solidFill>
              <a:srgbClr val="043664"/>
            </a:solidFill>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a:p>
          </p:txBody>
        </p:sp>
        <p:sp>
          <p:nvSpPr>
            <p:cNvPr id="47" name="Teardrop 46">
              <a:extLst>
                <a:ext uri="{FF2B5EF4-FFF2-40B4-BE49-F238E27FC236}">
                  <a16:creationId xmlns:a16="http://schemas.microsoft.com/office/drawing/2014/main" id="{A1237E72-567B-F0D4-6412-F2540BB60B98}"/>
                </a:ext>
              </a:extLst>
            </p:cNvPr>
            <p:cNvSpPr/>
            <p:nvPr/>
          </p:nvSpPr>
          <p:spPr>
            <a:xfrm rot="18900000">
              <a:off x="7286265" y="3257975"/>
              <a:ext cx="2377440" cy="2377440"/>
            </a:xfrm>
            <a:prstGeom prst="teardrop">
              <a:avLst>
                <a:gd name="adj" fmla="val 100000"/>
              </a:avLst>
            </a:prstGeom>
            <a:solidFill>
              <a:srgbClr val="0C90FF"/>
            </a:solidFill>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a:p>
          </p:txBody>
        </p:sp>
        <p:sp>
          <p:nvSpPr>
            <p:cNvPr id="48" name="Teardrop 47">
              <a:extLst>
                <a:ext uri="{FF2B5EF4-FFF2-40B4-BE49-F238E27FC236}">
                  <a16:creationId xmlns:a16="http://schemas.microsoft.com/office/drawing/2014/main" id="{C0A43216-48A2-C8E4-4661-CD5564A94724}"/>
                </a:ext>
              </a:extLst>
            </p:cNvPr>
            <p:cNvSpPr/>
            <p:nvPr/>
          </p:nvSpPr>
          <p:spPr>
            <a:xfrm rot="18900000">
              <a:off x="5064772" y="3257975"/>
              <a:ext cx="2377440" cy="2377440"/>
            </a:xfrm>
            <a:prstGeom prst="teardrop">
              <a:avLst>
                <a:gd name="adj" fmla="val 100000"/>
              </a:avLst>
            </a:prstGeom>
            <a:solidFill>
              <a:srgbClr val="00B0F0"/>
            </a:solidFill>
          </p:spPr>
          <p:style>
            <a:lnRef idx="2">
              <a:schemeClr val="lt1">
                <a:hueOff val="0"/>
                <a:satOff val="0"/>
                <a:lumOff val="0"/>
                <a:alphaOff val="0"/>
              </a:schemeClr>
            </a:lnRef>
            <a:fillRef idx="1">
              <a:schemeClr val="accent1">
                <a:shade val="50000"/>
                <a:hueOff val="471719"/>
                <a:satOff val="-49582"/>
                <a:lumOff val="42786"/>
                <a:alphaOff val="0"/>
              </a:schemeClr>
            </a:fillRef>
            <a:effectRef idx="0">
              <a:schemeClr val="accent1">
                <a:shade val="50000"/>
                <a:hueOff val="471719"/>
                <a:satOff val="-49582"/>
                <a:lumOff val="42786"/>
                <a:alphaOff val="0"/>
              </a:schemeClr>
            </a:effectRef>
            <a:fontRef idx="minor">
              <a:schemeClr val="lt1"/>
            </a:fontRef>
          </p:style>
          <p:txBody>
            <a:bodyPr/>
            <a:lstStyle/>
            <a:p>
              <a:endParaRPr lang="en-US"/>
            </a:p>
          </p:txBody>
        </p:sp>
        <p:sp>
          <p:nvSpPr>
            <p:cNvPr id="49" name="Teardrop 48">
              <a:extLst>
                <a:ext uri="{FF2B5EF4-FFF2-40B4-BE49-F238E27FC236}">
                  <a16:creationId xmlns:a16="http://schemas.microsoft.com/office/drawing/2014/main" id="{D60FD078-AF71-7E01-2F03-908ECE3AEA31}"/>
                </a:ext>
              </a:extLst>
            </p:cNvPr>
            <p:cNvSpPr/>
            <p:nvPr/>
          </p:nvSpPr>
          <p:spPr>
            <a:xfrm rot="18900000">
              <a:off x="2757011" y="3257975"/>
              <a:ext cx="2377440" cy="2377440"/>
            </a:xfrm>
            <a:prstGeom prst="teardrop">
              <a:avLst>
                <a:gd name="adj" fmla="val 100000"/>
              </a:avLst>
            </a:prstGeom>
          </p:spPr>
          <p:style>
            <a:lnRef idx="2">
              <a:schemeClr val="lt1">
                <a:hueOff val="0"/>
                <a:satOff val="0"/>
                <a:lumOff val="0"/>
                <a:alphaOff val="0"/>
              </a:schemeClr>
            </a:lnRef>
            <a:fillRef idx="1">
              <a:schemeClr val="accent1">
                <a:shade val="50000"/>
                <a:hueOff val="471719"/>
                <a:satOff val="-49582"/>
                <a:lumOff val="42786"/>
                <a:alphaOff val="0"/>
              </a:schemeClr>
            </a:fillRef>
            <a:effectRef idx="0">
              <a:schemeClr val="accent1">
                <a:shade val="50000"/>
                <a:hueOff val="471719"/>
                <a:satOff val="-49582"/>
                <a:lumOff val="42786"/>
                <a:alphaOff val="0"/>
              </a:schemeClr>
            </a:effectRef>
            <a:fontRef idx="minor">
              <a:schemeClr val="lt1"/>
            </a:fontRef>
          </p:style>
          <p:txBody>
            <a:bodyPr/>
            <a:lstStyle/>
            <a:p>
              <a:endParaRPr lang="en-US"/>
            </a:p>
          </p:txBody>
        </p:sp>
        <p:sp>
          <p:nvSpPr>
            <p:cNvPr id="50" name="Teardrop 49">
              <a:extLst>
                <a:ext uri="{FF2B5EF4-FFF2-40B4-BE49-F238E27FC236}">
                  <a16:creationId xmlns:a16="http://schemas.microsoft.com/office/drawing/2014/main" id="{28ECD943-7A10-AC64-1E05-1B62305EED24}"/>
                </a:ext>
              </a:extLst>
            </p:cNvPr>
            <p:cNvSpPr/>
            <p:nvPr/>
          </p:nvSpPr>
          <p:spPr>
            <a:xfrm rot="18900000">
              <a:off x="492384" y="3257975"/>
              <a:ext cx="2377440" cy="2377440"/>
            </a:xfrm>
            <a:prstGeom prst="teardrop">
              <a:avLst>
                <a:gd name="adj" fmla="val 100000"/>
              </a:avLst>
            </a:prstGeom>
          </p:spPr>
          <p:style>
            <a:lnRef idx="2">
              <a:schemeClr val="lt1">
                <a:hueOff val="0"/>
                <a:satOff val="0"/>
                <a:lumOff val="0"/>
                <a:alphaOff val="0"/>
              </a:schemeClr>
            </a:lnRef>
            <a:fillRef idx="1">
              <a:schemeClr val="accent1">
                <a:shade val="50000"/>
                <a:hueOff val="235860"/>
                <a:satOff val="-24791"/>
                <a:lumOff val="21393"/>
                <a:alphaOff val="0"/>
              </a:schemeClr>
            </a:fillRef>
            <a:effectRef idx="0">
              <a:schemeClr val="accent1">
                <a:shade val="50000"/>
                <a:hueOff val="235860"/>
                <a:satOff val="-24791"/>
                <a:lumOff val="21393"/>
                <a:alphaOff val="0"/>
              </a:schemeClr>
            </a:effectRef>
            <a:fontRef idx="minor">
              <a:schemeClr val="lt1"/>
            </a:fontRef>
          </p:style>
          <p:txBody>
            <a:bodyPr/>
            <a:lstStyle/>
            <a:p>
              <a:endParaRPr lang="en-US"/>
            </a:p>
          </p:txBody>
        </p:sp>
        <p:sp>
          <p:nvSpPr>
            <p:cNvPr id="33" name="TextBox 32">
              <a:extLst>
                <a:ext uri="{FF2B5EF4-FFF2-40B4-BE49-F238E27FC236}">
                  <a16:creationId xmlns:a16="http://schemas.microsoft.com/office/drawing/2014/main" id="{482EB3AE-2ACA-0A18-39DC-26F16A9FC1A6}"/>
                </a:ext>
              </a:extLst>
            </p:cNvPr>
            <p:cNvSpPr txBox="1"/>
            <p:nvPr/>
          </p:nvSpPr>
          <p:spPr>
            <a:xfrm>
              <a:off x="5109227" y="3377483"/>
              <a:ext cx="2240402" cy="224676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schemeClr val="accent1">
                      <a:lumMod val="50000"/>
                    </a:schemeClr>
                  </a:solidFill>
                  <a:effectLst/>
                  <a:latin typeface="Segoe UI Web (West European)"/>
                </a:rPr>
                <a:t>Condiciones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schemeClr val="accent1">
                      <a:lumMod val="50000"/>
                    </a:schemeClr>
                  </a:solidFill>
                  <a:effectLst/>
                  <a:latin typeface="Segoe UI Web (West European)"/>
                </a:rPr>
                <a:t>para </a:t>
              </a:r>
              <a:r>
                <a:rPr lang="es-ES" sz="2000" b="1" dirty="0">
                  <a:solidFill>
                    <a:schemeClr val="accent1">
                      <a:lumMod val="50000"/>
                    </a:schemeClr>
                  </a:solidFill>
                  <a:effectLst/>
                  <a:latin typeface="Segoe UI Web (West European)"/>
                </a:rPr>
                <a:t>acceder a los datos</a:t>
              </a:r>
              <a:r>
                <a:rPr lang="es-ES" sz="2000" dirty="0">
                  <a:solidFill>
                    <a:schemeClr val="accent1">
                      <a:lumMod val="50000"/>
                    </a:schemeClr>
                  </a:solidFill>
                  <a:effectLst/>
                  <a:latin typeface="Segoe UI Web (West European)"/>
                </a:rPr>
                <a:t>, incluyendo una evaluación de las barreras al </a:t>
              </a:r>
            </a:p>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schemeClr val="accent1">
                      <a:lumMod val="50000"/>
                    </a:schemeClr>
                  </a:solidFill>
                  <a:effectLst/>
                  <a:latin typeface="Segoe UI Web (West European)"/>
                </a:rPr>
                <a:t>acceso</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30" name="TextBox 29">
              <a:extLst>
                <a:ext uri="{FF2B5EF4-FFF2-40B4-BE49-F238E27FC236}">
                  <a16:creationId xmlns:a16="http://schemas.microsoft.com/office/drawing/2014/main" id="{63EB59EB-EBCC-D357-C8A2-B441211AFA9F}"/>
                </a:ext>
              </a:extLst>
            </p:cNvPr>
            <p:cNvSpPr txBox="1"/>
            <p:nvPr/>
          </p:nvSpPr>
          <p:spPr>
            <a:xfrm>
              <a:off x="2953293" y="3549786"/>
              <a:ext cx="1994149"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0" i="0" dirty="0">
                  <a:solidFill>
                    <a:schemeClr val="accent1">
                      <a:lumMod val="50000"/>
                    </a:schemeClr>
                  </a:solidFill>
                  <a:effectLst/>
                  <a:latin typeface="Segoe UI Web (West European)"/>
                </a:rPr>
                <a:t>Evaluar las </a:t>
              </a:r>
              <a:r>
                <a:rPr lang="es-ES" sz="2000" b="1" i="0" dirty="0">
                  <a:solidFill>
                    <a:schemeClr val="accent1">
                      <a:lumMod val="50000"/>
                    </a:schemeClr>
                  </a:solidFill>
                  <a:effectLst/>
                  <a:latin typeface="Segoe UI Web (West European)"/>
                </a:rPr>
                <a:t>necesidades de datos </a:t>
              </a:r>
              <a:r>
                <a:rPr lang="es-ES" sz="2000" b="0" i="0" dirty="0">
                  <a:solidFill>
                    <a:schemeClr val="accent1">
                      <a:lumMod val="50000"/>
                    </a:schemeClr>
                  </a:solidFill>
                  <a:effectLst/>
                  <a:latin typeface="Segoe UI Web (West European)"/>
                </a:rPr>
                <a:t>espaciales y temporales relevantes</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8" name="TextBox 27">
              <a:extLst>
                <a:ext uri="{FF2B5EF4-FFF2-40B4-BE49-F238E27FC236}">
                  <a16:creationId xmlns:a16="http://schemas.microsoft.com/office/drawing/2014/main" id="{D071E4A7-0EA8-AD43-19F9-D7FDB7DACA70}"/>
                </a:ext>
              </a:extLst>
            </p:cNvPr>
            <p:cNvSpPr txBox="1"/>
            <p:nvPr/>
          </p:nvSpPr>
          <p:spPr>
            <a:xfrm>
              <a:off x="635283" y="3760533"/>
              <a:ext cx="2043797" cy="163121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i="0" dirty="0">
                  <a:solidFill>
                    <a:schemeClr val="accent1">
                      <a:lumMod val="50000"/>
                    </a:schemeClr>
                  </a:solidFill>
                  <a:effectLst/>
                  <a:latin typeface="Segoe UI Web (West European)"/>
                </a:rPr>
                <a:t>Tipos</a:t>
              </a:r>
              <a:r>
                <a:rPr lang="es-ES" sz="2000" b="0" i="0" dirty="0">
                  <a:solidFill>
                    <a:schemeClr val="accent1">
                      <a:lumMod val="50000"/>
                    </a:schemeClr>
                  </a:solidFill>
                  <a:effectLst/>
                  <a:latin typeface="Segoe UI Web (West European)"/>
                </a:rPr>
                <a:t> y </a:t>
              </a:r>
              <a:r>
                <a:rPr lang="es-ES" sz="2000" b="1" i="0" dirty="0">
                  <a:solidFill>
                    <a:schemeClr val="accent1">
                      <a:lumMod val="50000"/>
                    </a:schemeClr>
                  </a:solidFill>
                  <a:effectLst/>
                  <a:latin typeface="Segoe UI Web (West European)"/>
                </a:rPr>
                <a:t>fuentes</a:t>
              </a:r>
              <a:r>
                <a:rPr lang="es-ES" sz="2000" b="0" i="0" dirty="0">
                  <a:solidFill>
                    <a:schemeClr val="accent1">
                      <a:lumMod val="50000"/>
                    </a:schemeClr>
                  </a:solidFill>
                  <a:effectLst/>
                  <a:latin typeface="Segoe UI Web (West European)"/>
                </a:rPr>
                <a:t> de datos que se utilizan para informar a la PEM</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6" name="TextBox 25">
              <a:extLst>
                <a:ext uri="{FF2B5EF4-FFF2-40B4-BE49-F238E27FC236}">
                  <a16:creationId xmlns:a16="http://schemas.microsoft.com/office/drawing/2014/main" id="{B7ED16C1-F4BE-B3CB-F876-A78625944ADD}"/>
                </a:ext>
              </a:extLst>
            </p:cNvPr>
            <p:cNvSpPr txBox="1"/>
            <p:nvPr/>
          </p:nvSpPr>
          <p:spPr>
            <a:xfrm>
              <a:off x="7591087" y="3733387"/>
              <a:ext cx="1901295" cy="1323439"/>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b="1" i="0" dirty="0">
                  <a:solidFill>
                    <a:schemeClr val="accent1">
                      <a:lumMod val="50000"/>
                    </a:schemeClr>
                  </a:solidFill>
                  <a:effectLst/>
                  <a:latin typeface="Segoe UI Web (West European)"/>
                </a:rPr>
                <a:t>Recomendar</a:t>
              </a:r>
              <a:r>
                <a:rPr lang="es-ES" sz="2000" b="0" i="0" dirty="0">
                  <a:solidFill>
                    <a:schemeClr val="accent1">
                      <a:lumMod val="50000"/>
                    </a:schemeClr>
                  </a:solidFill>
                  <a:effectLst/>
                  <a:latin typeface="Segoe UI Web (West European)"/>
                </a:rPr>
                <a:t> fuentes de datos, costos de adquisición</a:t>
              </a:r>
              <a:endParaRPr kumimoji="0" lang="en-US" sz="2000" b="0" i="0" u="none" strike="noStrike" kern="1200" cap="none" spc="0" normalizeH="0" baseline="0" noProof="0" dirty="0">
                <a:ln>
                  <a:noFill/>
                </a:ln>
                <a:solidFill>
                  <a:schemeClr val="accent1">
                    <a:lumMod val="50000"/>
                  </a:schemeClr>
                </a:solidFill>
                <a:effectLst/>
                <a:uLnTx/>
                <a:uFillTx/>
                <a:latin typeface="Aptos" panose="02110004020202020204"/>
                <a:ea typeface="+mn-ea"/>
                <a:cs typeface="+mn-cs"/>
              </a:endParaRPr>
            </a:p>
          </p:txBody>
        </p:sp>
        <p:sp>
          <p:nvSpPr>
            <p:cNvPr id="24" name="TextBox 23">
              <a:extLst>
                <a:ext uri="{FF2B5EF4-FFF2-40B4-BE49-F238E27FC236}">
                  <a16:creationId xmlns:a16="http://schemas.microsoft.com/office/drawing/2014/main" id="{170F68B1-781D-29FA-C9D9-815175D4997A}"/>
                </a:ext>
              </a:extLst>
            </p:cNvPr>
            <p:cNvSpPr txBox="1"/>
            <p:nvPr/>
          </p:nvSpPr>
          <p:spPr>
            <a:xfrm>
              <a:off x="9669734" y="3490258"/>
              <a:ext cx="2139757" cy="193899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000" dirty="0">
                  <a:solidFill>
                    <a:schemeClr val="bg1">
                      <a:lumMod val="85000"/>
                    </a:schemeClr>
                  </a:solidFill>
                  <a:effectLst/>
                  <a:latin typeface="Segoe UI Web (West European)"/>
                </a:rPr>
                <a:t>Requisitos de </a:t>
              </a:r>
              <a:r>
                <a:rPr lang="es-ES" sz="2000" b="1" dirty="0">
                  <a:solidFill>
                    <a:schemeClr val="bg1">
                      <a:lumMod val="85000"/>
                    </a:schemeClr>
                  </a:solidFill>
                  <a:effectLst/>
                  <a:latin typeface="Segoe UI Web (West European)"/>
                </a:rPr>
                <a:t>capacidad</a:t>
              </a:r>
              <a:r>
                <a:rPr lang="es-ES" sz="2000" dirty="0">
                  <a:solidFill>
                    <a:schemeClr val="bg1">
                      <a:lumMod val="85000"/>
                    </a:schemeClr>
                  </a:solidFill>
                  <a:effectLst/>
                  <a:latin typeface="Segoe UI Web (West European)"/>
                </a:rPr>
                <a:t> para la análisis e interpretación de información para la PEM.</a:t>
              </a:r>
              <a:endParaRPr kumimoji="0" lang="es-GT" sz="2000" b="0" i="0" u="none" strike="noStrike" kern="1200" cap="none" spc="0" normalizeH="0" baseline="0" noProof="0" dirty="0">
                <a:ln>
                  <a:noFill/>
                </a:ln>
                <a:solidFill>
                  <a:schemeClr val="bg1">
                    <a:lumMod val="85000"/>
                  </a:schemeClr>
                </a:solidFill>
                <a:effectLst/>
                <a:uLnTx/>
                <a:uFillTx/>
                <a:latin typeface="Aptos" panose="02110004020202020204"/>
                <a:ea typeface="+mn-ea"/>
                <a:cs typeface="+mn-cs"/>
              </a:endParaRPr>
            </a:p>
          </p:txBody>
        </p:sp>
      </p:grpSp>
      <p:cxnSp>
        <p:nvCxnSpPr>
          <p:cNvPr id="7" name="Straight Connector 6">
            <a:extLst>
              <a:ext uri="{FF2B5EF4-FFF2-40B4-BE49-F238E27FC236}">
                <a16:creationId xmlns:a16="http://schemas.microsoft.com/office/drawing/2014/main" id="{FFB5B901-BBBC-D728-A368-AB4F37CB9D07}"/>
              </a:ext>
            </a:extLst>
          </p:cNvPr>
          <p:cNvCxnSpPr>
            <a:cxnSpLocks/>
          </p:cNvCxnSpPr>
          <p:nvPr/>
        </p:nvCxnSpPr>
        <p:spPr>
          <a:xfrm rot="5400000">
            <a:off x="6110088" y="113713"/>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067340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200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2D19D7-5E8A-AA7E-8B25-E6EB5EDE7C3A}"/>
            </a:ext>
          </a:extLst>
        </p:cNvPr>
        <p:cNvGrpSpPr/>
        <p:nvPr/>
      </p:nvGrpSpPr>
      <p:grpSpPr>
        <a:xfrm>
          <a:off x="0" y="0"/>
          <a:ext cx="0" cy="0"/>
          <a:chOff x="0" y="0"/>
          <a:chExt cx="0" cy="0"/>
        </a:xfrm>
      </p:grpSpPr>
      <p:pic>
        <p:nvPicPr>
          <p:cNvPr id="10" name="Picture 9">
            <a:extLst>
              <a:ext uri="{FF2B5EF4-FFF2-40B4-BE49-F238E27FC236}">
                <a16:creationId xmlns:a16="http://schemas.microsoft.com/office/drawing/2014/main" id="{052F8023-A189-3B0D-5385-F850D20635FC}"/>
              </a:ext>
            </a:extLst>
          </p:cNvPr>
          <p:cNvPicPr>
            <a:picLocks noChangeAspect="1"/>
          </p:cNvPicPr>
          <p:nvPr/>
        </p:nvPicPr>
        <p:blipFill>
          <a:blip r:embed="rId2"/>
          <a:srcRect l="37187" t="28219" r="34219" b="36641"/>
          <a:stretch/>
        </p:blipFill>
        <p:spPr>
          <a:xfrm>
            <a:off x="0" y="-1"/>
            <a:ext cx="12192000" cy="8061377"/>
          </a:xfrm>
          <a:prstGeom prst="rect">
            <a:avLst/>
          </a:prstGeom>
        </p:spPr>
      </p:pic>
      <p:pic>
        <p:nvPicPr>
          <p:cNvPr id="8" name="Picture 7">
            <a:extLst>
              <a:ext uri="{FF2B5EF4-FFF2-40B4-BE49-F238E27FC236}">
                <a16:creationId xmlns:a16="http://schemas.microsoft.com/office/drawing/2014/main" id="{CC3B4F3F-5064-7739-EBD0-D97A5B810B52}"/>
              </a:ext>
            </a:extLst>
          </p:cNvPr>
          <p:cNvPicPr>
            <a:picLocks noChangeAspect="1"/>
          </p:cNvPicPr>
          <p:nvPr/>
        </p:nvPicPr>
        <p:blipFill>
          <a:blip r:embed="rId3"/>
          <a:srcRect l="37187" t="28219" r="34219" b="36641"/>
          <a:stretch/>
        </p:blipFill>
        <p:spPr>
          <a:xfrm>
            <a:off x="0" y="0"/>
            <a:ext cx="12192000" cy="8061377"/>
          </a:xfrm>
          <a:prstGeom prst="rect">
            <a:avLst/>
          </a:prstGeom>
        </p:spPr>
      </p:pic>
      <p:pic>
        <p:nvPicPr>
          <p:cNvPr id="12" name="Picture 11">
            <a:extLst>
              <a:ext uri="{FF2B5EF4-FFF2-40B4-BE49-F238E27FC236}">
                <a16:creationId xmlns:a16="http://schemas.microsoft.com/office/drawing/2014/main" id="{E375E964-034E-A775-D536-D25F0BA2396C}"/>
              </a:ext>
            </a:extLst>
          </p:cNvPr>
          <p:cNvPicPr>
            <a:picLocks noChangeAspect="1"/>
          </p:cNvPicPr>
          <p:nvPr/>
        </p:nvPicPr>
        <p:blipFill>
          <a:blip r:embed="rId4"/>
          <a:srcRect l="37187" t="28219" r="34219" b="36641"/>
          <a:stretch/>
        </p:blipFill>
        <p:spPr>
          <a:xfrm>
            <a:off x="0" y="86117"/>
            <a:ext cx="12192000" cy="8061377"/>
          </a:xfrm>
          <a:prstGeom prst="rect">
            <a:avLst/>
          </a:prstGeom>
        </p:spPr>
      </p:pic>
    </p:spTree>
    <p:extLst>
      <p:ext uri="{BB962C8B-B14F-4D97-AF65-F5344CB8AC3E}">
        <p14:creationId xmlns:p14="http://schemas.microsoft.com/office/powerpoint/2010/main" val="3311593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24239-4878-6B5C-1BF3-6F73E5CCD29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B6871627-51E3-0DB2-8119-83FFACF71A28}"/>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DF43306-7475-B3B8-BB5A-C77EAA406593}"/>
              </a:ext>
            </a:extLst>
          </p:cNvPr>
          <p:cNvPicPr>
            <a:picLocks noChangeAspect="1"/>
          </p:cNvPicPr>
          <p:nvPr/>
        </p:nvPicPr>
        <p:blipFill>
          <a:blip r:embed="rId4"/>
          <a:srcRect l="23279" b="28070"/>
          <a:stretch/>
        </p:blipFill>
        <p:spPr>
          <a:xfrm>
            <a:off x="-12031" y="0"/>
            <a:ext cx="12230462" cy="6858000"/>
          </a:xfrm>
          <a:prstGeom prst="rect">
            <a:avLst/>
          </a:prstGeom>
        </p:spPr>
      </p:pic>
      <p:sp>
        <p:nvSpPr>
          <p:cNvPr id="9" name="TextBox 8">
            <a:extLst>
              <a:ext uri="{FF2B5EF4-FFF2-40B4-BE49-F238E27FC236}">
                <a16:creationId xmlns:a16="http://schemas.microsoft.com/office/drawing/2014/main" id="{15A5E1CF-2508-4A2B-26FF-3F5C5CDA3A97}"/>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sp>
        <p:nvSpPr>
          <p:cNvPr id="2" name="TextBox 1">
            <a:extLst>
              <a:ext uri="{FF2B5EF4-FFF2-40B4-BE49-F238E27FC236}">
                <a16:creationId xmlns:a16="http://schemas.microsoft.com/office/drawing/2014/main" id="{81342DB9-D4FB-8D69-679A-8D7B4116EC8C}"/>
              </a:ext>
            </a:extLst>
          </p:cNvPr>
          <p:cNvSpPr txBox="1"/>
          <p:nvPr/>
        </p:nvSpPr>
        <p:spPr>
          <a:xfrm>
            <a:off x="1212319" y="767845"/>
            <a:ext cx="9767361" cy="4493538"/>
          </a:xfrm>
          <a:prstGeom prst="rect">
            <a:avLst/>
          </a:prstGeom>
          <a:noFill/>
        </p:spPr>
        <p:txBody>
          <a:bodyPr wrap="square" lIns="0" tIns="0" rIns="0" bIns="0">
            <a:spAutoFit/>
          </a:bodyPr>
          <a:lstStyle/>
          <a:p>
            <a:pPr marL="282575" algn="ctr">
              <a:spcAft>
                <a:spcPts val="1200"/>
              </a:spcAft>
            </a:pPr>
            <a:r>
              <a:rPr lang="es-ES" sz="2800" b="1" i="0" dirty="0">
                <a:solidFill>
                  <a:srgbClr val="FFFF00"/>
                </a:solidFill>
                <a:effectLst/>
                <a:latin typeface="Avenir Next LT Pro Light" panose="020B0304020202020204" pitchFamily="34" charset="0"/>
              </a:rPr>
              <a:t>Actividad 2 </a:t>
            </a:r>
          </a:p>
          <a:p>
            <a:pPr marL="282575">
              <a:spcAft>
                <a:spcPts val="1200"/>
              </a:spcAft>
            </a:pPr>
            <a:r>
              <a:rPr lang="es-ES" sz="2800" b="0" i="0" dirty="0">
                <a:solidFill>
                  <a:schemeClr val="bg1"/>
                </a:solidFill>
                <a:effectLst/>
                <a:latin typeface="Avenir Next LT Pro Light" panose="020B0304020202020204" pitchFamily="34" charset="0"/>
              </a:rPr>
              <a:t>Analicemos las tablas de necesidades de datos y proporcionemos comentarios según sea necesario. </a:t>
            </a:r>
          </a:p>
          <a:p>
            <a:pPr marL="914400" indent="-174625">
              <a:spcAft>
                <a:spcPts val="1200"/>
              </a:spcAft>
              <a:buFont typeface="Arial" panose="020B0604020202020204" pitchFamily="34" charset="0"/>
              <a:buChar char="•"/>
            </a:pPr>
            <a:r>
              <a:rPr lang="es-ES" sz="2800" b="0" i="0" dirty="0">
                <a:solidFill>
                  <a:schemeClr val="bg1"/>
                </a:solidFill>
                <a:effectLst/>
                <a:latin typeface="Avenir Next LT Pro Light" panose="020B0304020202020204" pitchFamily="34" charset="0"/>
              </a:rPr>
              <a:t>¿Hay alguna otra capa espacial que crea que debería incluirse en esta lista? </a:t>
            </a:r>
          </a:p>
          <a:p>
            <a:pPr marL="914400" indent="-174625">
              <a:spcAft>
                <a:spcPts val="1200"/>
              </a:spcAft>
              <a:buFont typeface="Arial" panose="020B0604020202020204" pitchFamily="34" charset="0"/>
              <a:buChar char="•"/>
            </a:pPr>
            <a:r>
              <a:rPr lang="es-ES" sz="2800" b="0" i="0" dirty="0">
                <a:solidFill>
                  <a:schemeClr val="bg1"/>
                </a:solidFill>
                <a:effectLst/>
                <a:latin typeface="Avenir Next LT Pro Light" panose="020B0304020202020204" pitchFamily="34" charset="0"/>
              </a:rPr>
              <a:t>¿Hay algún comentario relacionado con la prioridad otorgada para cada capa? </a:t>
            </a:r>
          </a:p>
          <a:p>
            <a:pPr marL="914400" indent="-174625">
              <a:spcAft>
                <a:spcPts val="1200"/>
              </a:spcAft>
              <a:buFont typeface="Arial" panose="020B0604020202020204" pitchFamily="34" charset="0"/>
              <a:buChar char="•"/>
            </a:pPr>
            <a:r>
              <a:rPr lang="es-ES" sz="2800" b="0" i="0" dirty="0">
                <a:solidFill>
                  <a:schemeClr val="bg1"/>
                </a:solidFill>
                <a:effectLst/>
                <a:latin typeface="Avenir Next LT Pro Light" panose="020B0304020202020204" pitchFamily="34" charset="0"/>
              </a:rPr>
              <a:t>¿Quiénes son los socios para recopilar estos datos (sinergias para mejorar el catálogo de datos actuales)?</a:t>
            </a:r>
            <a:endParaRPr lang="es-GT" sz="2800" noProof="0" dirty="0">
              <a:solidFill>
                <a:schemeClr val="bg1"/>
              </a:solidFill>
              <a:latin typeface="Avenir Next LT Pro Light" panose="020B0304020202020204" pitchFamily="34" charset="0"/>
            </a:endParaRPr>
          </a:p>
        </p:txBody>
      </p:sp>
      <p:cxnSp>
        <p:nvCxnSpPr>
          <p:cNvPr id="37" name="Straight Connector 36">
            <a:extLst>
              <a:ext uri="{FF2B5EF4-FFF2-40B4-BE49-F238E27FC236}">
                <a16:creationId xmlns:a16="http://schemas.microsoft.com/office/drawing/2014/main" id="{E25D3970-FA3E-D11C-13FD-418BCF8CBD24}"/>
              </a:ext>
            </a:extLst>
          </p:cNvPr>
          <p:cNvCxnSpPr>
            <a:cxnSpLocks/>
          </p:cNvCxnSpPr>
          <p:nvPr/>
        </p:nvCxnSpPr>
        <p:spPr>
          <a:xfrm rot="16200000">
            <a:off x="6355543" y="-83733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6278818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1DF84-9D6B-19D2-F9CF-C6981910E08D}"/>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998836C-E74E-A71B-3DAB-1DCF00F8F615}"/>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9452C90-13C1-FC29-D5F1-C918775C3F4C}"/>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6E0C25D4-AF57-E7D0-4F9C-B3BFDC5E4D56}"/>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5B7A9109-F2B9-95A1-3EC8-FA0BB9AE81A0}"/>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45992632-F6DB-7E10-AD35-272367D1E41F}"/>
              </a:ext>
            </a:extLst>
          </p:cNvPr>
          <p:cNvGraphicFramePr>
            <a:graphicFrameLocks noGrp="1"/>
          </p:cNvGraphicFramePr>
          <p:nvPr>
            <p:extLst>
              <p:ext uri="{D42A27DB-BD31-4B8C-83A1-F6EECF244321}">
                <p14:modId xmlns:p14="http://schemas.microsoft.com/office/powerpoint/2010/main" val="956828980"/>
              </p:ext>
            </p:extLst>
          </p:nvPr>
        </p:nvGraphicFramePr>
        <p:xfrm>
          <a:off x="134715" y="731078"/>
          <a:ext cx="11899232" cy="6202680"/>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6085350">
                <a:tc>
                  <a:txBody>
                    <a:bodyPr/>
                    <a:lstStyle/>
                    <a:p>
                      <a:pPr marL="0" marR="0">
                        <a:buNone/>
                      </a:pPr>
                      <a:r>
                        <a:rPr lang="es-GT" sz="1600" b="1" dirty="0">
                          <a:solidFill>
                            <a:schemeClr val="tx1"/>
                          </a:solidFill>
                          <a:effectLst/>
                          <a:latin typeface="Avenir Next LT Pro Light" panose="020B0304020202020204" pitchFamily="34" charset="0"/>
                        </a:rPr>
                        <a:t>INFORMACIÓN DE PESCA</a:t>
                      </a:r>
                      <a:endParaRPr lang="en-US" sz="1600" b="1" dirty="0">
                        <a:solidFill>
                          <a:schemeClr val="tx1"/>
                        </a:solidFill>
                        <a:effectLst/>
                        <a:latin typeface="Avenir Next LT Pro Light" panose="020B0304020202020204" pitchFamily="34" charset="0"/>
                      </a:endParaRPr>
                    </a:p>
                    <a:p>
                      <a:pPr marL="0" marR="0">
                        <a:buNone/>
                      </a:pPr>
                      <a:r>
                        <a:rPr lang="es-GT" sz="1600" u="none" strike="noStrike" dirty="0">
                          <a:solidFill>
                            <a:schemeClr val="tx1"/>
                          </a:solidFill>
                          <a:effectLst/>
                          <a:latin typeface="Avenir Next LT Pro Light" panose="020B0304020202020204" pitchFamily="34" charset="0"/>
                        </a:rPr>
                        <a:t> </a:t>
                      </a:r>
                      <a:endParaRPr lang="en-US" sz="1600" dirty="0">
                        <a:solidFill>
                          <a:schemeClr val="tx1"/>
                        </a:solidFill>
                        <a:effectLst/>
                        <a:latin typeface="Avenir Next LT Pro Light" panose="020B0304020202020204" pitchFamily="34" charset="0"/>
                      </a:endParaRPr>
                    </a:p>
                    <a:p>
                      <a:pPr marL="0" marR="0">
                        <a:buNone/>
                      </a:pPr>
                      <a:r>
                        <a:rPr lang="es-GT" sz="1600" u="sng" dirty="0">
                          <a:solidFill>
                            <a:schemeClr val="tx1"/>
                          </a:solidFill>
                          <a:effectLst/>
                          <a:latin typeface="Avenir Next LT Pro Light" panose="020B0304020202020204" pitchFamily="34" charset="0"/>
                        </a:rPr>
                        <a:t>Datos de distribución/localización: </a:t>
                      </a:r>
                      <a:endParaRPr lang="en-US" sz="1600" dirty="0">
                        <a:solidFill>
                          <a:schemeClr val="tx1"/>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Pesca en pequeña escala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Pesca recreativa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Pesca comercial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Áreas de conflicto de usuarios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Sitios de buceo para especies comerciales (por ejemplo, langosta)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Sitios de amarre de embarcaciones</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Marinas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FF0000"/>
                          </a:solidFill>
                          <a:effectLst/>
                          <a:latin typeface="Avenir Next LT Pro Light" panose="020B0304020202020204" pitchFamily="34" charset="0"/>
                        </a:rPr>
                        <a:t>Localización de denuncias </a:t>
                      </a:r>
                      <a:endParaRPr lang="en-US" sz="1600" dirty="0">
                        <a:solidFill>
                          <a:srgbClr val="FF0000"/>
                        </a:solidFill>
                        <a:effectLst/>
                        <a:latin typeface="Avenir Next LT Pro Light" panose="020B0304020202020204" pitchFamily="34" charset="0"/>
                      </a:endParaRPr>
                    </a:p>
                    <a:p>
                      <a:pPr marL="0" marR="0">
                        <a:buNone/>
                      </a:pPr>
                      <a:r>
                        <a:rPr lang="es-GT" sz="1600" dirty="0">
                          <a:solidFill>
                            <a:srgbClr val="7030A0"/>
                          </a:solidFill>
                          <a:effectLst/>
                          <a:latin typeface="Avenir Next LT Pro Light" panose="020B0304020202020204" pitchFamily="34" charset="0"/>
                        </a:rPr>
                        <a:t>Maricultura (actuales)</a:t>
                      </a:r>
                      <a:endParaRPr lang="en-US" sz="1600" dirty="0">
                        <a:solidFill>
                          <a:srgbClr val="7030A0"/>
                        </a:solidFill>
                        <a:effectLst/>
                        <a:latin typeface="Avenir Next LT Pro Light" panose="020B0304020202020204" pitchFamily="34" charset="0"/>
                      </a:endParaRPr>
                    </a:p>
                    <a:p>
                      <a:pPr marL="0" marR="0">
                        <a:spcAft>
                          <a:spcPts val="600"/>
                        </a:spcAft>
                        <a:buNone/>
                      </a:pPr>
                      <a:r>
                        <a:rPr lang="es-GT" sz="1600" dirty="0">
                          <a:solidFill>
                            <a:schemeClr val="accent6"/>
                          </a:solidFill>
                          <a:effectLst/>
                          <a:latin typeface="Avenir Next LT Pro Light" panose="020B0304020202020204" pitchFamily="34" charset="0"/>
                        </a:rPr>
                        <a:t>Maricultura (áreas potenciales)</a:t>
                      </a:r>
                      <a:endParaRPr lang="en-US" sz="1600" dirty="0">
                        <a:solidFill>
                          <a:schemeClr val="accent6"/>
                        </a:solidFill>
                        <a:effectLst/>
                        <a:latin typeface="Avenir Next LT Pro Light" panose="020B0304020202020204" pitchFamily="34" charset="0"/>
                      </a:endParaRPr>
                    </a:p>
                    <a:p>
                      <a:pPr marL="0" marR="0">
                        <a:buNone/>
                      </a:pPr>
                      <a:r>
                        <a:rPr lang="es-GT" sz="1600" u="sng" dirty="0">
                          <a:solidFill>
                            <a:schemeClr val="tx1"/>
                          </a:solidFill>
                          <a:effectLst/>
                          <a:latin typeface="Avenir Next LT Pro Light" panose="020B0304020202020204" pitchFamily="34" charset="0"/>
                        </a:rPr>
                        <a:t>Datos estadísticos:</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accent6"/>
                          </a:solidFill>
                          <a:effectLst/>
                          <a:latin typeface="Avenir Next LT Pro Light" panose="020B0304020202020204" pitchFamily="34" charset="0"/>
                        </a:rPr>
                        <a:t>Características de los buques pesqueros (# de buques registrados por año/licencias de capitán)	</a:t>
                      </a:r>
                      <a:endParaRPr lang="en-US" sz="1600" dirty="0">
                        <a:solidFill>
                          <a:schemeClr val="accent6"/>
                        </a:solidFill>
                        <a:effectLst/>
                        <a:latin typeface="Avenir Next LT Pro Light" panose="020B0304020202020204" pitchFamily="34" charset="0"/>
                      </a:endParaRPr>
                    </a:p>
                    <a:p>
                      <a:pPr marL="0" marR="0">
                        <a:buNone/>
                      </a:pPr>
                      <a:r>
                        <a:rPr lang="es-GT" sz="1600" dirty="0">
                          <a:solidFill>
                            <a:schemeClr val="accent6"/>
                          </a:solidFill>
                          <a:effectLst/>
                          <a:latin typeface="Avenir Next LT Pro Light" panose="020B0304020202020204" pitchFamily="34" charset="0"/>
                        </a:rPr>
                        <a:t>Producción estimada de peces marinos para peces artesanales y langosta espinosa (peso y valor)	</a:t>
                      </a:r>
                      <a:endParaRPr lang="en-US" sz="1600" dirty="0">
                        <a:solidFill>
                          <a:schemeClr val="accent6"/>
                        </a:solidFill>
                        <a:effectLst/>
                        <a:latin typeface="Avenir Next LT Pro Light" panose="020B0304020202020204" pitchFamily="34" charset="0"/>
                      </a:endParaRPr>
                    </a:p>
                    <a:p>
                      <a:pPr marL="0" marR="0">
                        <a:spcAft>
                          <a:spcPts val="600"/>
                        </a:spcAft>
                        <a:buNone/>
                      </a:pPr>
                      <a:r>
                        <a:rPr lang="es-GT" sz="1600" dirty="0">
                          <a:solidFill>
                            <a:schemeClr val="accent6"/>
                          </a:solidFill>
                          <a:effectLst/>
                          <a:latin typeface="Avenir Next LT Pro Light" panose="020B0304020202020204" pitchFamily="34" charset="0"/>
                        </a:rPr>
                        <a:t>Datos socioeconómicos de la pesca (edad y sexo de los pescadores)</a:t>
                      </a:r>
                    </a:p>
                    <a:p>
                      <a:pPr marL="0" marR="0">
                        <a:spcAft>
                          <a:spcPts val="600"/>
                        </a:spcAft>
                        <a:buNone/>
                      </a:pPr>
                      <a:endParaRPr lang="es-GT" sz="1600" dirty="0">
                        <a:solidFill>
                          <a:schemeClr val="accent6"/>
                        </a:solidFill>
                        <a:effectLst/>
                        <a:latin typeface="Avenir Next LT Pro Light" panose="020B03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s-GT" sz="1200" b="0" i="0" u="none" strike="noStrike" kern="1200" cap="none" spc="0" normalizeH="0" baseline="0" noProof="0" dirty="0">
                          <a:ln>
                            <a:noFill/>
                          </a:ln>
                          <a:solidFill>
                            <a:srgbClr val="00000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kumimoji="0" lang="es-GT" sz="1200" b="0" i="0" u="none" strike="noStrike" kern="1200" cap="none" spc="0" normalizeH="0" baseline="0" noProof="0" dirty="0">
                          <a:ln>
                            <a:noFill/>
                          </a:ln>
                          <a:solidFill>
                            <a:srgbClr val="FF000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kumimoji="0" lang="es-GT" sz="1200" b="0" i="0" u="none" strike="noStrike" kern="1200" cap="none" spc="0" normalizeH="0" baseline="0" noProof="0" dirty="0">
                          <a:ln>
                            <a:noFill/>
                          </a:ln>
                          <a:solidFill>
                            <a:srgbClr val="00000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 </a:t>
                      </a:r>
                      <a:r>
                        <a:rPr kumimoji="0" lang="es-GT" sz="1200" b="0" i="0" u="none" strike="noStrike" kern="1200" cap="none" spc="0" normalizeH="0" baseline="0" noProof="0" dirty="0">
                          <a:ln>
                            <a:noFill/>
                          </a:ln>
                          <a:solidFill>
                            <a:srgbClr val="275317"/>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kumimoji="0" lang="es-GT" sz="1200" b="0" i="0" u="none" strike="noStrike" kern="1200" cap="none" spc="0" normalizeH="0" baseline="0" noProof="0" dirty="0">
                          <a:ln>
                            <a:noFill/>
                          </a:ln>
                          <a:solidFill>
                            <a:srgbClr val="00000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y la </a:t>
                      </a:r>
                      <a:r>
                        <a:rPr kumimoji="0" lang="es-GT" sz="1200" b="0" i="0" u="none" strike="noStrike" kern="1200" cap="none" spc="0" normalizeH="0" baseline="0" noProof="0" dirty="0">
                          <a:ln>
                            <a:noFill/>
                          </a:ln>
                          <a:solidFill>
                            <a:srgbClr val="7030A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kumimoji="0" lang="es-GT" sz="1200" b="0" i="0" u="none" strike="noStrike" kern="1200" cap="none" spc="0" normalizeH="0" baseline="0" noProof="0" dirty="0">
                          <a:ln>
                            <a:noFill/>
                          </a:ln>
                          <a:solidFill>
                            <a:srgbClr val="000000"/>
                          </a:solidFill>
                          <a:effectLst/>
                          <a:uLnTx/>
                          <a:uFillTx/>
                          <a:latin typeface="Avenir Next LT Pro Light" panose="020B0304020202020204" pitchFamily="34" charset="0"/>
                          <a:ea typeface="Times New Roman" panose="02020603050405020304" pitchFamily="18" charset="0"/>
                          <a:cs typeface="Times New Roman" panose="02020603050405020304" pitchFamily="18" charset="0"/>
                        </a:rPr>
                        <a:t>.</a:t>
                      </a:r>
                      <a:endParaRPr kumimoji="0" lang="en-US" sz="1200" b="0" i="0" u="none" strike="noStrike" kern="1200" cap="none" spc="0" normalizeH="0" baseline="0" noProof="0" dirty="0">
                        <a:ln>
                          <a:noFill/>
                        </a:ln>
                        <a:solidFill>
                          <a:prstClr val="black"/>
                        </a:solidFill>
                        <a:effectLst/>
                        <a:uLnTx/>
                        <a:uFillTx/>
                        <a:latin typeface="Avenir Next LT Pro Light" panose="020B0304020202020204" pitchFamily="34" charset="0"/>
                        <a:ea typeface="Times New Roman" panose="02020603050405020304" pitchFamily="18" charset="0"/>
                        <a:cs typeface="+mn-cs"/>
                      </a:endParaRPr>
                    </a:p>
                    <a:p>
                      <a:pPr marL="0" marR="0">
                        <a:spcAft>
                          <a:spcPts val="600"/>
                        </a:spcAft>
                        <a:buNone/>
                      </a:pPr>
                      <a:endParaRPr lang="en-US" sz="1600" dirty="0">
                        <a:solidFill>
                          <a:schemeClr val="accent6"/>
                        </a:solidFill>
                        <a:effectLst/>
                        <a:latin typeface="Avenir Next LT Pro Light" panose="020B0304020202020204" pitchFamily="34" charset="0"/>
                      </a:endParaRPr>
                    </a:p>
                  </a:txBody>
                  <a:tcPr marL="59517" marR="59517" marT="0" marB="0"/>
                </a:tc>
                <a:tc>
                  <a:txBody>
                    <a:bodyPr/>
                    <a:lstStyle/>
                    <a:p>
                      <a:pPr marL="0" marR="0">
                        <a:buNone/>
                      </a:pPr>
                      <a:r>
                        <a:rPr lang="es-GT" sz="1600" u="sng" dirty="0">
                          <a:solidFill>
                            <a:schemeClr val="tx1"/>
                          </a:solidFill>
                          <a:effectLst/>
                          <a:latin typeface="Avenir Next LT Pro Light" panose="020B0304020202020204" pitchFamily="34" charset="0"/>
                        </a:rPr>
                        <a:t>Situación actual de los datos:</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Los datos solo están disponibles para ciertas capas, como los sitios de buceo y la pesca en pequeña escala, pero deben actualizarse y desarrollarse utilizando una escala espacial coherente.</a:t>
                      </a:r>
                      <a:endParaRPr lang="en-US" sz="1600" dirty="0">
                        <a:solidFill>
                          <a:schemeClr val="tx1"/>
                        </a:solidFill>
                        <a:effectLst/>
                        <a:latin typeface="Avenir Next LT Pro Light" panose="020B0304020202020204" pitchFamily="34" charset="0"/>
                      </a:endParaRPr>
                    </a:p>
                    <a:p>
                      <a:pPr marL="0" marR="0">
                        <a:buNone/>
                      </a:pPr>
                      <a:r>
                        <a:rPr lang="es-GT" sz="1600" u="none" strike="noStrike" dirty="0">
                          <a:solidFill>
                            <a:schemeClr val="tx1"/>
                          </a:solidFill>
                          <a:effectLst/>
                          <a:latin typeface="Avenir Next LT Pro Light" panose="020B0304020202020204" pitchFamily="34" charset="0"/>
                        </a:rPr>
                        <a:t> </a:t>
                      </a:r>
                      <a:endParaRPr lang="en-US" sz="1600" dirty="0">
                        <a:solidFill>
                          <a:schemeClr val="tx1"/>
                        </a:solidFill>
                        <a:effectLst/>
                        <a:latin typeface="Avenir Next LT Pro Light" panose="020B0304020202020204" pitchFamily="34" charset="0"/>
                      </a:endParaRPr>
                    </a:p>
                    <a:p>
                      <a:pPr marL="0" marR="0">
                        <a:buNone/>
                      </a:pPr>
                      <a:r>
                        <a:rPr lang="es-GT" sz="1600" u="sng" dirty="0">
                          <a:solidFill>
                            <a:schemeClr val="tx1"/>
                          </a:solidFill>
                          <a:effectLst/>
                          <a:latin typeface="Avenir Next LT Pro Light" panose="020B0304020202020204" pitchFamily="34" charset="0"/>
                        </a:rPr>
                        <a:t>Métodos de toma de datos</a:t>
                      </a:r>
                      <a:r>
                        <a:rPr lang="es-GT" sz="1600" dirty="0">
                          <a:solidFill>
                            <a:schemeClr val="tx1"/>
                          </a:solidFill>
                          <a:effectLst/>
                          <a:latin typeface="Avenir Next LT Pro Light" panose="020B0304020202020204" pitchFamily="34" charset="0"/>
                        </a:rPr>
                        <a:t>: </a:t>
                      </a:r>
                      <a:endParaRPr lang="en-US" sz="1600" dirty="0">
                        <a:solidFill>
                          <a:schemeClr val="tx1"/>
                        </a:solidFill>
                        <a:effectLst/>
                        <a:latin typeface="Avenir Next LT Pro Light" panose="020B0304020202020204" pitchFamily="34" charset="0"/>
                      </a:endParaRPr>
                    </a:p>
                    <a:p>
                      <a:pPr marL="0" marR="0">
                        <a:spcAft>
                          <a:spcPts val="600"/>
                        </a:spcAft>
                        <a:buNone/>
                      </a:pPr>
                      <a:r>
                        <a:rPr lang="es-GT" sz="1600" dirty="0">
                          <a:solidFill>
                            <a:schemeClr val="tx1"/>
                          </a:solidFill>
                          <a:effectLst/>
                          <a:latin typeface="Avenir Next LT Pro Light" panose="020B0304020202020204" pitchFamily="34" charset="0"/>
                        </a:rPr>
                        <a:t>Para obtener más información para la evaluación de referencia podría emplearse una metodología de mapeo participativo. A medida que avanza la PEM, se podrían utilizar otros métodos con mayor resolución espacial (por ejemplo, modelos de distribución y sistema espaciales de seguimiento de embarcaciones que tengan alcance en la región de Bocas del Toro). Los datos satelitales podrían utilizarse para estimar la ubicación de características de tamaño mediano o grande. Sin embargo, los eventos deben ser verificados. Los datos estadísticos de pesca deben utilizar datos de informes oficiales. </a:t>
                      </a:r>
                      <a:endParaRPr lang="en-US" sz="1600" dirty="0">
                        <a:solidFill>
                          <a:schemeClr val="tx1"/>
                        </a:solidFill>
                        <a:effectLst/>
                        <a:latin typeface="Avenir Next LT Pro Light" panose="020B0304020202020204" pitchFamily="34" charset="0"/>
                      </a:endParaRPr>
                    </a:p>
                    <a:p>
                      <a:pPr marL="0" marR="0">
                        <a:buNone/>
                      </a:pPr>
                      <a:r>
                        <a:rPr lang="es-GT" sz="1600" u="sng" dirty="0">
                          <a:solidFill>
                            <a:schemeClr val="tx1"/>
                          </a:solidFill>
                          <a:effectLst/>
                          <a:latin typeface="Avenir Next LT Pro Light" panose="020B0304020202020204" pitchFamily="34" charset="0"/>
                        </a:rPr>
                        <a:t>Socios para la recopilación de datos: </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MiAmbiente</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ARAP</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AMP</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SINIA</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Universidades</a:t>
                      </a:r>
                      <a:endParaRPr lang="en-US" sz="1600" dirty="0">
                        <a:solidFill>
                          <a:schemeClr val="tx1"/>
                        </a:solidFill>
                        <a:effectLst/>
                        <a:latin typeface="Avenir Next LT Pro Light" panose="020B0304020202020204" pitchFamily="34" charset="0"/>
                      </a:endParaRPr>
                    </a:p>
                    <a:p>
                      <a:pPr marL="0" marR="0">
                        <a:buNone/>
                      </a:pPr>
                      <a:r>
                        <a:rPr lang="es-GT" sz="1600" dirty="0">
                          <a:solidFill>
                            <a:schemeClr val="tx1"/>
                          </a:solidFill>
                          <a:effectLst/>
                          <a:latin typeface="Avenir Next LT Pro Light" panose="020B0304020202020204" pitchFamily="34" charset="0"/>
                        </a:rPr>
                        <a:t>Cooperativas /Asociaciones</a:t>
                      </a:r>
                      <a:endParaRPr lang="en-US" sz="1600" dirty="0">
                        <a:solidFill>
                          <a:schemeClr val="tx1"/>
                        </a:solidFill>
                        <a:effectLst/>
                        <a:latin typeface="Avenir Next LT Pro Light" panose="020B0304020202020204" pitchFamily="34" charset="0"/>
                        <a:ea typeface="Times New Roman" panose="02020603050405020304" pitchFamily="18" charset="0"/>
                      </a:endParaRPr>
                    </a:p>
                  </a:txBody>
                  <a:tcPr marL="59517" marR="59517"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4158909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CDD49-8961-CFCF-86F3-5AA1C791FEDF}"/>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D5495861-26EC-E6B0-9F09-F78BD9858CF6}"/>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9ADF247-C071-2EAE-A771-567F48CC3E9D}"/>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2089B387-2928-0E26-AB3D-6FBDF94591D3}"/>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6C65F78B-8DE4-4906-A233-485273BE1C79}"/>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244A175B-93D9-2640-BD66-E9AB76094216}"/>
              </a:ext>
            </a:extLst>
          </p:cNvPr>
          <p:cNvGraphicFramePr>
            <a:graphicFrameLocks noGrp="1"/>
          </p:cNvGraphicFramePr>
          <p:nvPr>
            <p:extLst>
              <p:ext uri="{D42A27DB-BD31-4B8C-83A1-F6EECF244321}">
                <p14:modId xmlns:p14="http://schemas.microsoft.com/office/powerpoint/2010/main" val="3998618386"/>
              </p:ext>
            </p:extLst>
          </p:nvPr>
        </p:nvGraphicFramePr>
        <p:xfrm>
          <a:off x="134715" y="731078"/>
          <a:ext cx="11899232" cy="6085350"/>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6085350">
                <a:tc>
                  <a:txBody>
                    <a:bodyPr/>
                    <a:lstStyle/>
                    <a:p>
                      <a:pPr marL="0" marR="0">
                        <a:buNone/>
                      </a:pPr>
                      <a:r>
                        <a:rPr lang="es-GT" sz="1600" b="1"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INFORMACIÓN DE HÁBITATS/ESPECIES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Datos de distribución/localización: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Arrecifes de coral</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Pastos marinos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Manglares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Marismas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Pantanos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Turberas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Hábitats degradados (ej., blanqueamiento de corales, perdida de pastos marinos,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Peces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Áreas de alta biodiversidad</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Áreas de cría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Langostas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Tortugas marinas (playas de anidación, áreas de alimentación/descanso)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Delfines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Manatíes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Pepinos de mar</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Estrellas de mar</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Especies invasoras (ej., pez león, sargazo, estrellas de mar)</a:t>
                      </a: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lang="es-GT" sz="1200" dirty="0">
                          <a:solidFill>
                            <a:srgbClr val="FF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r>
                        <a:rPr lang="es-GT" sz="1200" dirty="0">
                          <a:solidFill>
                            <a:srgbClr val="275317"/>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y la </a:t>
                      </a:r>
                      <a:r>
                        <a:rPr lang="es-GT" sz="12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t>
                      </a:r>
                      <a:endParaRPr lang="en-US" sz="1200" dirty="0">
                        <a:effectLst/>
                        <a:latin typeface="Avenir Next LT Pro Light" panose="020B0304020202020204" pitchFamily="34" charset="0"/>
                        <a:ea typeface="Times New Roman" panose="02020603050405020304" pitchFamily="18" charset="0"/>
                      </a:endParaRPr>
                    </a:p>
                  </a:txBody>
                  <a:tcPr marL="68580" marR="68580" marT="0" marB="0"/>
                </a:tc>
                <a:tc>
                  <a:txBody>
                    <a:bodyPr/>
                    <a:lstStyle/>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Situación actual de los datos: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Información generalizada sobre las capas de hábitat (arrecifes de coral y manglares) está disponible a diferentes escalas temporales y espaciales. Los datos sobre la distribución y abundancia de la mayoría de las especies marinas son escasos, no actualizados y específicos del sitio de estudio.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Métodos de toma de datos</a:t>
                      </a: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información actual podría utilizarse para la evaluación de referencia. Para realizar análisis adicionales se necesitarían datos de mayor resolución de los sistemas de vigilancia. También podría emplearse una metodología de mapeo participativo durante la evaluación de referencia. A esto le podría seguir la realización de estudios específicos.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Socios para la recopilación de datos: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Universidades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Cooperativas /Asociaciones</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100293231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0A982E-8B98-ACB1-B769-8A095F83DBA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37D1654F-3748-9F59-27A4-3837D5978335}"/>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08C07CFA-D647-8F72-428C-73A373EA6929}"/>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784D9B83-6454-14FB-E060-8EA4162A9668}"/>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74A30C67-F05D-24CD-D338-B88C2DA2875C}"/>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327B0A9B-FC07-FCE0-C33B-ADE3E4DE9CD8}"/>
              </a:ext>
            </a:extLst>
          </p:cNvPr>
          <p:cNvGraphicFramePr>
            <a:graphicFrameLocks noGrp="1"/>
          </p:cNvGraphicFramePr>
          <p:nvPr>
            <p:extLst>
              <p:ext uri="{D42A27DB-BD31-4B8C-83A1-F6EECF244321}">
                <p14:modId xmlns:p14="http://schemas.microsoft.com/office/powerpoint/2010/main" val="2346261932"/>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s-GT" sz="1600" b="1"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INFORMACIÓN OCEANOGRÁFICA </a:t>
                      </a:r>
                    </a:p>
                    <a:p>
                      <a:pPr marL="0" marR="0">
                        <a:buNone/>
                      </a:pP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Datos de distribución/localización: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Batimetría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Concentración de clorofila a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Nutrientes Corrientes oceánicas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Vientos dominantes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Salinidad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Temperatura de la superficie del mar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pH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Disolver el oxígeno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Acidificación de los océanos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Cambios de temperatura de la superficie del mar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Cambios en las mareas y las olas</a:t>
                      </a:r>
                      <a:endParaRPr lang="en-US" sz="1600" dirty="0">
                        <a:effectLst/>
                        <a:latin typeface="Avenir Next LT Pro Light" panose="020B0304020202020204" pitchFamily="34" charset="0"/>
                        <a:ea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lang="es-GT" sz="1200" dirty="0">
                          <a:solidFill>
                            <a:srgbClr val="FF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r>
                        <a:rPr lang="es-GT" sz="1200" dirty="0">
                          <a:solidFill>
                            <a:srgbClr val="275317"/>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y la </a:t>
                      </a:r>
                      <a:r>
                        <a:rPr lang="es-GT" sz="12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t>
                      </a:r>
                      <a:endParaRPr lang="en-US" sz="1200" dirty="0">
                        <a:effectLst/>
                        <a:latin typeface="Avenir Next LT Pro Light" panose="020B0304020202020204" pitchFamily="34" charset="0"/>
                        <a:ea typeface="Times New Roman" panose="02020603050405020304" pitchFamily="18" charset="0"/>
                      </a:endParaRPr>
                    </a:p>
                  </a:txBody>
                  <a:tcPr marL="68580" marR="68580" marT="0" marB="0"/>
                </a:tc>
                <a:tc>
                  <a:txBody>
                    <a:bodyPr/>
                    <a:lstStyle/>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Situación actual de los datos: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Las imágenes satelitales proporcionan gran parte de estos datos, aunque la escala suele ser tosca.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Métodos de toma de datos</a:t>
                      </a: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información actual podría utilizarse para la evaluación de referencia. Para realizar análisis adicionales se necesitarían datos de mayor resolución de los sistemas de vigilancia. También podría emplearse una metodología de mapeo participativo durante la evaluación de referencia. A esto le podría seguir la realización de estudios específicos.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Socios para la recopilación de datos: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Dirección de Cambio Climático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Universidades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Cooperativas /Asociaciones</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36472876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724253-80CD-C180-DF7D-F67E8F9F9FB4}"/>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E10E14C6-4A02-0A43-3922-1E9094D62C5F}"/>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3D673FB4-DD7E-D9C7-EDEE-2A7B81214782}"/>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1A84498A-0C24-3FD3-21B0-0BB2A4D7CD86}"/>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EE51BF4-2487-F736-4C89-8E003FA5709B}"/>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E2B79A68-2A87-9E5D-EE1D-62485BE2144D}"/>
              </a:ext>
            </a:extLst>
          </p:cNvPr>
          <p:cNvGraphicFramePr>
            <a:graphicFrameLocks noGrp="1"/>
          </p:cNvGraphicFramePr>
          <p:nvPr>
            <p:extLst>
              <p:ext uri="{D42A27DB-BD31-4B8C-83A1-F6EECF244321}">
                <p14:modId xmlns:p14="http://schemas.microsoft.com/office/powerpoint/2010/main" val="3489839951"/>
              </p:ext>
            </p:extLst>
          </p:nvPr>
        </p:nvGraphicFramePr>
        <p:xfrm>
          <a:off x="134715" y="878304"/>
          <a:ext cx="11899232" cy="5562600"/>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s-GT" sz="1600" b="1"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INFORMACIÓN TURÍSTICA </a:t>
                      </a:r>
                    </a:p>
                    <a:p>
                      <a:pPr marL="0" marR="0">
                        <a:buNone/>
                      </a:pP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Datos de distribución/localización: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Distribución de los turistas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Zonas de deportes acuáticos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Zonas de buceo y snorkel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C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Sitios de destino (en el agua)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Estadísticas turísticas (pasajeros por aeropuerto, propósito del viaje, gasto, etc.)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Visitante por resort y tipo de alojamiento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Número de operadores turísticos por actividades (por ejemplo, visitas turísticas, snorkel, buceo, etc.)</a:t>
                      </a:r>
                      <a:endParaRPr lang="en-US" sz="1600" dirty="0">
                        <a:effectLst/>
                        <a:latin typeface="Avenir Next LT Pro Light" panose="020B0304020202020204" pitchFamily="34" charset="0"/>
                        <a:ea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lang="es-GT" sz="1200" dirty="0">
                          <a:solidFill>
                            <a:srgbClr val="FF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r>
                        <a:rPr lang="es-GT" sz="1200" dirty="0">
                          <a:solidFill>
                            <a:srgbClr val="275317"/>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y la </a:t>
                      </a:r>
                      <a:r>
                        <a:rPr lang="es-GT" sz="12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t>
                      </a:r>
                      <a:endParaRPr lang="en-US" sz="1200" dirty="0">
                        <a:effectLst/>
                        <a:latin typeface="Avenir Next LT Pro Light" panose="020B0304020202020204" pitchFamily="34" charset="0"/>
                        <a:ea typeface="Times New Roman" panose="02020603050405020304" pitchFamily="18" charset="0"/>
                      </a:endParaRPr>
                    </a:p>
                  </a:txBody>
                  <a:tcPr marL="68580" marR="68580" marT="0" marB="0"/>
                </a:tc>
                <a:tc>
                  <a:txBody>
                    <a:bodyPr/>
                    <a:lstStyle/>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Situación actual de los datos: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Las empresas de turismo y transporte acuático generalmente muestran mapas de destinos turísticos y/o o sitios de buceo en sus instalaciones en paredes o pancartas. Sin embargo, las capas digitalizadas deben actualizarse para su uso en un proceso PEM. El país recopila estadísticas de turismo. Existe la oportunidad de sugerir o recopilar información estadística local adicional para el proceso de PEM.</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none" strike="noStrike"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Métodos de toma de datos</a:t>
                      </a: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Podría emplearse una metodología de mapeo participativo durante la evaluación de referencia para recopilar datos sobre las distribuciones y/o sitios importantes. A medida que avanza la PEM, se podrían utilizar otros métodos con mayor resolución espacial (por ejemplo, modelos de distribución y sistema de seguimiento de embarcaciones). También deben utilizarse estadísticas nacionales anuales de turismo y recreación.</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Socios para la recopilación de datos: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Autoridad de Turismo de Panamá</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Universidades</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98799812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C49D2-28A6-BF12-E2FC-1966209E770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2FFB6C67-03C5-BBD2-9AE5-4BA6A805AC06}"/>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3E6AC4F-2FEF-1C39-DCB9-A5224742B1B7}"/>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A12F7B29-D02A-3274-FC69-C1410722BECC}"/>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BDA3E037-690F-4739-F22F-26120F0386F1}"/>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349E1696-FF53-BDE4-A726-1637FF8C0F90}"/>
              </a:ext>
            </a:extLst>
          </p:cNvPr>
          <p:cNvGraphicFramePr>
            <a:graphicFrameLocks noGrp="1"/>
          </p:cNvGraphicFramePr>
          <p:nvPr>
            <p:extLst>
              <p:ext uri="{D42A27DB-BD31-4B8C-83A1-F6EECF244321}">
                <p14:modId xmlns:p14="http://schemas.microsoft.com/office/powerpoint/2010/main" val="2098255654"/>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s-GT" sz="1600" b="1"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INFORMACIÓN DE TRANSPORTACIÓN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Datos de distribución/localización: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Distribución de grandes buques (AIS)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Ubicación de los puertos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Ayudas a la navegación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Boyas</a:t>
                      </a:r>
                      <a:endParaRPr lang="en-US" sz="1600" dirty="0">
                        <a:effectLst/>
                        <a:latin typeface="Avenir Next LT Pro Light" panose="020B0304020202020204" pitchFamily="34" charset="0"/>
                        <a:ea typeface="Times New Roman" panose="02020603050405020304" pitchFamily="18" charset="0"/>
                      </a:endParaRPr>
                    </a:p>
                    <a:p>
                      <a:pPr marL="0" marR="0">
                        <a:spcAft>
                          <a:spcPts val="600"/>
                        </a:spcAft>
                        <a:buNone/>
                      </a:pPr>
                      <a:r>
                        <a:rPr lang="es-GT" sz="16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Obstáculos y naufragios</a:t>
                      </a:r>
                      <a:endParaRPr lang="en-US" sz="1600" dirty="0">
                        <a:effectLst/>
                        <a:latin typeface="Avenir Next LT Pro Light" panose="020B0304020202020204" pitchFamily="34" charset="0"/>
                        <a:ea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lang="es-GT" sz="1200" dirty="0">
                          <a:solidFill>
                            <a:srgbClr val="FF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r>
                        <a:rPr lang="es-GT" sz="1200" dirty="0">
                          <a:solidFill>
                            <a:srgbClr val="275317"/>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y la </a:t>
                      </a:r>
                      <a:r>
                        <a:rPr lang="es-GT" sz="12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t>
                      </a:r>
                      <a:endParaRPr lang="en-US" sz="1200" dirty="0">
                        <a:effectLst/>
                        <a:latin typeface="Avenir Next LT Pro Light" panose="020B0304020202020204" pitchFamily="34" charset="0"/>
                        <a:ea typeface="Times New Roman" panose="02020603050405020304" pitchFamily="18" charset="0"/>
                      </a:endParaRPr>
                    </a:p>
                  </a:txBody>
                  <a:tcPr marL="68580" marR="68580" marT="0" marB="0"/>
                </a:tc>
                <a:tc>
                  <a:txBody>
                    <a:bodyPr/>
                    <a:lstStyle/>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Situación actual de los datos: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El AIS de los grandes buques proporciona cierta información. Los datos actuales (por ejemplo, ayudas a la navegación, boyas, etc.) deben actualizarse y verificarse.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Métodos de toma de datos</a:t>
                      </a: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Utilizando el sistema de seguimiento de embarcaciones proporcionado por el sistema de identificación automática (AIS).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Esta información ya está disponible. Sin embargo, es importante verificarla y mantenerla actualizada mediante la verificación en el campo.</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Socios para la recopilación de datos: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AMP</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152996939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02900E-D7BA-CC11-2753-67DA7929F913}"/>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9F94D563-FA90-02B8-3D18-66DFCD77E3F2}"/>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B4892921-3E57-F7B2-7581-D41A472DBCF8}"/>
              </a:ext>
            </a:extLst>
          </p:cNvPr>
          <p:cNvPicPr>
            <a:picLocks noChangeAspect="1"/>
          </p:cNvPicPr>
          <p:nvPr/>
        </p:nvPicPr>
        <p:blipFill>
          <a:blip r:embed="rId4"/>
          <a:srcRect l="23279" b="28070"/>
          <a:stretch/>
        </p:blipFill>
        <p:spPr>
          <a:xfrm>
            <a:off x="-12031" y="0"/>
            <a:ext cx="12230462" cy="6858000"/>
          </a:xfrm>
          <a:prstGeom prst="rect">
            <a:avLst/>
          </a:prstGeom>
        </p:spPr>
      </p:pic>
      <p:sp>
        <p:nvSpPr>
          <p:cNvPr id="5" name="Rectangle 4">
            <a:extLst>
              <a:ext uri="{FF2B5EF4-FFF2-40B4-BE49-F238E27FC236}">
                <a16:creationId xmlns:a16="http://schemas.microsoft.com/office/drawing/2014/main" id="{FDCC6F4C-5924-CFC5-8B9B-99CA211520AF}"/>
              </a:ext>
            </a:extLst>
          </p:cNvPr>
          <p:cNvSpPr/>
          <p:nvPr/>
        </p:nvSpPr>
        <p:spPr>
          <a:xfrm>
            <a:off x="-38462" y="689505"/>
            <a:ext cx="12045978" cy="616849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249838B0-931A-EB05-E61D-D6B72434AC4E}"/>
              </a:ext>
            </a:extLst>
          </p:cNvPr>
          <p:cNvSpPr txBox="1"/>
          <p:nvPr/>
        </p:nvSpPr>
        <p:spPr>
          <a:xfrm>
            <a:off x="-12032" y="83143"/>
            <a:ext cx="12242494"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8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  — Necesidades de información para informar PEM</a:t>
            </a:r>
          </a:p>
        </p:txBody>
      </p:sp>
      <p:graphicFrame>
        <p:nvGraphicFramePr>
          <p:cNvPr id="3" name="Table 2">
            <a:extLst>
              <a:ext uri="{FF2B5EF4-FFF2-40B4-BE49-F238E27FC236}">
                <a16:creationId xmlns:a16="http://schemas.microsoft.com/office/drawing/2014/main" id="{2F7E1117-5504-4EA0-D772-000732A17517}"/>
              </a:ext>
            </a:extLst>
          </p:cNvPr>
          <p:cNvGraphicFramePr>
            <a:graphicFrameLocks noGrp="1"/>
          </p:cNvGraphicFramePr>
          <p:nvPr>
            <p:extLst>
              <p:ext uri="{D42A27DB-BD31-4B8C-83A1-F6EECF244321}">
                <p14:modId xmlns:p14="http://schemas.microsoft.com/office/powerpoint/2010/main" val="1127895295"/>
              </p:ext>
            </p:extLst>
          </p:nvPr>
        </p:nvGraphicFramePr>
        <p:xfrm>
          <a:off x="134715" y="878304"/>
          <a:ext cx="11899232" cy="5290191"/>
        </p:xfrm>
        <a:graphic>
          <a:graphicData uri="http://schemas.openxmlformats.org/drawingml/2006/table">
            <a:tbl>
              <a:tblPr firstRow="1" firstCol="1" bandRow="1">
                <a:tableStyleId>{2D5ABB26-0587-4C30-8999-92F81FD0307C}</a:tableStyleId>
              </a:tblPr>
              <a:tblGrid>
                <a:gridCol w="5949616">
                  <a:extLst>
                    <a:ext uri="{9D8B030D-6E8A-4147-A177-3AD203B41FA5}">
                      <a16:colId xmlns:a16="http://schemas.microsoft.com/office/drawing/2014/main" val="2562893227"/>
                    </a:ext>
                  </a:extLst>
                </a:gridCol>
                <a:gridCol w="5949616">
                  <a:extLst>
                    <a:ext uri="{9D8B030D-6E8A-4147-A177-3AD203B41FA5}">
                      <a16:colId xmlns:a16="http://schemas.microsoft.com/office/drawing/2014/main" val="2402381615"/>
                    </a:ext>
                  </a:extLst>
                </a:gridCol>
              </a:tblGrid>
              <a:tr h="5290191">
                <a:tc>
                  <a:txBody>
                    <a:bodyPr/>
                    <a:lstStyle/>
                    <a:p>
                      <a:pPr marL="0" marR="0">
                        <a:buNone/>
                      </a:pPr>
                      <a:r>
                        <a:rPr lang="es-GT" sz="1600" b="1"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OTRA INFORMACIÓN RELEVANTE </a:t>
                      </a:r>
                      <a:endParaRPr lang="en-US" sz="1600" dirty="0">
                        <a:effectLst/>
                        <a:latin typeface="Avenir Next LT Pro Light" panose="020B0304020202020204" pitchFamily="34" charset="0"/>
                        <a:ea typeface="Times New Roman" panose="02020603050405020304" pitchFamily="18" charset="0"/>
                      </a:endParaRPr>
                    </a:p>
                    <a:p>
                      <a:pPr marL="0" marR="0">
                        <a:buNone/>
                      </a:pPr>
                      <a:endPar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Datos de distribución/localización: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Infraestructura del fondo marino (cables, tuberías, etc.) / Infraestructura marina (cables, pipas, etc.)</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Contaminación (vertidos agrícolas, residuos plásticos y sólidos, etc.)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196B24"/>
                          </a:solidFill>
                          <a:effectLst/>
                          <a:latin typeface="Avenir Next LT Pro Light" panose="020B0304020202020204" pitchFamily="34" charset="0"/>
                          <a:ea typeface="Times New Roman" panose="02020603050405020304" pitchFamily="18" charset="0"/>
                          <a:cs typeface="Times New Roman" panose="02020603050405020304" pitchFamily="18" charset="0"/>
                        </a:rPr>
                        <a:t>Zonas costeras de riesgo de peligro (evaluaciones de vulnerabilidad)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endParaRPr>
                    </a:p>
                    <a:p>
                      <a:pPr marL="0" marR="0">
                        <a:buNone/>
                      </a:pP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Los diferentes colores indican la prioridad de la recopilación de datos: </a:t>
                      </a:r>
                      <a:r>
                        <a:rPr lang="es-GT" sz="1200" dirty="0">
                          <a:solidFill>
                            <a:srgbClr val="FF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alta es el rojo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r>
                        <a:rPr lang="es-GT" sz="1200" dirty="0">
                          <a:solidFill>
                            <a:srgbClr val="275317"/>
                          </a:solidFill>
                          <a:effectLst/>
                          <a:latin typeface="Avenir Next LT Pro Light" panose="020B0304020202020204" pitchFamily="34" charset="0"/>
                          <a:ea typeface="Times New Roman" panose="02020603050405020304" pitchFamily="18" charset="0"/>
                          <a:cs typeface="Times New Roman" panose="02020603050405020304" pitchFamily="18" charset="0"/>
                        </a:rPr>
                        <a:t>la prioridad media es el verde </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y la </a:t>
                      </a:r>
                      <a:r>
                        <a:rPr lang="es-GT" sz="1200" dirty="0">
                          <a:solidFill>
                            <a:srgbClr val="7030A0"/>
                          </a:solidFill>
                          <a:effectLst/>
                          <a:latin typeface="Avenir Next LT Pro Light" panose="020B0304020202020204" pitchFamily="34" charset="0"/>
                          <a:ea typeface="Times New Roman" panose="02020603050405020304" pitchFamily="18" charset="0"/>
                          <a:cs typeface="Times New Roman" panose="02020603050405020304" pitchFamily="18" charset="0"/>
                        </a:rPr>
                        <a:t>prioridad baja es el morado</a:t>
                      </a:r>
                      <a:r>
                        <a:rPr lang="es-GT" sz="12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t>
                      </a:r>
                      <a:endParaRPr lang="en-US" sz="1200" dirty="0">
                        <a:effectLst/>
                        <a:latin typeface="Avenir Next LT Pro Light" panose="020B0304020202020204" pitchFamily="34" charset="0"/>
                        <a:ea typeface="Times New Roman" panose="02020603050405020304" pitchFamily="18" charset="0"/>
                      </a:endParaRPr>
                    </a:p>
                  </a:txBody>
                  <a:tcPr marL="68580" marR="68580" marT="0" marB="0"/>
                </a:tc>
                <a:tc>
                  <a:txBody>
                    <a:bodyPr/>
                    <a:lstStyle/>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Situación actual de los datos:</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Se dispone de datos desactualizados específicos para las áreas de estudio.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Métodos de toma de datos</a:t>
                      </a: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Realización de estudios específicos. Mejorar la comunicación interna de las agencias y el mecanismo de intercambio de datos relacionados con las operaciones militares y la infraestructura relacionada con la defensa costera y la aplicación de la ley marítima, según lo permitan las políticas de seguridad nacional.</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u="sng"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Socios para la recopilación de datos: </a:t>
                      </a:r>
                      <a:endParaRPr lang="en-US" sz="1600" dirty="0">
                        <a:effectLst/>
                        <a:latin typeface="Avenir Next LT Pro Light" panose="020B0304020202020204" pitchFamily="34" charset="0"/>
                        <a:ea typeface="Times New Roman" panose="02020603050405020304" pitchFamily="18" charset="0"/>
                      </a:endParaRPr>
                    </a:p>
                    <a:p>
                      <a:pPr marL="0" marR="0">
                        <a:spcAft>
                          <a:spcPts val="200"/>
                        </a:spcAft>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MiAmbiente</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SINIA</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AMP</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Dirección de Cambio Climático</a:t>
                      </a:r>
                      <a:endParaRPr lang="en-US" sz="1600" dirty="0">
                        <a:effectLst/>
                        <a:latin typeface="Avenir Next LT Pro Light" panose="020B0304020202020204" pitchFamily="34" charset="0"/>
                        <a:ea typeface="Times New Roman" panose="02020603050405020304" pitchFamily="18" charset="0"/>
                      </a:endParaRPr>
                    </a:p>
                    <a:p>
                      <a:pPr marL="0" marR="0">
                        <a:buNone/>
                      </a:pPr>
                      <a:r>
                        <a:rPr lang="es-GT" sz="1600" dirty="0">
                          <a:solidFill>
                            <a:srgbClr val="000000"/>
                          </a:solidFill>
                          <a:effectLst/>
                          <a:latin typeface="Avenir Next LT Pro Light" panose="020B0304020202020204" pitchFamily="34" charset="0"/>
                          <a:ea typeface="Times New Roman" panose="02020603050405020304" pitchFamily="18" charset="0"/>
                          <a:cs typeface="Times New Roman" panose="02020603050405020304" pitchFamily="18" charset="0"/>
                        </a:rPr>
                        <a:t>Servicio Nacional Aeronaval</a:t>
                      </a:r>
                      <a:endParaRPr lang="en-US" sz="1600" dirty="0">
                        <a:effectLst/>
                        <a:latin typeface="Avenir Next LT Pro Light" panose="020B0304020202020204" pitchFamily="34" charset="0"/>
                        <a:ea typeface="Times New Roman" panose="02020603050405020304" pitchFamily="18" charset="0"/>
                      </a:endParaRPr>
                    </a:p>
                  </a:txBody>
                  <a:tcPr marL="68580" marR="68580" marT="0" marB="0"/>
                </a:tc>
                <a:extLst>
                  <a:ext uri="{0D108BD9-81ED-4DB2-BD59-A6C34878D82A}">
                    <a16:rowId xmlns:a16="http://schemas.microsoft.com/office/drawing/2014/main" val="999666967"/>
                  </a:ext>
                </a:extLst>
              </a:tr>
            </a:tbl>
          </a:graphicData>
        </a:graphic>
      </p:graphicFrame>
    </p:spTree>
    <p:extLst>
      <p:ext uri="{BB962C8B-B14F-4D97-AF65-F5344CB8AC3E}">
        <p14:creationId xmlns:p14="http://schemas.microsoft.com/office/powerpoint/2010/main" val="269338016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358A5-EFD5-92B9-923A-F178F4ED0827}"/>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CD0E2D3-68CF-D311-C9E0-E744978C9433}"/>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55AFB588-CC77-9F60-A275-A764763285E5}"/>
              </a:ext>
            </a:extLst>
          </p:cNvPr>
          <p:cNvPicPr>
            <a:picLocks noChangeAspect="1"/>
          </p:cNvPicPr>
          <p:nvPr/>
        </p:nvPicPr>
        <p:blipFill>
          <a:blip r:embed="rId3"/>
          <a:srcRect l="23279" b="28070"/>
          <a:stretch/>
        </p:blipFill>
        <p:spPr>
          <a:xfrm>
            <a:off x="-12031" y="0"/>
            <a:ext cx="12230462" cy="6858000"/>
          </a:xfrm>
          <a:prstGeom prst="rect">
            <a:avLst/>
          </a:prstGeom>
        </p:spPr>
      </p:pic>
      <p:sp>
        <p:nvSpPr>
          <p:cNvPr id="3" name="TextBox 2">
            <a:extLst>
              <a:ext uri="{FF2B5EF4-FFF2-40B4-BE49-F238E27FC236}">
                <a16:creationId xmlns:a16="http://schemas.microsoft.com/office/drawing/2014/main" id="{DFB5B6C2-8EB2-67CB-F67E-5F71C11DBFC2}"/>
              </a:ext>
            </a:extLst>
          </p:cNvPr>
          <p:cNvSpPr txBox="1"/>
          <p:nvPr/>
        </p:nvSpPr>
        <p:spPr>
          <a:xfrm>
            <a:off x="5450303" y="265807"/>
            <a:ext cx="6581276"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Curso de Capacitación para PEM</a:t>
            </a:r>
          </a:p>
        </p:txBody>
      </p:sp>
      <p:pic>
        <p:nvPicPr>
          <p:cNvPr id="5" name="Picture 4">
            <a:extLst>
              <a:ext uri="{FF2B5EF4-FFF2-40B4-BE49-F238E27FC236}">
                <a16:creationId xmlns:a16="http://schemas.microsoft.com/office/drawing/2014/main" id="{A8B2C03F-1464-71E8-A282-E90C02BAA3A2}"/>
              </a:ext>
            </a:extLst>
          </p:cNvPr>
          <p:cNvPicPr>
            <a:picLocks noChangeAspect="1"/>
          </p:cNvPicPr>
          <p:nvPr/>
        </p:nvPicPr>
        <p:blipFill>
          <a:blip r:embed="rId4"/>
          <a:stretch>
            <a:fillRect/>
          </a:stretch>
        </p:blipFill>
        <p:spPr>
          <a:xfrm>
            <a:off x="107032" y="59047"/>
            <a:ext cx="5314285" cy="6714949"/>
          </a:xfrm>
          <a:prstGeom prst="rect">
            <a:avLst/>
          </a:prstGeom>
        </p:spPr>
      </p:pic>
      <p:sp>
        <p:nvSpPr>
          <p:cNvPr id="6" name="TextBox 5">
            <a:extLst>
              <a:ext uri="{FF2B5EF4-FFF2-40B4-BE49-F238E27FC236}">
                <a16:creationId xmlns:a16="http://schemas.microsoft.com/office/drawing/2014/main" id="{58B8A4B9-C75A-3978-1B2B-A1A244281461}"/>
              </a:ext>
            </a:extLst>
          </p:cNvPr>
          <p:cNvSpPr txBox="1"/>
          <p:nvPr/>
        </p:nvSpPr>
        <p:spPr>
          <a:xfrm>
            <a:off x="5835316" y="1182231"/>
            <a:ext cx="6038935" cy="2246769"/>
          </a:xfrm>
          <a:prstGeom prst="rect">
            <a:avLst/>
          </a:prstGeom>
          <a:noFill/>
        </p:spPr>
        <p:txBody>
          <a:bodyPr wrap="square">
            <a:spAutoFit/>
          </a:bodyPr>
          <a:lstStyle/>
          <a:p>
            <a:pPr marL="0" indent="0" algn="ctr" rtl="0" eaLnBrk="1" latinLnBrk="0" hangingPunct="1">
              <a:buNone/>
            </a:pPr>
            <a:r>
              <a:rPr lang="es-ES" sz="2800" b="1" dirty="0">
                <a:solidFill>
                  <a:srgbClr val="FFFF00"/>
                </a:solidFill>
                <a:effectLst/>
                <a:latin typeface="Avenir Next LT Pro Light" panose="020B0304020202020204" pitchFamily="34" charset="0"/>
              </a:rPr>
              <a:t>Actividad 3</a:t>
            </a:r>
            <a:endParaRPr lang="es-ES" sz="2800" dirty="0">
              <a:solidFill>
                <a:srgbClr val="FFFF00"/>
              </a:solidFill>
              <a:effectLst/>
              <a:latin typeface="Avenir Next LT Pro Light" panose="020B0304020202020204" pitchFamily="34" charset="0"/>
            </a:endParaRPr>
          </a:p>
          <a:p>
            <a:pPr marL="0" indent="0" algn="l" rtl="0" eaLnBrk="1" latinLnBrk="0" hangingPunct="1">
              <a:buNone/>
            </a:pPr>
            <a:br>
              <a:rPr lang="es-ES" sz="2800" dirty="0">
                <a:solidFill>
                  <a:srgbClr val="FFFFFF"/>
                </a:solidFill>
                <a:effectLst/>
                <a:latin typeface="Avenir Next LT Pro Light" panose="020B0304020202020204" pitchFamily="34" charset="0"/>
              </a:rPr>
            </a:br>
            <a:r>
              <a:rPr lang="es-ES" sz="2800" dirty="0">
                <a:solidFill>
                  <a:srgbClr val="FFFFFF"/>
                </a:solidFill>
                <a:effectLst/>
                <a:latin typeface="Avenir Next LT Pro Light" panose="020B0304020202020204" pitchFamily="34" charset="0"/>
              </a:rPr>
              <a:t>¿Tienen alguna recomendación para cursos de formación sobre el tema de PEM?</a:t>
            </a:r>
            <a:endParaRPr kumimoji="0" lang="es-GT" sz="2800" b="0" i="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sp>
        <p:nvSpPr>
          <p:cNvPr id="7" name="TextBox 6">
            <a:extLst>
              <a:ext uri="{FF2B5EF4-FFF2-40B4-BE49-F238E27FC236}">
                <a16:creationId xmlns:a16="http://schemas.microsoft.com/office/drawing/2014/main" id="{E9187E4B-5AD3-DE51-BD21-D711BF2029DF}"/>
              </a:ext>
            </a:extLst>
          </p:cNvPr>
          <p:cNvSpPr txBox="1"/>
          <p:nvPr/>
        </p:nvSpPr>
        <p:spPr>
          <a:xfrm>
            <a:off x="5835315" y="3429000"/>
            <a:ext cx="6038935" cy="523220"/>
          </a:xfrm>
          <a:prstGeom prst="rect">
            <a:avLst/>
          </a:prstGeom>
          <a:noFill/>
        </p:spPr>
        <p:txBody>
          <a:bodyPr wrap="square">
            <a:spAutoFit/>
          </a:bodyPr>
          <a:lstStyle/>
          <a:p>
            <a:pPr marL="457200" indent="-457200" rtl="0" eaLnBrk="1" latinLnBrk="0" hangingPunct="1">
              <a:buFont typeface="Arial" panose="020B0604020202020204" pitchFamily="34" charset="0"/>
              <a:buChar char="•"/>
            </a:pPr>
            <a:r>
              <a:rPr kumimoji="0" lang="es-GT" sz="2800" b="0" i="1"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1.</a:t>
            </a:r>
          </a:p>
        </p:txBody>
      </p:sp>
    </p:spTree>
    <p:extLst>
      <p:ext uri="{BB962C8B-B14F-4D97-AF65-F5344CB8AC3E}">
        <p14:creationId xmlns:p14="http://schemas.microsoft.com/office/powerpoint/2010/main" val="334539733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9DF9C-098C-64E8-9AC5-2319745385DE}"/>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15EAC1DB-CA4D-D47D-A595-9E7F4E689BC9}"/>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7CCC68E8-7BB7-01E3-D690-42A95FC30BA5}"/>
              </a:ext>
            </a:extLst>
          </p:cNvPr>
          <p:cNvPicPr>
            <a:picLocks noChangeAspect="1"/>
          </p:cNvPicPr>
          <p:nvPr/>
        </p:nvPicPr>
        <p:blipFill>
          <a:blip r:embed="rId3"/>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F44CA6FA-820B-DE43-7DE9-28E5D6062D34}"/>
              </a:ext>
            </a:extLst>
          </p:cNvPr>
          <p:cNvSpPr/>
          <p:nvPr/>
        </p:nvSpPr>
        <p:spPr>
          <a:xfrm>
            <a:off x="-38462" y="0"/>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3742B40-3CD7-84C9-0FB7-E82743F31F60}"/>
              </a:ext>
            </a:extLst>
          </p:cNvPr>
          <p:cNvSpPr txBox="1"/>
          <p:nvPr/>
        </p:nvSpPr>
        <p:spPr>
          <a:xfrm>
            <a:off x="324853"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RECOMENDACIONES — Levantamiento de información</a:t>
            </a:r>
          </a:p>
        </p:txBody>
      </p:sp>
      <p:pic>
        <p:nvPicPr>
          <p:cNvPr id="10" name="Picture 9">
            <a:extLst>
              <a:ext uri="{FF2B5EF4-FFF2-40B4-BE49-F238E27FC236}">
                <a16:creationId xmlns:a16="http://schemas.microsoft.com/office/drawing/2014/main" id="{7BA6D418-ABD9-0074-6DFC-4F9746B3A1A4}"/>
              </a:ext>
            </a:extLst>
          </p:cNvPr>
          <p:cNvPicPr>
            <a:picLocks noChangeAspect="1"/>
          </p:cNvPicPr>
          <p:nvPr/>
        </p:nvPicPr>
        <p:blipFill>
          <a:blip r:embed="rId4"/>
          <a:stretch>
            <a:fillRect/>
          </a:stretch>
        </p:blipFill>
        <p:spPr>
          <a:xfrm>
            <a:off x="8918612" y="1343490"/>
            <a:ext cx="2361784" cy="1386896"/>
          </a:xfrm>
          <a:prstGeom prst="rect">
            <a:avLst/>
          </a:prstGeom>
        </p:spPr>
      </p:pic>
      <p:sp>
        <p:nvSpPr>
          <p:cNvPr id="15" name="TextBox 14">
            <a:extLst>
              <a:ext uri="{FF2B5EF4-FFF2-40B4-BE49-F238E27FC236}">
                <a16:creationId xmlns:a16="http://schemas.microsoft.com/office/drawing/2014/main" id="{0A9CB96F-5A7E-54D5-2F64-7D97F5AE6028}"/>
              </a:ext>
            </a:extLst>
          </p:cNvPr>
          <p:cNvSpPr txBox="1"/>
          <p:nvPr/>
        </p:nvSpPr>
        <p:spPr>
          <a:xfrm>
            <a:off x="8913214" y="2739344"/>
            <a:ext cx="2505576" cy="400110"/>
          </a:xfrm>
          <a:prstGeom prst="rect">
            <a:avLst/>
          </a:prstGeom>
          <a:noFill/>
        </p:spPr>
        <p:txBody>
          <a:bodyPr wrap="square">
            <a:spAutoFit/>
          </a:bodyPr>
          <a:lstStyle/>
          <a:p>
            <a:r>
              <a:rPr lang="es-ES" sz="2000" b="1" dirty="0">
                <a:solidFill>
                  <a:prstClr val="white"/>
                </a:solidFill>
                <a:latin typeface="Avenir Next LT Pro Light" panose="020B0304020202020204" pitchFamily="34" charset="0"/>
              </a:rPr>
              <a:t>M</a:t>
            </a:r>
            <a:r>
              <a:rPr kumimoji="0" lang="es-ES" sz="2000" b="1"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apeo participativo </a:t>
            </a:r>
            <a:endParaRPr lang="en-US" dirty="0"/>
          </a:p>
        </p:txBody>
      </p:sp>
      <p:sp>
        <p:nvSpPr>
          <p:cNvPr id="17" name="TextBox 16">
            <a:extLst>
              <a:ext uri="{FF2B5EF4-FFF2-40B4-BE49-F238E27FC236}">
                <a16:creationId xmlns:a16="http://schemas.microsoft.com/office/drawing/2014/main" id="{1CE09493-9ED5-7512-6AF5-4EF38F9F125C}"/>
              </a:ext>
            </a:extLst>
          </p:cNvPr>
          <p:cNvSpPr txBox="1"/>
          <p:nvPr/>
        </p:nvSpPr>
        <p:spPr>
          <a:xfrm>
            <a:off x="7900537" y="904712"/>
            <a:ext cx="1304423" cy="338554"/>
          </a:xfrm>
          <a:prstGeom prst="rect">
            <a:avLst/>
          </a:prstGeom>
          <a:noFill/>
        </p:spPr>
        <p:txBody>
          <a:bodyPr wrap="square">
            <a:spAutoFit/>
          </a:bodyPr>
          <a:lstStyle/>
          <a:p>
            <a:r>
              <a:rPr lang="es-ES" sz="1600" dirty="0">
                <a:solidFill>
                  <a:schemeClr val="bg1"/>
                </a:solidFill>
                <a:effectLst/>
                <a:latin typeface="Avenir Next LT Pro Light" panose="020B0304020202020204" pitchFamily="34" charset="0"/>
              </a:rPr>
              <a:t>Científicos</a:t>
            </a:r>
            <a:endParaRPr lang="en-US" sz="1600" dirty="0"/>
          </a:p>
        </p:txBody>
      </p:sp>
      <p:sp>
        <p:nvSpPr>
          <p:cNvPr id="18" name="TextBox 17">
            <a:extLst>
              <a:ext uri="{FF2B5EF4-FFF2-40B4-BE49-F238E27FC236}">
                <a16:creationId xmlns:a16="http://schemas.microsoft.com/office/drawing/2014/main" id="{549855A7-4D61-B2D5-9BBB-01CC9A92790F}"/>
              </a:ext>
            </a:extLst>
          </p:cNvPr>
          <p:cNvSpPr txBox="1"/>
          <p:nvPr/>
        </p:nvSpPr>
        <p:spPr>
          <a:xfrm>
            <a:off x="11114662" y="1352349"/>
            <a:ext cx="1304423" cy="338554"/>
          </a:xfrm>
          <a:prstGeom prst="rect">
            <a:avLst/>
          </a:prstGeom>
          <a:noFill/>
        </p:spPr>
        <p:txBody>
          <a:bodyPr wrap="square">
            <a:spAutoFit/>
          </a:bodyPr>
          <a:lstStyle/>
          <a:p>
            <a:r>
              <a:rPr lang="es-ES" sz="1600" dirty="0">
                <a:solidFill>
                  <a:schemeClr val="bg1"/>
                </a:solidFill>
                <a:effectLst/>
                <a:latin typeface="Avenir Next LT Pro Light" panose="020B0304020202020204" pitchFamily="34" charset="0"/>
              </a:rPr>
              <a:t>Técnicos</a:t>
            </a:r>
            <a:endParaRPr lang="en-US" sz="1600" dirty="0"/>
          </a:p>
        </p:txBody>
      </p:sp>
      <p:sp>
        <p:nvSpPr>
          <p:cNvPr id="19" name="TextBox 18">
            <a:extLst>
              <a:ext uri="{FF2B5EF4-FFF2-40B4-BE49-F238E27FC236}">
                <a16:creationId xmlns:a16="http://schemas.microsoft.com/office/drawing/2014/main" id="{585CEC60-DF8E-387D-1524-1CDAA93EB289}"/>
              </a:ext>
            </a:extLst>
          </p:cNvPr>
          <p:cNvSpPr txBox="1"/>
          <p:nvPr/>
        </p:nvSpPr>
        <p:spPr>
          <a:xfrm>
            <a:off x="7428516" y="2707234"/>
            <a:ext cx="1426747" cy="338554"/>
          </a:xfrm>
          <a:prstGeom prst="rect">
            <a:avLst/>
          </a:prstGeom>
          <a:noFill/>
        </p:spPr>
        <p:txBody>
          <a:bodyPr wrap="square">
            <a:spAutoFit/>
          </a:bodyPr>
          <a:lstStyle/>
          <a:p>
            <a:r>
              <a:rPr lang="es-ES" sz="1600" dirty="0">
                <a:solidFill>
                  <a:schemeClr val="bg1"/>
                </a:solidFill>
                <a:effectLst/>
                <a:latin typeface="Avenir Next LT Pro Light" panose="020B0304020202020204" pitchFamily="34" charset="0"/>
              </a:rPr>
              <a:t>Pescadores</a:t>
            </a:r>
            <a:endParaRPr lang="en-US" sz="1600" dirty="0"/>
          </a:p>
        </p:txBody>
      </p:sp>
      <p:sp>
        <p:nvSpPr>
          <p:cNvPr id="20" name="TextBox 19">
            <a:extLst>
              <a:ext uri="{FF2B5EF4-FFF2-40B4-BE49-F238E27FC236}">
                <a16:creationId xmlns:a16="http://schemas.microsoft.com/office/drawing/2014/main" id="{BCE496D2-11D9-DB05-E4ED-C1D89F019A83}"/>
              </a:ext>
            </a:extLst>
          </p:cNvPr>
          <p:cNvSpPr txBox="1"/>
          <p:nvPr/>
        </p:nvSpPr>
        <p:spPr>
          <a:xfrm>
            <a:off x="7150454" y="1936888"/>
            <a:ext cx="1703971" cy="584775"/>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Operadores turísticos</a:t>
            </a:r>
            <a:endParaRPr lang="en-US" sz="1600" dirty="0"/>
          </a:p>
        </p:txBody>
      </p:sp>
      <p:sp>
        <p:nvSpPr>
          <p:cNvPr id="21" name="TextBox 20">
            <a:extLst>
              <a:ext uri="{FF2B5EF4-FFF2-40B4-BE49-F238E27FC236}">
                <a16:creationId xmlns:a16="http://schemas.microsoft.com/office/drawing/2014/main" id="{EC24E5B1-B7B6-F0E0-236D-27B398B93D68}"/>
              </a:ext>
            </a:extLst>
          </p:cNvPr>
          <p:cNvSpPr txBox="1"/>
          <p:nvPr/>
        </p:nvSpPr>
        <p:spPr>
          <a:xfrm>
            <a:off x="10609006" y="687017"/>
            <a:ext cx="1619569" cy="338554"/>
          </a:xfrm>
          <a:prstGeom prst="rect">
            <a:avLst/>
          </a:prstGeom>
          <a:noFill/>
        </p:spPr>
        <p:txBody>
          <a:bodyPr wrap="square">
            <a:spAutoFit/>
          </a:bodyPr>
          <a:lstStyle/>
          <a:p>
            <a:r>
              <a:rPr lang="es-ES" sz="1600" dirty="0">
                <a:solidFill>
                  <a:schemeClr val="bg1"/>
                </a:solidFill>
                <a:effectLst/>
                <a:latin typeface="Avenir Next LT Pro Light" panose="020B0304020202020204" pitchFamily="34" charset="0"/>
              </a:rPr>
              <a:t>Maricultores</a:t>
            </a:r>
            <a:endParaRPr lang="en-US" sz="1600" dirty="0"/>
          </a:p>
        </p:txBody>
      </p:sp>
      <p:sp>
        <p:nvSpPr>
          <p:cNvPr id="22" name="TextBox 21">
            <a:extLst>
              <a:ext uri="{FF2B5EF4-FFF2-40B4-BE49-F238E27FC236}">
                <a16:creationId xmlns:a16="http://schemas.microsoft.com/office/drawing/2014/main" id="{BEBA4D78-0C79-4677-D6B9-6814C037589E}"/>
              </a:ext>
            </a:extLst>
          </p:cNvPr>
          <p:cNvSpPr txBox="1"/>
          <p:nvPr/>
        </p:nvSpPr>
        <p:spPr>
          <a:xfrm>
            <a:off x="7038937" y="1445730"/>
            <a:ext cx="1723200" cy="338554"/>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Actores locales</a:t>
            </a:r>
            <a:endParaRPr lang="en-US" sz="1600" dirty="0"/>
          </a:p>
        </p:txBody>
      </p:sp>
      <p:sp>
        <p:nvSpPr>
          <p:cNvPr id="23" name="TextBox 22">
            <a:extLst>
              <a:ext uri="{FF2B5EF4-FFF2-40B4-BE49-F238E27FC236}">
                <a16:creationId xmlns:a16="http://schemas.microsoft.com/office/drawing/2014/main" id="{F256B9D7-66E9-B00B-2C8D-482F790DBC89}"/>
              </a:ext>
            </a:extLst>
          </p:cNvPr>
          <p:cNvSpPr txBox="1"/>
          <p:nvPr/>
        </p:nvSpPr>
        <p:spPr>
          <a:xfrm>
            <a:off x="7709737" y="3204866"/>
            <a:ext cx="1619569" cy="584775"/>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Transportistas marítimos</a:t>
            </a:r>
            <a:endParaRPr lang="en-US" sz="1600" dirty="0"/>
          </a:p>
        </p:txBody>
      </p:sp>
      <p:sp>
        <p:nvSpPr>
          <p:cNvPr id="24" name="TextBox 23">
            <a:extLst>
              <a:ext uri="{FF2B5EF4-FFF2-40B4-BE49-F238E27FC236}">
                <a16:creationId xmlns:a16="http://schemas.microsoft.com/office/drawing/2014/main" id="{CFBAB4FE-88EC-ED81-8639-B26CD985EC14}"/>
              </a:ext>
            </a:extLst>
          </p:cNvPr>
          <p:cNvSpPr txBox="1"/>
          <p:nvPr/>
        </p:nvSpPr>
        <p:spPr>
          <a:xfrm>
            <a:off x="9634197" y="3497253"/>
            <a:ext cx="1304423" cy="338554"/>
          </a:xfrm>
          <a:prstGeom prst="rect">
            <a:avLst/>
          </a:prstGeom>
          <a:noFill/>
        </p:spPr>
        <p:txBody>
          <a:bodyPr wrap="square">
            <a:spAutoFit/>
          </a:bodyPr>
          <a:lstStyle/>
          <a:p>
            <a:r>
              <a:rPr lang="es-ES" sz="1600" dirty="0">
                <a:solidFill>
                  <a:schemeClr val="bg1"/>
                </a:solidFill>
                <a:effectLst/>
                <a:latin typeface="Avenir Next LT Pro Light" panose="020B0304020202020204" pitchFamily="34" charset="0"/>
              </a:rPr>
              <a:t>Gobierno</a:t>
            </a:r>
            <a:endParaRPr lang="en-US" sz="1600" dirty="0"/>
          </a:p>
        </p:txBody>
      </p:sp>
      <p:sp>
        <p:nvSpPr>
          <p:cNvPr id="25" name="TextBox 24">
            <a:extLst>
              <a:ext uri="{FF2B5EF4-FFF2-40B4-BE49-F238E27FC236}">
                <a16:creationId xmlns:a16="http://schemas.microsoft.com/office/drawing/2014/main" id="{9FBC2B36-6A89-6E24-350D-216FB3432471}"/>
              </a:ext>
            </a:extLst>
          </p:cNvPr>
          <p:cNvSpPr txBox="1"/>
          <p:nvPr/>
        </p:nvSpPr>
        <p:spPr>
          <a:xfrm>
            <a:off x="11106929" y="2192772"/>
            <a:ext cx="1304423" cy="338554"/>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ONGs</a:t>
            </a:r>
            <a:endParaRPr lang="en-US" sz="1600" dirty="0"/>
          </a:p>
        </p:txBody>
      </p:sp>
      <p:sp>
        <p:nvSpPr>
          <p:cNvPr id="26" name="TextBox 25">
            <a:extLst>
              <a:ext uri="{FF2B5EF4-FFF2-40B4-BE49-F238E27FC236}">
                <a16:creationId xmlns:a16="http://schemas.microsoft.com/office/drawing/2014/main" id="{63716FF9-DB04-61E8-5292-66D95170933F}"/>
              </a:ext>
            </a:extLst>
          </p:cNvPr>
          <p:cNvSpPr txBox="1"/>
          <p:nvPr/>
        </p:nvSpPr>
        <p:spPr>
          <a:xfrm>
            <a:off x="8926498" y="379905"/>
            <a:ext cx="1817658" cy="584775"/>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Comunidades indígenas</a:t>
            </a:r>
            <a:endParaRPr lang="en-US" sz="1600" dirty="0"/>
          </a:p>
        </p:txBody>
      </p:sp>
      <p:sp>
        <p:nvSpPr>
          <p:cNvPr id="27" name="TextBox 26">
            <a:extLst>
              <a:ext uri="{FF2B5EF4-FFF2-40B4-BE49-F238E27FC236}">
                <a16:creationId xmlns:a16="http://schemas.microsoft.com/office/drawing/2014/main" id="{EBFE58D2-1534-15F1-D4D7-9235619712E4}"/>
              </a:ext>
            </a:extLst>
          </p:cNvPr>
          <p:cNvSpPr txBox="1"/>
          <p:nvPr/>
        </p:nvSpPr>
        <p:spPr>
          <a:xfrm>
            <a:off x="11170889" y="3121592"/>
            <a:ext cx="1021111" cy="584775"/>
          </a:xfrm>
          <a:prstGeom prst="rect">
            <a:avLst/>
          </a:prstGeom>
          <a:noFill/>
        </p:spPr>
        <p:txBody>
          <a:bodyPr wrap="square">
            <a:spAutoFit/>
          </a:bodyPr>
          <a:lstStyle/>
          <a:p>
            <a:pPr algn="ctr"/>
            <a:r>
              <a:rPr lang="es-ES" sz="1600" dirty="0">
                <a:solidFill>
                  <a:schemeClr val="bg1"/>
                </a:solidFill>
                <a:effectLst/>
                <a:latin typeface="Avenir Next LT Pro Light" panose="020B0304020202020204" pitchFamily="34" charset="0"/>
              </a:rPr>
              <a:t>Otros actores </a:t>
            </a:r>
            <a:endParaRPr lang="en-US" sz="1600" dirty="0"/>
          </a:p>
        </p:txBody>
      </p:sp>
      <p:sp>
        <p:nvSpPr>
          <p:cNvPr id="29" name="TextBox 28">
            <a:extLst>
              <a:ext uri="{FF2B5EF4-FFF2-40B4-BE49-F238E27FC236}">
                <a16:creationId xmlns:a16="http://schemas.microsoft.com/office/drawing/2014/main" id="{F2A9A1F0-2771-6D83-91C7-4DCA348DB886}"/>
              </a:ext>
            </a:extLst>
          </p:cNvPr>
          <p:cNvSpPr txBox="1"/>
          <p:nvPr/>
        </p:nvSpPr>
        <p:spPr>
          <a:xfrm>
            <a:off x="44960" y="925625"/>
            <a:ext cx="6588693" cy="1477328"/>
          </a:xfrm>
          <a:prstGeom prst="rect">
            <a:avLst/>
          </a:prstGeom>
          <a:noFill/>
        </p:spPr>
        <p:txBody>
          <a:bodyPr wrap="square">
            <a:spAutoFit/>
          </a:bodyPr>
          <a:lstStyle/>
          <a:p>
            <a:pPr algn="ctr"/>
            <a:r>
              <a:rPr lang="es-ES" i="1" dirty="0">
                <a:solidFill>
                  <a:srgbClr val="FFFF00"/>
                </a:solidFill>
              </a:rPr>
              <a:t>Mapeo Participativo: es una metodología que permite a comunidades locales participar activamente en la creación de mapas que reflejan su conocimiento, uso del territorio, problemáticas y aspiraciones. Este se construye desde la experiencia y perspectiva de los propios habitantes del lugar.</a:t>
            </a:r>
            <a:endParaRPr lang="en-US" i="1" dirty="0">
              <a:solidFill>
                <a:srgbClr val="FFFF00"/>
              </a:solidFill>
            </a:endParaRPr>
          </a:p>
        </p:txBody>
      </p:sp>
      <p:sp>
        <p:nvSpPr>
          <p:cNvPr id="31" name="TextBox 30">
            <a:extLst>
              <a:ext uri="{FF2B5EF4-FFF2-40B4-BE49-F238E27FC236}">
                <a16:creationId xmlns:a16="http://schemas.microsoft.com/office/drawing/2014/main" id="{1E7F39AE-408F-A392-BC7C-AB70415C6609}"/>
              </a:ext>
            </a:extLst>
          </p:cNvPr>
          <p:cNvSpPr txBox="1"/>
          <p:nvPr/>
        </p:nvSpPr>
        <p:spPr>
          <a:xfrm>
            <a:off x="141115" y="4375357"/>
            <a:ext cx="11966728" cy="1908215"/>
          </a:xfrm>
          <a:prstGeom prst="rect">
            <a:avLst/>
          </a:prstGeom>
          <a:noFill/>
        </p:spPr>
        <p:txBody>
          <a:bodyPr wrap="square">
            <a:spAutoFit/>
          </a:bodyPr>
          <a:lstStyle/>
          <a:p>
            <a:pPr marL="342900" indent="-342900" algn="l" rtl="0" eaLnBrk="1" latinLnBrk="0" hangingPunct="1">
              <a:spcAft>
                <a:spcPts val="1200"/>
              </a:spcAft>
              <a:buFont typeface="Arial" panose="020B0604020202020204" pitchFamily="34" charset="0"/>
              <a:buChar char="•"/>
            </a:pPr>
            <a:r>
              <a:rPr lang="es-ES" sz="1800" dirty="0">
                <a:solidFill>
                  <a:schemeClr val="bg1"/>
                </a:solidFill>
                <a:effectLst/>
                <a:latin typeface="Avenir Next LT Pro Light" panose="020B0304020202020204" pitchFamily="34" charset="0"/>
                <a:ea typeface="Times New Roman" panose="02020603050405020304" pitchFamily="18" charset="0"/>
              </a:rPr>
              <a:t>Es esencial seguir las pautas de protección social, ambiental e inclusión de género, tratando a pescadores y comunidades como socios en la gestión de recursos marinos. Valorar su conocimiento tradicional y sus opiniones, comunicando claramente los intereses sobre la biodiversidad, y mantener un compromiso constante con la participación local.</a:t>
            </a:r>
            <a:endParaRPr lang="es-GT" sz="1800" dirty="0">
              <a:solidFill>
                <a:schemeClr val="bg1"/>
              </a:solidFill>
              <a:effectLst/>
              <a:latin typeface="Avenir Next LT Pro Light" panose="020B0304020202020204" pitchFamily="34" charset="0"/>
              <a:ea typeface="Times New Roman" panose="02020603050405020304" pitchFamily="18" charset="0"/>
            </a:endParaRPr>
          </a:p>
          <a:p>
            <a:pPr marL="342900" indent="-342900" algn="l" rtl="0" eaLnBrk="1" latinLnBrk="0" hangingPunct="1">
              <a:buFont typeface="Arial" panose="020B0604020202020204" pitchFamily="34" charset="0"/>
              <a:buChar char="•"/>
            </a:pPr>
            <a:r>
              <a:rPr kumimoji="0" lang="es-ES" sz="1800" b="0" u="none" strike="noStrike" kern="1200" cap="none" spc="0" normalizeH="0" baseline="0" noProof="0" dirty="0">
                <a:ln>
                  <a:noFill/>
                </a:ln>
                <a:solidFill>
                  <a:schemeClr val="bg1"/>
                </a:solidFill>
                <a:effectLst/>
                <a:uLnTx/>
                <a:uFillTx/>
                <a:latin typeface="Avenir Next LT Pro Light" panose="020B0304020202020204" pitchFamily="34" charset="0"/>
              </a:rPr>
              <a:t>Se recomienda asociarse con centros académicos y ONG para recopilar datos específicos, mejorando la evaluación de referencia. </a:t>
            </a:r>
            <a:endParaRPr kumimoji="0" lang="es-GT" sz="18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34" name="TextBox 33">
            <a:extLst>
              <a:ext uri="{FF2B5EF4-FFF2-40B4-BE49-F238E27FC236}">
                <a16:creationId xmlns:a16="http://schemas.microsoft.com/office/drawing/2014/main" id="{8B88D05C-B670-E4BA-FF65-C56E57EA8FE7}"/>
              </a:ext>
            </a:extLst>
          </p:cNvPr>
          <p:cNvSpPr txBox="1"/>
          <p:nvPr/>
        </p:nvSpPr>
        <p:spPr>
          <a:xfrm>
            <a:off x="124782" y="2764392"/>
            <a:ext cx="6792058" cy="646331"/>
          </a:xfrm>
          <a:prstGeom prst="rect">
            <a:avLst/>
          </a:prstGeom>
          <a:noFill/>
        </p:spPr>
        <p:txBody>
          <a:bodyPr wrap="square">
            <a:spAutoFit/>
          </a:bodyPr>
          <a:lstStyle/>
          <a:p>
            <a:pPr algn="ctr">
              <a:spcAft>
                <a:spcPts val="1200"/>
              </a:spcAft>
            </a:pPr>
            <a:r>
              <a:rPr lang="es-GT" dirty="0">
                <a:solidFill>
                  <a:schemeClr val="bg1"/>
                </a:solidFill>
                <a:latin typeface="Avenir Next LT Pro Light" panose="020B0304020202020204" pitchFamily="34" charset="0"/>
                <a:ea typeface="Times New Roman" panose="02020603050405020304" pitchFamily="18" charset="0"/>
              </a:rPr>
              <a:t>El mapeo participativo también ayuda a involucrar a las partes interesadas en las primeras etapas del proceso de PEM</a:t>
            </a:r>
          </a:p>
        </p:txBody>
      </p:sp>
    </p:spTree>
    <p:extLst>
      <p:ext uri="{BB962C8B-B14F-4D97-AF65-F5344CB8AC3E}">
        <p14:creationId xmlns:p14="http://schemas.microsoft.com/office/powerpoint/2010/main" val="25375956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9E4A3-6448-7014-0B88-F4F0753F1D6C}"/>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689B48A3-34B6-3851-751C-5B5DA430DA9D}"/>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BE67506-D144-98F1-435F-2BFA9E5D5DCE}"/>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571D5A7B-3AE7-8011-034F-340BB7D97FB0}"/>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12B42548-AAF6-64C9-1794-E3C80F43A735}"/>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5" name="TextBox 34">
            <a:extLst>
              <a:ext uri="{FF2B5EF4-FFF2-40B4-BE49-F238E27FC236}">
                <a16:creationId xmlns:a16="http://schemas.microsoft.com/office/drawing/2014/main" id="{380C74DB-FA95-D5AF-7EFC-CD1FD34B3C37}"/>
              </a:ext>
            </a:extLst>
          </p:cNvPr>
          <p:cNvSpPr txBox="1"/>
          <p:nvPr/>
        </p:nvSpPr>
        <p:spPr>
          <a:xfrm>
            <a:off x="414004" y="711707"/>
            <a:ext cx="49660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rgbClr val="FFFF00"/>
                </a:solidFill>
                <a:effectLst/>
                <a:latin typeface="Segoe UI Web (West European)"/>
              </a:rPr>
              <a:t>Búsqueda de información en línea</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36" name="TextBox 35">
            <a:extLst>
              <a:ext uri="{FF2B5EF4-FFF2-40B4-BE49-F238E27FC236}">
                <a16:creationId xmlns:a16="http://schemas.microsoft.com/office/drawing/2014/main" id="{8519769F-15A6-1A85-0658-7E6E05BBCAE9}"/>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Metodología</a:t>
            </a:r>
          </a:p>
        </p:txBody>
      </p:sp>
      <p:sp>
        <p:nvSpPr>
          <p:cNvPr id="2" name="TextBox 1">
            <a:extLst>
              <a:ext uri="{FF2B5EF4-FFF2-40B4-BE49-F238E27FC236}">
                <a16:creationId xmlns:a16="http://schemas.microsoft.com/office/drawing/2014/main" id="{6DCA8CA3-2EF6-F1EF-9652-C33955342F0B}"/>
              </a:ext>
            </a:extLst>
          </p:cNvPr>
          <p:cNvSpPr txBox="1"/>
          <p:nvPr/>
        </p:nvSpPr>
        <p:spPr>
          <a:xfrm>
            <a:off x="6811950" y="740825"/>
            <a:ext cx="4966048"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rgbClr val="FFFF00"/>
                </a:solidFill>
                <a:effectLst/>
                <a:latin typeface="Segoe UI Web (West European)"/>
              </a:rPr>
              <a:t>Entrevistas</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3" name="TextBox 2">
            <a:extLst>
              <a:ext uri="{FF2B5EF4-FFF2-40B4-BE49-F238E27FC236}">
                <a16:creationId xmlns:a16="http://schemas.microsoft.com/office/drawing/2014/main" id="{5D76AC78-C8B4-B6AE-458D-A8BABF8EAC8D}"/>
              </a:ext>
            </a:extLst>
          </p:cNvPr>
          <p:cNvSpPr txBox="1"/>
          <p:nvPr/>
        </p:nvSpPr>
        <p:spPr>
          <a:xfrm>
            <a:off x="744858" y="1202490"/>
            <a:ext cx="4823733" cy="3554819"/>
          </a:xfrm>
          <a:prstGeom prst="rect">
            <a:avLst/>
          </a:prstGeom>
          <a:noFill/>
        </p:spPr>
        <p:txBody>
          <a:bodyPr wrap="square">
            <a:spAutoFit/>
          </a:bodyPr>
          <a:lstStyle/>
          <a:p>
            <a:pPr marL="166688" marR="0" lvl="0" indent="-166688" algn="l" defTabSz="914400" rtl="0" eaLnBrk="1" fontAlgn="auto" latinLnBrk="0" hangingPunct="1">
              <a:lnSpc>
                <a:spcPct val="100000"/>
              </a:lnSpc>
              <a:buClrTx/>
              <a:buSzTx/>
              <a:buFont typeface="Arial" panose="020B0604020202020204" pitchFamily="34" charset="0"/>
              <a:buChar char="•"/>
              <a:tabLst/>
              <a:defRPr/>
            </a:pPr>
            <a:r>
              <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Google </a:t>
            </a:r>
            <a:r>
              <a:rPr kumimoji="0" lang="en-U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Scholar </a:t>
            </a:r>
            <a:r>
              <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(893 </a:t>
            </a:r>
            <a:r>
              <a:rPr lang="es-GT" sz="2000" dirty="0">
                <a:solidFill>
                  <a:schemeClr val="bg1"/>
                </a:solidFill>
                <a:latin typeface="Avenir Next LT Pro Light" panose="020B0304020202020204" pitchFamily="34" charset="0"/>
              </a:rPr>
              <a:t>resultados)</a:t>
            </a:r>
          </a:p>
          <a:p>
            <a:pPr algn="ctr">
              <a:spcAft>
                <a:spcPts val="600"/>
              </a:spcAft>
              <a:defRPr/>
            </a:pPr>
            <a:r>
              <a:rPr lang="es-GT" sz="2000" i="1" dirty="0">
                <a:solidFill>
                  <a:schemeClr val="bg1"/>
                </a:solidFill>
                <a:latin typeface="Avenir Next LT Pro Light" panose="020B0304020202020204" pitchFamily="34" charset="0"/>
              </a:rPr>
              <a:t>   “Bocas del Toro”   “GIS”   “Panamá”</a:t>
            </a:r>
          </a:p>
          <a:p>
            <a:pPr algn="ctr">
              <a:spcAft>
                <a:spcPts val="600"/>
              </a:spcAft>
              <a:defRPr/>
            </a:pPr>
            <a:r>
              <a:rPr lang="es-GT" sz="2000" i="1" dirty="0">
                <a:solidFill>
                  <a:schemeClr val="bg1"/>
                </a:solidFill>
                <a:latin typeface="Avenir Next LT Pro Light" panose="020B0304020202020204" pitchFamily="34" charset="0"/>
              </a:rPr>
              <a:t>“PEM”  ”Mapeo participativo”</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Siguiendo información de documentos encontrados</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Sugerencias de las personas entrevistadas</a:t>
            </a:r>
          </a:p>
          <a:p>
            <a:pPr marL="166688"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y plataformas espaciales en línea</a:t>
            </a:r>
          </a:p>
          <a:p>
            <a:pPr marL="0" marR="0" lvl="0" indent="0" algn="l" defTabSz="914400" rtl="0" eaLnBrk="1" fontAlgn="auto" latinLnBrk="0" hangingPunct="1">
              <a:lnSpc>
                <a:spcPct val="100000"/>
              </a:lnSpc>
              <a:spcBef>
                <a:spcPts val="600"/>
              </a:spcBef>
              <a:spcAft>
                <a:spcPts val="600"/>
              </a:spcAft>
              <a:buClrTx/>
              <a:buSzTx/>
              <a:buFontTx/>
              <a:buNone/>
              <a:tabLst/>
              <a:defRPr/>
            </a:pPr>
            <a:endParaRPr kumimoji="0" lang="es-GT"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sp>
        <p:nvSpPr>
          <p:cNvPr id="9" name="TextBox 8">
            <a:extLst>
              <a:ext uri="{FF2B5EF4-FFF2-40B4-BE49-F238E27FC236}">
                <a16:creationId xmlns:a16="http://schemas.microsoft.com/office/drawing/2014/main" id="{923086B8-080F-2C21-5FC8-59098B1B5FAB}"/>
              </a:ext>
            </a:extLst>
          </p:cNvPr>
          <p:cNvSpPr txBox="1"/>
          <p:nvPr/>
        </p:nvSpPr>
        <p:spPr>
          <a:xfrm>
            <a:off x="6313449" y="1173372"/>
            <a:ext cx="5855274" cy="5478423"/>
          </a:xfrm>
          <a:prstGeom prst="rect">
            <a:avLst/>
          </a:prstGeom>
          <a:noFill/>
        </p:spPr>
        <p:txBody>
          <a:bodyPr wrap="square">
            <a:spAutoFit/>
          </a:bodyPr>
          <a:lstStyle/>
          <a:p>
            <a:pPr marR="0" lvl="0" algn="l" defTabSz="914400" rtl="0" eaLnBrk="1" fontAlgn="auto" latinLnBrk="0" hangingPunct="1">
              <a:lnSpc>
                <a:spcPct val="100000"/>
              </a:lnSpc>
              <a:spcBef>
                <a:spcPts val="0"/>
              </a:spcBef>
              <a:spcAft>
                <a:spcPts val="600"/>
              </a:spcAft>
              <a:buClrTx/>
              <a:buSzTx/>
              <a:tabLst/>
              <a:defRPr/>
            </a:pP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El objetivo fue recopilar información sobre:</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Conocimiento/percepción de los entrevistados sobre la </a:t>
            </a:r>
            <a:r>
              <a:rPr kumimoji="0" lang="es-ES" sz="2000" b="1" i="0" u="none" strike="noStrike" kern="1200" cap="none" spc="0" normalizeH="0" baseline="0" noProof="0" dirty="0">
                <a:ln>
                  <a:noFill/>
                </a:ln>
                <a:solidFill>
                  <a:srgbClr val="00FFFF"/>
                </a:solidFill>
                <a:effectLst/>
                <a:uLnTx/>
                <a:uFillTx/>
                <a:latin typeface="Avenir Next LT Pro Light" panose="020B0304020202020204" pitchFamily="34" charset="0"/>
                <a:ea typeface="+mn-ea"/>
                <a:cs typeface="+mn-cs"/>
              </a:rPr>
              <a:t>información espacial </a:t>
            </a: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en el área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Encontrar </a:t>
            </a:r>
            <a:r>
              <a:rPr kumimoji="0" lang="es-ES" sz="2000" b="1"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documentos </a:t>
            </a: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relevantes,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Comprender el </a:t>
            </a:r>
            <a:r>
              <a:rPr kumimoji="0" lang="es-ES" sz="2000" b="1" i="0" u="none" strike="noStrike" kern="1200" cap="none" spc="0" normalizeH="0" baseline="0" noProof="0" dirty="0">
                <a:ln>
                  <a:noFill/>
                </a:ln>
                <a:solidFill>
                  <a:srgbClr val="00FFFF"/>
                </a:solidFill>
                <a:effectLst/>
                <a:uLnTx/>
                <a:uFillTx/>
                <a:latin typeface="Avenir Next LT Pro Light" panose="020B0304020202020204" pitchFamily="34" charset="0"/>
                <a:ea typeface="+mn-ea"/>
                <a:cs typeface="+mn-cs"/>
              </a:rPr>
              <a:t>nivel de experiencia </a:t>
            </a: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en SIG y análisis espacial, así como otras áreas técnicas relevantes para el proceso de PEM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lang="es-ES" sz="2000" dirty="0">
                <a:solidFill>
                  <a:schemeClr val="bg1"/>
                </a:solidFill>
                <a:latin typeface="Avenir Next LT Pro Light" panose="020B0304020202020204" pitchFamily="34" charset="0"/>
              </a:rPr>
              <a:t>Obtener </a:t>
            </a: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sugerencias y priorización de las </a:t>
            </a:r>
            <a:r>
              <a:rPr kumimoji="0" lang="es-ES" sz="2000" b="1" i="0" u="none" strike="noStrike" kern="1200" cap="none" spc="0" normalizeH="0" baseline="0" noProof="0" dirty="0">
                <a:ln>
                  <a:noFill/>
                </a:ln>
                <a:solidFill>
                  <a:srgbClr val="00FFFF"/>
                </a:solidFill>
                <a:effectLst/>
                <a:uLnTx/>
                <a:uFillTx/>
                <a:latin typeface="Avenir Next LT Pro Light" panose="020B0304020202020204" pitchFamily="34" charset="0"/>
                <a:ea typeface="+mn-ea"/>
                <a:cs typeface="+mn-cs"/>
              </a:rPr>
              <a:t>necesidades de información </a:t>
            </a:r>
            <a:r>
              <a:rPr kumimoji="0" lang="es-ES" sz="20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para informar a la PEM en Bocas del Toro. </a:t>
            </a:r>
          </a:p>
          <a:p>
            <a:pPr marR="0" lvl="0" algn="l" defTabSz="914400" rtl="0" eaLnBrk="1" fontAlgn="auto" latinLnBrk="0" hangingPunct="1">
              <a:lnSpc>
                <a:spcPct val="100000"/>
              </a:lnSpc>
              <a:spcBef>
                <a:spcPts val="0"/>
              </a:spcBef>
              <a:spcAft>
                <a:spcPts val="600"/>
              </a:spcAft>
              <a:buClrTx/>
              <a:buSzTx/>
              <a:tabLst/>
              <a:defRPr/>
            </a:pPr>
            <a:endParaRPr lang="es-ES" sz="2000" dirty="0">
              <a:solidFill>
                <a:schemeClr val="bg1"/>
              </a:solidFill>
              <a:latin typeface="Avenir Next LT Pro Light" panose="020B0304020202020204" pitchFamily="34" charset="0"/>
            </a:endParaRPr>
          </a:p>
          <a:p>
            <a:pPr marR="0" lvl="0" algn="l" defTabSz="914400" rtl="0" eaLnBrk="1" fontAlgn="auto" latinLnBrk="0" hangingPunct="1">
              <a:lnSpc>
                <a:spcPct val="100000"/>
              </a:lnSpc>
              <a:spcBef>
                <a:spcPts val="0"/>
              </a:spcBef>
              <a:spcAft>
                <a:spcPts val="600"/>
              </a:spcAft>
              <a:buClrTx/>
              <a:buSzTx/>
              <a:tabLst/>
              <a:defRPr/>
            </a:pPr>
            <a:r>
              <a:rPr kumimoji="0" lang="es-E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La lista de actores invitados a participar en estas reuniones fue desarrollada en coordinación con la Dirección de Costas y Mares de MiAmbiente y ARAP. </a:t>
            </a:r>
            <a:endPar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cxnSp>
        <p:nvCxnSpPr>
          <p:cNvPr id="12" name="Straight Connector 11">
            <a:extLst>
              <a:ext uri="{FF2B5EF4-FFF2-40B4-BE49-F238E27FC236}">
                <a16:creationId xmlns:a16="http://schemas.microsoft.com/office/drawing/2014/main" id="{884EC9E0-547D-FD16-8E22-5DAF1E35E0CC}"/>
              </a:ext>
            </a:extLst>
          </p:cNvPr>
          <p:cNvCxnSpPr>
            <a:cxnSpLocks/>
          </p:cNvCxnSpPr>
          <p:nvPr/>
        </p:nvCxnSpPr>
        <p:spPr>
          <a:xfrm rot="10800000">
            <a:off x="6148188" y="103877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6067687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BFD8A-BC14-7B90-7969-CAF978EFC231}"/>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0D04CCBB-DAFB-607D-EB54-D7057208D61F}"/>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962DAFB8-D27B-84FB-D72A-D04D335BF2D8}"/>
              </a:ext>
            </a:extLst>
          </p:cNvPr>
          <p:cNvPicPr>
            <a:picLocks noChangeAspect="1"/>
          </p:cNvPicPr>
          <p:nvPr/>
        </p:nvPicPr>
        <p:blipFill>
          <a:blip r:embed="rId4"/>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A73A3B41-26BC-0E91-A6C8-363B0663981F}"/>
              </a:ext>
            </a:extLst>
          </p:cNvPr>
          <p:cNvSpPr/>
          <p:nvPr/>
        </p:nvSpPr>
        <p:spPr>
          <a:xfrm>
            <a:off x="-32556" y="9359"/>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3D407A9F-3B1B-02B3-679A-6F469542D4AD}"/>
              </a:ext>
            </a:extLst>
          </p:cNvPr>
          <p:cNvSpPr txBox="1"/>
          <p:nvPr/>
        </p:nvSpPr>
        <p:spPr>
          <a:xfrm>
            <a:off x="178578"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RECOMENDACIONES — Análisis de PEM</a:t>
            </a:r>
          </a:p>
        </p:txBody>
      </p:sp>
      <p:sp>
        <p:nvSpPr>
          <p:cNvPr id="31" name="TextBox 30">
            <a:extLst>
              <a:ext uri="{FF2B5EF4-FFF2-40B4-BE49-F238E27FC236}">
                <a16:creationId xmlns:a16="http://schemas.microsoft.com/office/drawing/2014/main" id="{D906076F-3DC7-2AC3-6447-D83AEAAB7B62}"/>
              </a:ext>
            </a:extLst>
          </p:cNvPr>
          <p:cNvSpPr txBox="1"/>
          <p:nvPr/>
        </p:nvSpPr>
        <p:spPr>
          <a:xfrm>
            <a:off x="3313804" y="855505"/>
            <a:ext cx="4765361" cy="1938992"/>
          </a:xfrm>
          <a:prstGeom prst="rect">
            <a:avLst/>
          </a:prstGeom>
          <a:noFill/>
        </p:spPr>
        <p:txBody>
          <a:bodyPr wrap="square">
            <a:spAutoFit/>
          </a:bodyPr>
          <a:lstStyle/>
          <a:p>
            <a:pPr algn="l" rtl="0" eaLnBrk="1" latinLnBrk="0" hangingPunct="1">
              <a:spcAft>
                <a:spcPts val="1800"/>
              </a:spcAft>
            </a:pPr>
            <a:r>
              <a:rPr lang="es-ES" sz="2400" dirty="0">
                <a:solidFill>
                  <a:srgbClr val="FFFFFF"/>
                </a:solidFill>
                <a:effectLst/>
                <a:latin typeface="Avenir Next LT Pro Light" panose="020B0304020202020204" pitchFamily="34" charset="0"/>
              </a:rPr>
              <a:t>El gobierno de Panamá debería buscar negociar el acceso a la licencia </a:t>
            </a:r>
            <a:r>
              <a:rPr lang="es-ES" sz="2400" b="1" dirty="0">
                <a:solidFill>
                  <a:srgbClr val="FFFFFF"/>
                </a:solidFill>
                <a:effectLst/>
                <a:latin typeface="Avenir Next LT Pro Light" panose="020B0304020202020204" pitchFamily="34" charset="0"/>
              </a:rPr>
              <a:t>ESRI</a:t>
            </a:r>
            <a:r>
              <a:rPr lang="es-ES" sz="2400" dirty="0">
                <a:solidFill>
                  <a:srgbClr val="FFFFFF"/>
                </a:solidFill>
                <a:effectLst/>
                <a:latin typeface="Avenir Next LT Pro Light" panose="020B0304020202020204" pitchFamily="34" charset="0"/>
              </a:rPr>
              <a:t> (por ejemplo, ArcGIS, dahsboards, etc.)para sus agencias principales en PEM.</a:t>
            </a:r>
          </a:p>
        </p:txBody>
      </p:sp>
      <p:sp>
        <p:nvSpPr>
          <p:cNvPr id="2" name="TextBox 1">
            <a:extLst>
              <a:ext uri="{FF2B5EF4-FFF2-40B4-BE49-F238E27FC236}">
                <a16:creationId xmlns:a16="http://schemas.microsoft.com/office/drawing/2014/main" id="{88846B50-D402-FE10-14BA-067752A2D8C3}"/>
              </a:ext>
            </a:extLst>
          </p:cNvPr>
          <p:cNvSpPr txBox="1"/>
          <p:nvPr/>
        </p:nvSpPr>
        <p:spPr>
          <a:xfrm>
            <a:off x="7834204" y="277242"/>
            <a:ext cx="4357796" cy="2031325"/>
          </a:xfrm>
          <a:prstGeom prst="rect">
            <a:avLst/>
          </a:prstGeom>
          <a:noFill/>
        </p:spPr>
        <p:txBody>
          <a:bodyPr wrap="square">
            <a:spAutoFit/>
          </a:bodyPr>
          <a:lstStyle/>
          <a:p>
            <a:pPr algn="ctr"/>
            <a:r>
              <a:rPr lang="es-ES" i="1" dirty="0">
                <a:solidFill>
                  <a:srgbClr val="FFFF00"/>
                </a:solidFill>
                <a:latin typeface="Avenir Next LT Pro Light" panose="020B0304020202020204" pitchFamily="34" charset="0"/>
              </a:rPr>
              <a:t>ESRI tiene el software líder que permite capturar, gestionar, analizar, visualizar y compartir información geoespacial, es decir, datos relacionados con ubicaciones en la superficie terrestre. Muchas organizaciones ya utilizan sus productos.</a:t>
            </a:r>
            <a:endParaRPr lang="en-US" i="1" dirty="0">
              <a:solidFill>
                <a:srgbClr val="FFFF00"/>
              </a:solidFill>
              <a:latin typeface="Avenir Next LT Pro Light" panose="020B0304020202020204" pitchFamily="34" charset="0"/>
            </a:endParaRPr>
          </a:p>
        </p:txBody>
      </p:sp>
      <p:pic>
        <p:nvPicPr>
          <p:cNvPr id="154" name="Picture 153">
            <a:extLst>
              <a:ext uri="{FF2B5EF4-FFF2-40B4-BE49-F238E27FC236}">
                <a16:creationId xmlns:a16="http://schemas.microsoft.com/office/drawing/2014/main" id="{2634A6CF-6B63-57B5-F12D-A2F435CBFF63}"/>
              </a:ext>
            </a:extLst>
          </p:cNvPr>
          <p:cNvPicPr>
            <a:picLocks noChangeAspect="1"/>
          </p:cNvPicPr>
          <p:nvPr/>
        </p:nvPicPr>
        <p:blipFill>
          <a:blip r:embed="rId5"/>
          <a:stretch>
            <a:fillRect/>
          </a:stretch>
        </p:blipFill>
        <p:spPr>
          <a:xfrm>
            <a:off x="5437751" y="2963759"/>
            <a:ext cx="3859102" cy="3724979"/>
          </a:xfrm>
          <a:prstGeom prst="rect">
            <a:avLst/>
          </a:prstGeom>
        </p:spPr>
      </p:pic>
      <p:sp>
        <p:nvSpPr>
          <p:cNvPr id="6" name="TextBox 5">
            <a:extLst>
              <a:ext uri="{FF2B5EF4-FFF2-40B4-BE49-F238E27FC236}">
                <a16:creationId xmlns:a16="http://schemas.microsoft.com/office/drawing/2014/main" id="{C7BC1893-1D01-CC14-BB27-368B0733E543}"/>
              </a:ext>
            </a:extLst>
          </p:cNvPr>
          <p:cNvSpPr txBox="1"/>
          <p:nvPr/>
        </p:nvSpPr>
        <p:spPr>
          <a:xfrm>
            <a:off x="9290131" y="5391864"/>
            <a:ext cx="1475693" cy="1200329"/>
          </a:xfrm>
          <a:prstGeom prst="rect">
            <a:avLst/>
          </a:prstGeom>
          <a:noFill/>
        </p:spPr>
        <p:txBody>
          <a:bodyPr wrap="square">
            <a:spAutoFit/>
          </a:bodyPr>
          <a:lstStyle/>
          <a:p>
            <a:pPr algn="l" rtl="0" eaLnBrk="1" latinLnBrk="0" hangingPunct="1"/>
            <a:r>
              <a:rPr kumimoji="0" lang="es-GT" sz="1200" b="0" u="none" strike="noStrike" kern="1200" cap="none" spc="0" normalizeH="0" baseline="0" noProof="0" dirty="0">
                <a:ln>
                  <a:noFill/>
                </a:ln>
                <a:solidFill>
                  <a:schemeClr val="bg1"/>
                </a:solidFill>
                <a:effectLst/>
                <a:uLnTx/>
                <a:uFillTx/>
                <a:latin typeface="Avenir Next LT Pro Light" panose="020B0304020202020204" pitchFamily="34" charset="0"/>
              </a:rPr>
              <a:t>Conteo: 113</a:t>
            </a:r>
          </a:p>
          <a:p>
            <a:pPr algn="l" rtl="0" eaLnBrk="1" latinLnBrk="0" hangingPunct="1"/>
            <a:r>
              <a:rPr lang="es-GT" sz="1200" dirty="0">
                <a:solidFill>
                  <a:schemeClr val="bg1"/>
                </a:solidFill>
                <a:latin typeface="Avenir Next LT Pro Light" panose="020B0304020202020204" pitchFamily="34" charset="0"/>
              </a:rPr>
              <a:t>Min: 0.002</a:t>
            </a:r>
          </a:p>
          <a:p>
            <a:pPr algn="l" rtl="0" eaLnBrk="1" latinLnBrk="0" hangingPunct="1"/>
            <a:r>
              <a:rPr kumimoji="0" lang="es-GT" sz="1200" b="0" u="none" strike="noStrike" kern="1200" cap="none" spc="0" normalizeH="0" baseline="0" noProof="0" dirty="0">
                <a:ln>
                  <a:noFill/>
                </a:ln>
                <a:solidFill>
                  <a:schemeClr val="bg1"/>
                </a:solidFill>
                <a:effectLst/>
                <a:uLnTx/>
                <a:uFillTx/>
                <a:latin typeface="Avenir Next LT Pro Light" panose="020B0304020202020204" pitchFamily="34" charset="0"/>
              </a:rPr>
              <a:t>Max:94.08</a:t>
            </a:r>
          </a:p>
          <a:p>
            <a:pPr algn="l" rtl="0" eaLnBrk="1" latinLnBrk="0" hangingPunct="1"/>
            <a:r>
              <a:rPr lang="es-GT" sz="1200" dirty="0">
                <a:solidFill>
                  <a:schemeClr val="bg1"/>
                </a:solidFill>
                <a:latin typeface="Avenir Next LT Pro Light" panose="020B0304020202020204" pitchFamily="34" charset="0"/>
              </a:rPr>
              <a:t>Suma:1418</a:t>
            </a:r>
          </a:p>
          <a:p>
            <a:pPr algn="l" rtl="0" eaLnBrk="1" latinLnBrk="0" hangingPunct="1"/>
            <a:r>
              <a:rPr kumimoji="0" lang="es-GT" sz="1200" b="0" u="none" strike="noStrike" kern="1200" cap="none" spc="0" normalizeH="0" baseline="0" noProof="0" dirty="0">
                <a:ln>
                  <a:noFill/>
                </a:ln>
                <a:solidFill>
                  <a:schemeClr val="bg1"/>
                </a:solidFill>
                <a:effectLst/>
                <a:uLnTx/>
                <a:uFillTx/>
                <a:latin typeface="Avenir Next LT Pro Light" panose="020B0304020202020204" pitchFamily="34" charset="0"/>
              </a:rPr>
              <a:t>Media:12.56</a:t>
            </a:r>
          </a:p>
          <a:p>
            <a:pPr algn="l" rtl="0" eaLnBrk="1" latinLnBrk="0" hangingPunct="1"/>
            <a:r>
              <a:rPr kumimoji="0" lang="es-GT" sz="1200" b="0" u="none" strike="noStrike" kern="1200" cap="none" spc="0" normalizeH="0" baseline="0" noProof="0" dirty="0">
                <a:ln>
                  <a:noFill/>
                </a:ln>
                <a:solidFill>
                  <a:schemeClr val="bg1"/>
                </a:solidFill>
                <a:effectLst/>
                <a:uLnTx/>
                <a:uFillTx/>
                <a:latin typeface="Avenir Next LT Pro Light" panose="020B0304020202020204" pitchFamily="34" charset="0"/>
              </a:rPr>
              <a:t>De</a:t>
            </a:r>
            <a:r>
              <a:rPr lang="es-GT" sz="1200" dirty="0" err="1">
                <a:solidFill>
                  <a:schemeClr val="bg1"/>
                </a:solidFill>
                <a:latin typeface="Avenir Next LT Pro Light" panose="020B0304020202020204" pitchFamily="34" charset="0"/>
              </a:rPr>
              <a:t>sv</a:t>
            </a:r>
            <a:r>
              <a:rPr lang="es-GT" sz="1200" dirty="0">
                <a:solidFill>
                  <a:schemeClr val="bg1"/>
                </a:solidFill>
                <a:latin typeface="Avenir Next LT Pro Light" panose="020B0304020202020204" pitchFamily="34" charset="0"/>
              </a:rPr>
              <a:t>. Std.:16.04</a:t>
            </a:r>
            <a:endParaRPr kumimoji="0" lang="es-GT" sz="12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7" name="TextBox 6">
            <a:extLst>
              <a:ext uri="{FF2B5EF4-FFF2-40B4-BE49-F238E27FC236}">
                <a16:creationId xmlns:a16="http://schemas.microsoft.com/office/drawing/2014/main" id="{0082AE0E-7AD8-B62E-1A2E-9DF6134E2817}"/>
              </a:ext>
            </a:extLst>
          </p:cNvPr>
          <p:cNvSpPr txBox="1"/>
          <p:nvPr/>
        </p:nvSpPr>
        <p:spPr>
          <a:xfrm>
            <a:off x="7485239" y="3258430"/>
            <a:ext cx="2568100" cy="707886"/>
          </a:xfrm>
          <a:prstGeom prst="rect">
            <a:avLst/>
          </a:prstGeom>
          <a:noFill/>
        </p:spPr>
        <p:txBody>
          <a:bodyPr wrap="square">
            <a:spAutoFit/>
          </a:bodyPr>
          <a:lstStyle/>
          <a:p>
            <a:pPr algn="ctr" rtl="0" eaLnBrk="1" latinLnBrk="0" hangingPunct="1"/>
            <a:r>
              <a:rPr lang="es-GT" sz="2000" b="1" dirty="0">
                <a:solidFill>
                  <a:schemeClr val="bg1"/>
                </a:solidFill>
                <a:latin typeface="Avenir Next LT Pro Light" panose="020B0304020202020204" pitchFamily="34" charset="0"/>
              </a:rPr>
              <a:t>Riesgo promedio: 12.55</a:t>
            </a:r>
            <a:endParaRPr kumimoji="0" lang="es-GT" sz="2000" b="1"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grpSp>
        <p:nvGrpSpPr>
          <p:cNvPr id="155" name="Group 154">
            <a:extLst>
              <a:ext uri="{FF2B5EF4-FFF2-40B4-BE49-F238E27FC236}">
                <a16:creationId xmlns:a16="http://schemas.microsoft.com/office/drawing/2014/main" id="{97980229-C331-8009-C5C8-CA4C5FA4677E}"/>
              </a:ext>
            </a:extLst>
          </p:cNvPr>
          <p:cNvGrpSpPr/>
          <p:nvPr/>
        </p:nvGrpSpPr>
        <p:grpSpPr>
          <a:xfrm>
            <a:off x="10498504" y="3511667"/>
            <a:ext cx="1325278" cy="1736572"/>
            <a:chOff x="9551050" y="3511667"/>
            <a:chExt cx="1325278" cy="1736572"/>
          </a:xfrm>
        </p:grpSpPr>
        <p:sp>
          <p:nvSpPr>
            <p:cNvPr id="143" name="Rectangle 142">
              <a:extLst>
                <a:ext uri="{FF2B5EF4-FFF2-40B4-BE49-F238E27FC236}">
                  <a16:creationId xmlns:a16="http://schemas.microsoft.com/office/drawing/2014/main" id="{B25FA54E-4FA4-6850-CC4A-A55FAA25A1DF}"/>
                </a:ext>
              </a:extLst>
            </p:cNvPr>
            <p:cNvSpPr/>
            <p:nvPr/>
          </p:nvSpPr>
          <p:spPr>
            <a:xfrm>
              <a:off x="9955529" y="4078384"/>
              <a:ext cx="310205" cy="187488"/>
            </a:xfrm>
            <a:prstGeom prst="rect">
              <a:avLst/>
            </a:prstGeom>
            <a:solidFill>
              <a:srgbClr val="92D05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4" name="Rectangle 143">
              <a:extLst>
                <a:ext uri="{FF2B5EF4-FFF2-40B4-BE49-F238E27FC236}">
                  <a16:creationId xmlns:a16="http://schemas.microsoft.com/office/drawing/2014/main" id="{E2B0F5A6-09D5-5B67-E199-7D039E283268}"/>
                </a:ext>
              </a:extLst>
            </p:cNvPr>
            <p:cNvSpPr/>
            <p:nvPr/>
          </p:nvSpPr>
          <p:spPr>
            <a:xfrm>
              <a:off x="9955529" y="4292989"/>
              <a:ext cx="310205" cy="187488"/>
            </a:xfrm>
            <a:prstGeom prst="rect">
              <a:avLst/>
            </a:prstGeom>
            <a:solidFill>
              <a:schemeClr val="accent6"/>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5" name="Rectangle 144">
              <a:extLst>
                <a:ext uri="{FF2B5EF4-FFF2-40B4-BE49-F238E27FC236}">
                  <a16:creationId xmlns:a16="http://schemas.microsoft.com/office/drawing/2014/main" id="{BE646E1C-52F7-4FF8-4A38-FDC39652671B}"/>
                </a:ext>
              </a:extLst>
            </p:cNvPr>
            <p:cNvSpPr/>
            <p:nvPr/>
          </p:nvSpPr>
          <p:spPr>
            <a:xfrm>
              <a:off x="9955529" y="3863779"/>
              <a:ext cx="310205" cy="187488"/>
            </a:xfrm>
            <a:prstGeom prst="rect">
              <a:avLst/>
            </a:prstGeom>
            <a:solidFill>
              <a:srgbClr val="FFFF0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6" name="Rectangle 145">
              <a:extLst>
                <a:ext uri="{FF2B5EF4-FFF2-40B4-BE49-F238E27FC236}">
                  <a16:creationId xmlns:a16="http://schemas.microsoft.com/office/drawing/2014/main" id="{A77A77BE-768D-618F-9E3F-0EC672BDBC3F}"/>
                </a:ext>
              </a:extLst>
            </p:cNvPr>
            <p:cNvSpPr/>
            <p:nvPr/>
          </p:nvSpPr>
          <p:spPr>
            <a:xfrm>
              <a:off x="9955529" y="4507594"/>
              <a:ext cx="310205" cy="187488"/>
            </a:xfrm>
            <a:prstGeom prst="rect">
              <a:avLst/>
            </a:prstGeom>
            <a:solidFill>
              <a:schemeClr val="accent2"/>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7" name="Rectangle 146">
              <a:extLst>
                <a:ext uri="{FF2B5EF4-FFF2-40B4-BE49-F238E27FC236}">
                  <a16:creationId xmlns:a16="http://schemas.microsoft.com/office/drawing/2014/main" id="{74696DC5-892D-98B1-0390-1FDC35782FC6}"/>
                </a:ext>
              </a:extLst>
            </p:cNvPr>
            <p:cNvSpPr/>
            <p:nvPr/>
          </p:nvSpPr>
          <p:spPr>
            <a:xfrm>
              <a:off x="9955529" y="4722197"/>
              <a:ext cx="310205" cy="187488"/>
            </a:xfrm>
            <a:prstGeom prst="rect">
              <a:avLst/>
            </a:prstGeom>
            <a:solidFill>
              <a:srgbClr val="FF0000"/>
            </a:solidFill>
            <a:ln w="3175">
              <a:solidFill>
                <a:schemeClr val="tx1">
                  <a:lumMod val="50000"/>
                  <a:lumOff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8" name="TextBox 147">
              <a:extLst>
                <a:ext uri="{FF2B5EF4-FFF2-40B4-BE49-F238E27FC236}">
                  <a16:creationId xmlns:a16="http://schemas.microsoft.com/office/drawing/2014/main" id="{D60A981D-0336-24CF-5697-E28C57D344F5}"/>
                </a:ext>
              </a:extLst>
            </p:cNvPr>
            <p:cNvSpPr txBox="1"/>
            <p:nvPr/>
          </p:nvSpPr>
          <p:spPr>
            <a:xfrm>
              <a:off x="9563985" y="4909685"/>
              <a:ext cx="1312343" cy="338554"/>
            </a:xfrm>
            <a:prstGeom prst="rect">
              <a:avLst/>
            </a:prstGeom>
            <a:noFill/>
          </p:spPr>
          <p:txBody>
            <a:bodyPr wrap="square">
              <a:spAutoFit/>
            </a:bodyPr>
            <a:lstStyle/>
            <a:p>
              <a:pPr algn="l" rtl="0" eaLnBrk="1" latinLnBrk="0" hangingPunct="1"/>
              <a:r>
                <a:rPr lang="es-GT" sz="1600" dirty="0">
                  <a:solidFill>
                    <a:schemeClr val="bg1"/>
                  </a:solidFill>
                  <a:latin typeface="Avenir Next LT Pro Light" panose="020B0304020202020204" pitchFamily="34" charset="0"/>
                </a:rPr>
                <a:t>Riesgo alto</a:t>
              </a:r>
              <a:endParaRPr kumimoji="0" lang="es-GT" sz="160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sp>
          <p:nvSpPr>
            <p:cNvPr id="149" name="TextBox 148">
              <a:extLst>
                <a:ext uri="{FF2B5EF4-FFF2-40B4-BE49-F238E27FC236}">
                  <a16:creationId xmlns:a16="http://schemas.microsoft.com/office/drawing/2014/main" id="{DC31B222-B063-7401-81F8-1E0D9242AE3A}"/>
                </a:ext>
              </a:extLst>
            </p:cNvPr>
            <p:cNvSpPr txBox="1"/>
            <p:nvPr/>
          </p:nvSpPr>
          <p:spPr>
            <a:xfrm>
              <a:off x="9551050" y="3511667"/>
              <a:ext cx="1312343" cy="338554"/>
            </a:xfrm>
            <a:prstGeom prst="rect">
              <a:avLst/>
            </a:prstGeom>
            <a:noFill/>
          </p:spPr>
          <p:txBody>
            <a:bodyPr wrap="square">
              <a:spAutoFit/>
            </a:bodyPr>
            <a:lstStyle/>
            <a:p>
              <a:pPr algn="l" rtl="0" eaLnBrk="1" latinLnBrk="0" hangingPunct="1"/>
              <a:r>
                <a:rPr lang="es-GT" sz="1600" dirty="0">
                  <a:solidFill>
                    <a:schemeClr val="bg1"/>
                  </a:solidFill>
                  <a:latin typeface="Avenir Next LT Pro Light" panose="020B0304020202020204" pitchFamily="34" charset="0"/>
                </a:rPr>
                <a:t>Riesgo bajo</a:t>
              </a:r>
              <a:endParaRPr kumimoji="0" lang="es-GT" sz="160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grpSp>
      <p:sp>
        <p:nvSpPr>
          <p:cNvPr id="150" name="TextBox 149">
            <a:extLst>
              <a:ext uri="{FF2B5EF4-FFF2-40B4-BE49-F238E27FC236}">
                <a16:creationId xmlns:a16="http://schemas.microsoft.com/office/drawing/2014/main" id="{7744472F-CDD0-8CB1-CFA9-11889749B0AF}"/>
              </a:ext>
            </a:extLst>
          </p:cNvPr>
          <p:cNvSpPr txBox="1"/>
          <p:nvPr/>
        </p:nvSpPr>
        <p:spPr>
          <a:xfrm>
            <a:off x="150705" y="3377926"/>
            <a:ext cx="5064464" cy="2446824"/>
          </a:xfrm>
          <a:prstGeom prst="rect">
            <a:avLst/>
          </a:prstGeom>
          <a:noFill/>
        </p:spPr>
        <p:txBody>
          <a:bodyPr wrap="square">
            <a:spAutoFit/>
          </a:bodyPr>
          <a:lstStyle/>
          <a:p>
            <a:pPr algn="l" rtl="0" eaLnBrk="1" latinLnBrk="0" hangingPunct="1">
              <a:spcAft>
                <a:spcPts val="1800"/>
              </a:spcAft>
            </a:pPr>
            <a:r>
              <a:rPr lang="es-ES" sz="2400" dirty="0">
                <a:solidFill>
                  <a:srgbClr val="FFFFFF"/>
                </a:solidFill>
                <a:effectLst/>
                <a:latin typeface="Avenir Next LT Pro Light" panose="020B0304020202020204" pitchFamily="34" charset="0"/>
              </a:rPr>
              <a:t>Se sugiere el uso de software especializado como </a:t>
            </a:r>
            <a:r>
              <a:rPr lang="es-ES" sz="2400" b="1" dirty="0">
                <a:solidFill>
                  <a:srgbClr val="FFFFFF"/>
                </a:solidFill>
                <a:effectLst/>
                <a:latin typeface="Avenir Next LT Pro Light" panose="020B0304020202020204" pitchFamily="34" charset="0"/>
              </a:rPr>
              <a:t>Marxan</a:t>
            </a:r>
            <a:r>
              <a:rPr lang="es-ES" sz="2400" dirty="0">
                <a:solidFill>
                  <a:srgbClr val="FFFFFF"/>
                </a:solidFill>
                <a:effectLst/>
                <a:latin typeface="Avenir Next LT Pro Light" panose="020B0304020202020204" pitchFamily="34" charset="0"/>
              </a:rPr>
              <a:t>. </a:t>
            </a:r>
          </a:p>
          <a:p>
            <a:pPr algn="l" rtl="0" eaLnBrk="1" latinLnBrk="0" hangingPunct="1">
              <a:spcAft>
                <a:spcPts val="1800"/>
              </a:spcAft>
            </a:pPr>
            <a:r>
              <a:rPr lang="es-ES" sz="1800" i="1" dirty="0">
                <a:solidFill>
                  <a:srgbClr val="FFFF00"/>
                </a:solidFill>
                <a:effectLst/>
                <a:latin typeface="Avenir Next LT Pro Light" panose="020B0304020202020204" pitchFamily="34" charset="0"/>
              </a:rPr>
              <a:t>Este programa, utilizado a nivel mundial, gestiona soluciones de planificación complejas y evalúa el impacto de diferentes escenarios, complementándose con análisis espaciales en software SIG como ArcGIS Pro y QGIS.</a:t>
            </a:r>
            <a:endParaRPr kumimoji="0" lang="es-GT" sz="1800" b="0" i="1" u="none" strike="noStrike" kern="1200" cap="none" spc="0" normalizeH="0" baseline="0" noProof="0" dirty="0">
              <a:ln>
                <a:noFill/>
              </a:ln>
              <a:solidFill>
                <a:srgbClr val="FFFF00"/>
              </a:solidFill>
              <a:effectLst/>
              <a:uLnTx/>
              <a:uFillTx/>
              <a:latin typeface="Avenir Next LT Pro Light" panose="020B0304020202020204" pitchFamily="34" charset="0"/>
            </a:endParaRPr>
          </a:p>
        </p:txBody>
      </p:sp>
      <p:sp>
        <p:nvSpPr>
          <p:cNvPr id="151" name="TextBox 150">
            <a:extLst>
              <a:ext uri="{FF2B5EF4-FFF2-40B4-BE49-F238E27FC236}">
                <a16:creationId xmlns:a16="http://schemas.microsoft.com/office/drawing/2014/main" id="{9637AEA4-0ECD-A662-3BD6-D1D57D5EEF6E}"/>
              </a:ext>
            </a:extLst>
          </p:cNvPr>
          <p:cNvSpPr txBox="1"/>
          <p:nvPr/>
        </p:nvSpPr>
        <p:spPr>
          <a:xfrm>
            <a:off x="4681265" y="5906613"/>
            <a:ext cx="1587336" cy="646331"/>
          </a:xfrm>
          <a:prstGeom prst="rect">
            <a:avLst/>
          </a:prstGeom>
          <a:noFill/>
        </p:spPr>
        <p:txBody>
          <a:bodyPr wrap="square">
            <a:spAutoFit/>
          </a:bodyPr>
          <a:lstStyle/>
          <a:p>
            <a:pPr algn="l" rtl="0" eaLnBrk="1" latinLnBrk="0" hangingPunct="1">
              <a:spcAft>
                <a:spcPts val="1800"/>
              </a:spcAft>
            </a:pPr>
            <a:r>
              <a:rPr kumimoji="0" lang="es-ES" b="0" u="none" strike="noStrike" kern="1200" cap="none" spc="0" normalizeH="0" baseline="0" noProof="0" dirty="0">
                <a:ln>
                  <a:noFill/>
                </a:ln>
                <a:solidFill>
                  <a:srgbClr val="FFFFFF"/>
                </a:solidFill>
                <a:uLnTx/>
                <a:uFillTx/>
                <a:latin typeface="Avenir Next LT Pro Light" panose="020B0304020202020204" pitchFamily="34" charset="0"/>
              </a:rPr>
              <a:t>Unidades de planificación</a:t>
            </a:r>
            <a:endParaRPr kumimoji="0" lang="es-GT" sz="1800" b="0" u="none" strike="noStrike" kern="1200" cap="none" spc="0" normalizeH="0" baseline="0" noProof="0" dirty="0">
              <a:ln>
                <a:noFill/>
              </a:ln>
              <a:solidFill>
                <a:schemeClr val="bg1"/>
              </a:solidFill>
              <a:effectLst/>
              <a:uLnTx/>
              <a:uFillTx/>
              <a:latin typeface="Avenir Next LT Pro Light" panose="020B0304020202020204" pitchFamily="34" charset="0"/>
            </a:endParaRPr>
          </a:p>
        </p:txBody>
      </p:sp>
      <p:pic>
        <p:nvPicPr>
          <p:cNvPr id="4098" name="Picture 2" descr="Location Analytics Software | ArcGIS Insights">
            <a:extLst>
              <a:ext uri="{FF2B5EF4-FFF2-40B4-BE49-F238E27FC236}">
                <a16:creationId xmlns:a16="http://schemas.microsoft.com/office/drawing/2014/main" id="{194CA8C1-B04C-30A3-110F-293F210EF6C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7609" y="880852"/>
            <a:ext cx="3123195" cy="1591711"/>
          </a:xfrm>
          <a:prstGeom prst="rect">
            <a:avLst/>
          </a:prstGeom>
          <a:noFill/>
          <a:extLst>
            <a:ext uri="{909E8E84-426E-40DD-AFC4-6F175D3DCCD1}">
              <a14:hiddenFill xmlns:a14="http://schemas.microsoft.com/office/drawing/2010/main">
                <a:solidFill>
                  <a:srgbClr val="FFFFFF"/>
                </a:solidFill>
              </a14:hiddenFill>
            </a:ext>
          </a:extLst>
        </p:spPr>
      </p:pic>
      <p:cxnSp>
        <p:nvCxnSpPr>
          <p:cNvPr id="153" name="Straight Arrow Connector 152">
            <a:extLst>
              <a:ext uri="{FF2B5EF4-FFF2-40B4-BE49-F238E27FC236}">
                <a16:creationId xmlns:a16="http://schemas.microsoft.com/office/drawing/2014/main" id="{3AC81289-2523-B6EE-91FB-6D2E78DA22E8}"/>
              </a:ext>
            </a:extLst>
          </p:cNvPr>
          <p:cNvCxnSpPr>
            <a:stCxn id="151" idx="0"/>
          </p:cNvCxnSpPr>
          <p:nvPr/>
        </p:nvCxnSpPr>
        <p:spPr>
          <a:xfrm flipV="1">
            <a:off x="5474933" y="5651653"/>
            <a:ext cx="386044" cy="254960"/>
          </a:xfrm>
          <a:prstGeom prst="straightConnector1">
            <a:avLst/>
          </a:prstGeom>
          <a:ln>
            <a:solidFill>
              <a:schemeClr val="tx1"/>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858283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49F595-5EB7-90F3-2D5B-A9046AD85B3A}"/>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CD4B610C-53CF-B209-694B-9E14F77D3FCA}"/>
              </a:ext>
            </a:extLst>
          </p:cNvPr>
          <p:cNvPicPr>
            <a:picLocks noChangeAspect="1"/>
          </p:cNvPicPr>
          <p:nvPr/>
        </p:nvPicPr>
        <p:blipFill>
          <a:blip r:embed="rId3"/>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24F35B9B-3F1D-A04C-BD4E-C4210AD5622C}"/>
              </a:ext>
            </a:extLst>
          </p:cNvPr>
          <p:cNvPicPr>
            <a:picLocks noChangeAspect="1"/>
          </p:cNvPicPr>
          <p:nvPr/>
        </p:nvPicPr>
        <p:blipFill>
          <a:blip r:embed="rId4"/>
          <a:srcRect l="23279" b="28070"/>
          <a:stretch/>
        </p:blipFill>
        <p:spPr>
          <a:xfrm>
            <a:off x="-12031" y="0"/>
            <a:ext cx="12230462" cy="6858000"/>
          </a:xfrm>
          <a:prstGeom prst="rect">
            <a:avLst/>
          </a:prstGeom>
        </p:spPr>
      </p:pic>
      <p:sp>
        <p:nvSpPr>
          <p:cNvPr id="8" name="Rectangle 7">
            <a:extLst>
              <a:ext uri="{FF2B5EF4-FFF2-40B4-BE49-F238E27FC236}">
                <a16:creationId xmlns:a16="http://schemas.microsoft.com/office/drawing/2014/main" id="{8C510E0A-884C-6766-E1FE-1CE60D731106}"/>
              </a:ext>
            </a:extLst>
          </p:cNvPr>
          <p:cNvSpPr/>
          <p:nvPr/>
        </p:nvSpPr>
        <p:spPr>
          <a:xfrm>
            <a:off x="-32556" y="9359"/>
            <a:ext cx="12045978" cy="6858001"/>
          </a:xfrm>
          <a:prstGeom prst="rect">
            <a:avLst/>
          </a:prstGeom>
          <a:solidFill>
            <a:srgbClr val="0870C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FCF25B48-2D76-FCD2-7F16-0E2F4B7955A6}"/>
              </a:ext>
            </a:extLst>
          </p:cNvPr>
          <p:cNvSpPr txBox="1"/>
          <p:nvPr/>
        </p:nvSpPr>
        <p:spPr>
          <a:xfrm>
            <a:off x="178578" y="265807"/>
            <a:ext cx="11706726" cy="461665"/>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RECOMENDACIONES — Desarrollo de capacidades e intercambio de información</a:t>
            </a:r>
          </a:p>
        </p:txBody>
      </p:sp>
      <p:sp>
        <p:nvSpPr>
          <p:cNvPr id="31" name="TextBox 30">
            <a:extLst>
              <a:ext uri="{FF2B5EF4-FFF2-40B4-BE49-F238E27FC236}">
                <a16:creationId xmlns:a16="http://schemas.microsoft.com/office/drawing/2014/main" id="{70744E9A-2418-6FB0-5517-B9D60BCABB0B}"/>
              </a:ext>
            </a:extLst>
          </p:cNvPr>
          <p:cNvSpPr txBox="1"/>
          <p:nvPr/>
        </p:nvSpPr>
        <p:spPr>
          <a:xfrm>
            <a:off x="178579" y="855505"/>
            <a:ext cx="11855368" cy="3554819"/>
          </a:xfrm>
          <a:prstGeom prst="rect">
            <a:avLst/>
          </a:prstGeom>
          <a:noFill/>
        </p:spPr>
        <p:txBody>
          <a:bodyPr wrap="square">
            <a:spAutoFit/>
          </a:bodyPr>
          <a:lstStyle/>
          <a:p>
            <a:pPr marL="342900" indent="-342900" algn="l" rtl="0" eaLnBrk="1" latinLnBrk="0" hangingPunct="1">
              <a:spcAft>
                <a:spcPts val="1800"/>
              </a:spcAft>
              <a:buFont typeface="Arial" panose="020B0604020202020204" pitchFamily="34" charset="0"/>
              <a:buChar char="•"/>
            </a:pPr>
            <a:r>
              <a:rPr lang="es-ES" sz="2000" dirty="0">
                <a:solidFill>
                  <a:srgbClr val="FFFFFF"/>
                </a:solidFill>
                <a:effectLst/>
                <a:latin typeface="Avenir Next LT Pro Light" panose="020B0304020202020204" pitchFamily="34" charset="0"/>
              </a:rPr>
              <a:t>Panamá tiene experiencia en el desarrollo de proyectos terrestres y las agencias gubernamentales cuentan con </a:t>
            </a:r>
            <a:r>
              <a:rPr lang="es-ES" sz="2000" b="1" dirty="0">
                <a:solidFill>
                  <a:srgbClr val="FFFF00"/>
                </a:solidFill>
                <a:effectLst/>
                <a:latin typeface="Avenir Next LT Pro Light" panose="020B0304020202020204" pitchFamily="34" charset="0"/>
              </a:rPr>
              <a:t>técnicos calificados </a:t>
            </a:r>
            <a:r>
              <a:rPr lang="es-ES" sz="2000" dirty="0">
                <a:solidFill>
                  <a:srgbClr val="FFFFFF"/>
                </a:solidFill>
                <a:effectLst/>
                <a:latin typeface="Avenir Next LT Pro Light" panose="020B0304020202020204" pitchFamily="34" charset="0"/>
              </a:rPr>
              <a:t>y </a:t>
            </a:r>
            <a:r>
              <a:rPr lang="es-ES" sz="2000" b="1" dirty="0">
                <a:solidFill>
                  <a:srgbClr val="FFFF00"/>
                </a:solidFill>
                <a:effectLst/>
                <a:latin typeface="Avenir Next LT Pro Light" panose="020B0304020202020204" pitchFamily="34" charset="0"/>
              </a:rPr>
              <a:t>recursos necesarios </a:t>
            </a:r>
            <a:r>
              <a:rPr lang="es-ES" sz="2000" dirty="0">
                <a:solidFill>
                  <a:srgbClr val="FFFFFF"/>
                </a:solidFill>
                <a:effectLst/>
                <a:latin typeface="Avenir Next LT Pro Light" panose="020B0304020202020204" pitchFamily="34" charset="0"/>
              </a:rPr>
              <a:t>como equipos informáticos y software.</a:t>
            </a:r>
          </a:p>
          <a:p>
            <a:pPr marL="342900" indent="-342900" algn="l" rtl="0" eaLnBrk="1" latinLnBrk="0" hangingPunct="1">
              <a:spcAft>
                <a:spcPts val="1800"/>
              </a:spcAft>
              <a:buFont typeface="Arial" panose="020B0604020202020204" pitchFamily="34" charset="0"/>
              <a:buChar char="•"/>
            </a:pPr>
            <a:r>
              <a:rPr lang="es-ES" sz="2000" dirty="0">
                <a:solidFill>
                  <a:srgbClr val="FFFFFF"/>
                </a:solidFill>
                <a:effectLst/>
                <a:latin typeface="Avenir Next LT Pro Light" panose="020B0304020202020204" pitchFamily="34" charset="0"/>
              </a:rPr>
              <a:t>El </a:t>
            </a:r>
            <a:r>
              <a:rPr lang="es-ES" sz="2000" b="1" dirty="0">
                <a:solidFill>
                  <a:srgbClr val="FFFF00"/>
                </a:solidFill>
                <a:effectLst/>
                <a:latin typeface="Avenir Next LT Pro Light" panose="020B0304020202020204" pitchFamily="34" charset="0"/>
              </a:rPr>
              <a:t>personal</a:t>
            </a:r>
            <a:r>
              <a:rPr lang="es-ES" sz="2000" dirty="0">
                <a:solidFill>
                  <a:srgbClr val="FFFFFF"/>
                </a:solidFill>
                <a:effectLst/>
                <a:latin typeface="Avenir Next LT Pro Light" panose="020B0304020202020204" pitchFamily="34" charset="0"/>
              </a:rPr>
              <a:t> en la mayoría de las agencias es </a:t>
            </a:r>
            <a:r>
              <a:rPr lang="es-ES" sz="2000" b="1" dirty="0">
                <a:solidFill>
                  <a:srgbClr val="FFFF00"/>
                </a:solidFill>
                <a:effectLst/>
                <a:latin typeface="Avenir Next LT Pro Light" panose="020B0304020202020204" pitchFamily="34" charset="0"/>
              </a:rPr>
              <a:t>limitado</a:t>
            </a:r>
            <a:r>
              <a:rPr lang="es-ES" sz="2000" dirty="0">
                <a:solidFill>
                  <a:srgbClr val="FFFFFF"/>
                </a:solidFill>
                <a:effectLst/>
                <a:latin typeface="Avenir Next LT Pro Light" panose="020B0304020202020204" pitchFamily="34" charset="0"/>
              </a:rPr>
              <a:t> y gestiona múltiples proyectos. </a:t>
            </a:r>
          </a:p>
          <a:p>
            <a:pPr marL="342900" indent="-342900" algn="l" rtl="0" eaLnBrk="1" latinLnBrk="0" hangingPunct="1">
              <a:spcAft>
                <a:spcPts val="1800"/>
              </a:spcAft>
              <a:buFont typeface="Arial" panose="020B0604020202020204" pitchFamily="34" charset="0"/>
              <a:buChar char="•"/>
            </a:pPr>
            <a:r>
              <a:rPr lang="es-ES" sz="2000" dirty="0">
                <a:solidFill>
                  <a:srgbClr val="FFFFFF"/>
                </a:solidFill>
                <a:effectLst/>
                <a:latin typeface="Avenir Next LT Pro Light" panose="020B0304020202020204" pitchFamily="34" charset="0"/>
              </a:rPr>
              <a:t>Idealmente, un </a:t>
            </a:r>
            <a:r>
              <a:rPr lang="es-ES" sz="2000" b="1" dirty="0">
                <a:solidFill>
                  <a:srgbClr val="FFFF00"/>
                </a:solidFill>
                <a:effectLst/>
                <a:latin typeface="Avenir Next LT Pro Light" panose="020B0304020202020204" pitchFamily="34" charset="0"/>
              </a:rPr>
              <a:t>equipo de PEM </a:t>
            </a:r>
            <a:r>
              <a:rPr lang="es-ES" sz="2000" dirty="0">
                <a:solidFill>
                  <a:srgbClr val="FFFFFF"/>
                </a:solidFill>
                <a:effectLst/>
                <a:latin typeface="Avenir Next LT Pro Light" panose="020B0304020202020204" pitchFamily="34" charset="0"/>
              </a:rPr>
              <a:t>incluiría un gerente de proyecto, un especialista en SIG, un ecólogo marino, un especialista en participación de grupos de interés y comunicaciones, un experto en políticas y legal, un especialista en tecnología de la información, un economista y técnicos de campo o recolectores de datos. </a:t>
            </a:r>
          </a:p>
          <a:p>
            <a:pPr marL="342900" indent="-342900" algn="l" rtl="0" eaLnBrk="1" latinLnBrk="0" hangingPunct="1">
              <a:buFont typeface="Arial" panose="020B0604020202020204" pitchFamily="34" charset="0"/>
              <a:buChar char="•"/>
            </a:pPr>
            <a:r>
              <a:rPr lang="es-ES" sz="2000" dirty="0">
                <a:solidFill>
                  <a:srgbClr val="FFFFFF"/>
                </a:solidFill>
                <a:latin typeface="Avenir Next LT Pro Light" panose="020B0304020202020204" pitchFamily="34" charset="0"/>
              </a:rPr>
              <a:t>E</a:t>
            </a:r>
            <a:r>
              <a:rPr lang="es-ES" sz="2000" dirty="0">
                <a:solidFill>
                  <a:srgbClr val="FFFFFF"/>
                </a:solidFill>
                <a:effectLst/>
                <a:latin typeface="Avenir Next LT Pro Light" panose="020B0304020202020204" pitchFamily="34" charset="0"/>
              </a:rPr>
              <a:t>l proceso de PEM debe diseñarse e implementarse con la </a:t>
            </a:r>
          </a:p>
          <a:p>
            <a:pPr marL="341313" algn="l" rtl="0" eaLnBrk="1" latinLnBrk="0" hangingPunct="1">
              <a:spcAft>
                <a:spcPts val="1800"/>
              </a:spcAft>
            </a:pPr>
            <a:r>
              <a:rPr lang="es-ES" sz="2000" dirty="0">
                <a:solidFill>
                  <a:srgbClr val="FFFFFF"/>
                </a:solidFill>
                <a:effectLst/>
                <a:latin typeface="Avenir Next LT Pro Light" panose="020B0304020202020204" pitchFamily="34" charset="0"/>
              </a:rPr>
              <a:t>asistencia de un </a:t>
            </a:r>
            <a:r>
              <a:rPr lang="es-ES" sz="2000" b="1" dirty="0">
                <a:solidFill>
                  <a:srgbClr val="FFFF00"/>
                </a:solidFill>
                <a:effectLst/>
                <a:latin typeface="Avenir Next LT Pro Light" panose="020B0304020202020204" pitchFamily="34" charset="0"/>
              </a:rPr>
              <a:t>comité asesor </a:t>
            </a:r>
            <a:r>
              <a:rPr lang="es-ES" sz="2000" dirty="0">
                <a:solidFill>
                  <a:srgbClr val="FFFFFF"/>
                </a:solidFill>
                <a:effectLst/>
                <a:latin typeface="Avenir Next LT Pro Light" panose="020B0304020202020204" pitchFamily="34" charset="0"/>
              </a:rPr>
              <a:t>técnico multisectorial.</a:t>
            </a:r>
          </a:p>
        </p:txBody>
      </p:sp>
      <p:pic>
        <p:nvPicPr>
          <p:cNvPr id="49" name="Picture 48">
            <a:extLst>
              <a:ext uri="{FF2B5EF4-FFF2-40B4-BE49-F238E27FC236}">
                <a16:creationId xmlns:a16="http://schemas.microsoft.com/office/drawing/2014/main" id="{4B86B133-970A-67C9-E1E6-0CED3DDA472C}"/>
              </a:ext>
            </a:extLst>
          </p:cNvPr>
          <p:cNvPicPr>
            <a:picLocks noChangeAspect="1"/>
          </p:cNvPicPr>
          <p:nvPr/>
        </p:nvPicPr>
        <p:blipFill>
          <a:blip r:embed="rId5"/>
          <a:stretch>
            <a:fillRect/>
          </a:stretch>
        </p:blipFill>
        <p:spPr>
          <a:xfrm>
            <a:off x="7164105" y="3390875"/>
            <a:ext cx="4849316" cy="3471041"/>
          </a:xfrm>
          <a:prstGeom prst="rect">
            <a:avLst/>
          </a:prstGeom>
        </p:spPr>
      </p:pic>
      <p:sp>
        <p:nvSpPr>
          <p:cNvPr id="51" name="TextBox 50">
            <a:extLst>
              <a:ext uri="{FF2B5EF4-FFF2-40B4-BE49-F238E27FC236}">
                <a16:creationId xmlns:a16="http://schemas.microsoft.com/office/drawing/2014/main" id="{994A4BE9-626D-5A18-1F5D-059E0739E647}"/>
              </a:ext>
            </a:extLst>
          </p:cNvPr>
          <p:cNvSpPr txBox="1"/>
          <p:nvPr/>
        </p:nvSpPr>
        <p:spPr>
          <a:xfrm>
            <a:off x="178578" y="4440848"/>
            <a:ext cx="6780518" cy="2246769"/>
          </a:xfrm>
          <a:prstGeom prst="rect">
            <a:avLst/>
          </a:prstGeom>
          <a:noFill/>
        </p:spPr>
        <p:txBody>
          <a:bodyPr wrap="square">
            <a:spAutoFit/>
          </a:bodyPr>
          <a:lstStyle/>
          <a:p>
            <a:pPr marL="342900" marR="0" lvl="0" indent="-342900" algn="l" defTabSz="914400" rtl="0" eaLnBrk="1" fontAlgn="auto" latinLnBrk="0" hangingPunct="1">
              <a:lnSpc>
                <a:spcPct val="100000"/>
              </a:lnSpc>
              <a:spcBef>
                <a:spcPts val="0"/>
              </a:spcBef>
              <a:spcAft>
                <a:spcPts val="1800"/>
              </a:spcAft>
              <a:buClrTx/>
              <a:buSzTx/>
              <a:buFont typeface="Arial" panose="020B0604020202020204" pitchFamily="34" charset="0"/>
              <a:buChar char="•"/>
              <a:tabLst/>
              <a:defRPr/>
            </a:pPr>
            <a:r>
              <a:rPr kumimoji="0" lang="es-ES" sz="2000" b="0" i="0" u="none" strike="noStrike" kern="1200" cap="none" spc="0" normalizeH="0" baseline="0" noProof="0" dirty="0">
                <a:ln>
                  <a:noFill/>
                </a:ln>
                <a:solidFill>
                  <a:srgbClr val="FFFFFF"/>
                </a:solidFill>
                <a:effectLst/>
                <a:uLnTx/>
                <a:uFillTx/>
                <a:latin typeface="Avenir Next LT Pro Light" panose="020B0304020202020204" pitchFamily="34" charset="0"/>
                <a:ea typeface="+mn-ea"/>
                <a:cs typeface="+mn-cs"/>
              </a:rPr>
              <a:t>Panamá ha desarrollado el </a:t>
            </a:r>
            <a:r>
              <a:rPr kumimoji="0" lang="es-ES" sz="20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Sistema Nacional de Información Ambiental (SINIA) </a:t>
            </a:r>
            <a:r>
              <a:rPr kumimoji="0" lang="es-ES" sz="2000" b="0" i="0" u="none" strike="noStrike" kern="1200" cap="none" spc="0" normalizeH="0" baseline="0" noProof="0" dirty="0">
                <a:ln>
                  <a:noFill/>
                </a:ln>
                <a:solidFill>
                  <a:srgbClr val="FFFFFF"/>
                </a:solidFill>
                <a:effectLst/>
                <a:uLnTx/>
                <a:uFillTx/>
                <a:latin typeface="Avenir Next LT Pro Light" panose="020B0304020202020204" pitchFamily="34" charset="0"/>
                <a:ea typeface="+mn-ea"/>
                <a:cs typeface="+mn-cs"/>
              </a:rPr>
              <a:t>para facilitar el acceso de la información. La colaboración con el equipo de SINIA ofrece la oportunidad de crear y probar herramientas de PEM dentro de la plataforma, comenzando con Bocas del Toro y potencialmente extendiéndose a otras iniciativas de PEM en el país.</a:t>
            </a:r>
          </a:p>
        </p:txBody>
      </p:sp>
    </p:spTree>
    <p:extLst>
      <p:ext uri="{BB962C8B-B14F-4D97-AF65-F5344CB8AC3E}">
        <p14:creationId xmlns:p14="http://schemas.microsoft.com/office/powerpoint/2010/main" val="281313280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D33CA45A-3654-1624-D925-6B989E2DD1D8}"/>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737590DA-36FE-8E5C-E9F3-F119A2960F77}"/>
              </a:ext>
            </a:extLst>
          </p:cNvPr>
          <p:cNvPicPr>
            <a:picLocks noChangeAspect="1"/>
          </p:cNvPicPr>
          <p:nvPr/>
        </p:nvPicPr>
        <p:blipFill>
          <a:blip r:embed="rId2"/>
          <a:srcRect l="17932" b="9774"/>
          <a:stretch/>
        </p:blipFill>
        <p:spPr>
          <a:xfrm>
            <a:off x="0" y="-525153"/>
            <a:ext cx="12191999" cy="7404814"/>
          </a:xfrm>
          <a:prstGeom prst="rect">
            <a:avLst/>
          </a:prstGeom>
        </p:spPr>
      </p:pic>
      <p:sp>
        <p:nvSpPr>
          <p:cNvPr id="15" name="TextBox 14">
            <a:extLst>
              <a:ext uri="{FF2B5EF4-FFF2-40B4-BE49-F238E27FC236}">
                <a16:creationId xmlns:a16="http://schemas.microsoft.com/office/drawing/2014/main" id="{EA1FE6F3-C7AB-9B6D-187E-EEA0754B3073}"/>
              </a:ext>
            </a:extLst>
          </p:cNvPr>
          <p:cNvSpPr txBox="1"/>
          <p:nvPr/>
        </p:nvSpPr>
        <p:spPr>
          <a:xfrm>
            <a:off x="8933509" y="-1758738"/>
            <a:ext cx="3394849" cy="707886"/>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a:ln>
                  <a:noFill/>
                </a:ln>
                <a:uLnTx/>
                <a:uFillTx/>
                <a:latin typeface="Aptos Display" panose="020B0004020202020204" pitchFamily="34" charset="0"/>
              </a:rPr>
              <a:t>Agenda</a:t>
            </a:r>
          </a:p>
        </p:txBody>
      </p:sp>
      <p:sp>
        <p:nvSpPr>
          <p:cNvPr id="2" name="TextBox 1">
            <a:extLst>
              <a:ext uri="{FF2B5EF4-FFF2-40B4-BE49-F238E27FC236}">
                <a16:creationId xmlns:a16="http://schemas.microsoft.com/office/drawing/2014/main" id="{190BE5C2-3749-AB9A-EEF3-833DB0C92E92}"/>
              </a:ext>
            </a:extLst>
          </p:cNvPr>
          <p:cNvSpPr txBox="1"/>
          <p:nvPr/>
        </p:nvSpPr>
        <p:spPr>
          <a:xfrm>
            <a:off x="7096747" y="444930"/>
            <a:ext cx="4855263" cy="1569660"/>
          </a:xfrm>
          <a:prstGeom prst="rect">
            <a:avLst/>
          </a:prstGeom>
          <a:noFill/>
        </p:spPr>
        <p:txBody>
          <a:bodyPr wrap="square">
            <a:spAutoFit/>
          </a:bodyPr>
          <a:lstStyle/>
          <a:p>
            <a:r>
              <a:rPr lang="es-ES" sz="3200" dirty="0">
                <a:solidFill>
                  <a:schemeClr val="bg1"/>
                </a:solidFill>
                <a:effectLst/>
                <a:latin typeface="Aptos" panose="020B0004020202020204" pitchFamily="34" charset="0"/>
              </a:rPr>
              <a:t>Análisis de la información existente, carencias y requerimientos de datos</a:t>
            </a:r>
            <a:endParaRPr lang="es-GT" sz="3200" noProof="0" dirty="0">
              <a:solidFill>
                <a:schemeClr val="bg1"/>
              </a:solidFill>
            </a:endParaRPr>
          </a:p>
        </p:txBody>
      </p:sp>
      <p:sp>
        <p:nvSpPr>
          <p:cNvPr id="4" name="TextBox 3">
            <a:extLst>
              <a:ext uri="{FF2B5EF4-FFF2-40B4-BE49-F238E27FC236}">
                <a16:creationId xmlns:a16="http://schemas.microsoft.com/office/drawing/2014/main" id="{FC0D0649-16E2-5016-C235-E30246D43F92}"/>
              </a:ext>
            </a:extLst>
          </p:cNvPr>
          <p:cNvSpPr txBox="1"/>
          <p:nvPr/>
        </p:nvSpPr>
        <p:spPr>
          <a:xfrm>
            <a:off x="2788194" y="444930"/>
            <a:ext cx="4030512" cy="1754326"/>
          </a:xfrm>
          <a:prstGeom prst="rect">
            <a:avLst/>
          </a:prstGeom>
          <a:noFill/>
        </p:spPr>
        <p:txBody>
          <a:bodyPr wrap="square">
            <a:spAutoFit/>
          </a:bodyPr>
          <a:lstStyle/>
          <a:p>
            <a:pPr algn="r"/>
            <a:r>
              <a:rPr lang="es-GT" sz="3600" b="1" noProof="0" dirty="0">
                <a:solidFill>
                  <a:schemeClr val="bg1"/>
                </a:solidFill>
                <a:latin typeface="Aptos Black" panose="020B0004020202020204" pitchFamily="34" charset="0"/>
              </a:rPr>
              <a:t>PLANIFICACIÓN ESPACIAL MARINA</a:t>
            </a:r>
          </a:p>
        </p:txBody>
      </p:sp>
      <p:sp>
        <p:nvSpPr>
          <p:cNvPr id="5" name="TextBox 4">
            <a:extLst>
              <a:ext uri="{FF2B5EF4-FFF2-40B4-BE49-F238E27FC236}">
                <a16:creationId xmlns:a16="http://schemas.microsoft.com/office/drawing/2014/main" id="{1C2B0F74-FB6B-C7AC-2D31-C7F775F2A22B}"/>
              </a:ext>
            </a:extLst>
          </p:cNvPr>
          <p:cNvSpPr txBox="1"/>
          <p:nvPr/>
        </p:nvSpPr>
        <p:spPr>
          <a:xfrm>
            <a:off x="5086248" y="2340523"/>
            <a:ext cx="6107088" cy="584775"/>
          </a:xfrm>
          <a:prstGeom prst="rect">
            <a:avLst/>
          </a:prstGeom>
          <a:noFill/>
        </p:spPr>
        <p:txBody>
          <a:bodyPr wrap="square">
            <a:spAutoFit/>
          </a:bodyPr>
          <a:lstStyle/>
          <a:p>
            <a:r>
              <a:rPr lang="es-ES" sz="3200" b="1" noProof="0" dirty="0">
                <a:solidFill>
                  <a:schemeClr val="bg1"/>
                </a:solidFill>
                <a:latin typeface="Aptos" panose="020B0004020202020204" pitchFamily="34" charset="0"/>
              </a:rPr>
              <a:t>Archipiélago de Bocas del Toro</a:t>
            </a:r>
            <a:endParaRPr lang="es-GT" sz="3200" b="1" noProof="0" dirty="0">
              <a:solidFill>
                <a:schemeClr val="bg1"/>
              </a:solidFill>
            </a:endParaRPr>
          </a:p>
        </p:txBody>
      </p:sp>
      <p:sp>
        <p:nvSpPr>
          <p:cNvPr id="6" name="TextBox 5">
            <a:extLst>
              <a:ext uri="{FF2B5EF4-FFF2-40B4-BE49-F238E27FC236}">
                <a16:creationId xmlns:a16="http://schemas.microsoft.com/office/drawing/2014/main" id="{DA20BD4F-6EEC-FAF2-6B74-A172BF6201CF}"/>
              </a:ext>
            </a:extLst>
          </p:cNvPr>
          <p:cNvSpPr txBox="1"/>
          <p:nvPr/>
        </p:nvSpPr>
        <p:spPr>
          <a:xfrm>
            <a:off x="5331313" y="3058828"/>
            <a:ext cx="4888712" cy="1219886"/>
          </a:xfrm>
          <a:prstGeom prst="rect">
            <a:avLst/>
          </a:prstGeom>
          <a:noFill/>
        </p:spPr>
        <p:txBody>
          <a:bodyPr wrap="square">
            <a:spAutoFit/>
          </a:bodyPr>
          <a:lstStyle/>
          <a:p>
            <a:pPr marL="0" marR="0" algn="ctr">
              <a:lnSpc>
                <a:spcPct val="107000"/>
              </a:lnSpc>
              <a:spcBef>
                <a:spcPts val="0"/>
              </a:spcBef>
            </a:pPr>
            <a:r>
              <a:rPr lang="en-US" sz="7200" b="1" kern="100" dirty="0">
                <a:solidFill>
                  <a:srgbClr val="FFFF00"/>
                </a:solidFill>
                <a:effectLst>
                  <a:outerShdw blurRad="38100" dist="38100" dir="2700000" algn="tl">
                    <a:srgbClr val="000000">
                      <a:alpha val="43137"/>
                    </a:srgbClr>
                  </a:outerShdw>
                </a:effectLst>
                <a:latin typeface="Eras Light ITC" panose="020B0402030504020804" pitchFamily="34" charset="0"/>
                <a:ea typeface="Aptos" panose="020B0004020202020204" pitchFamily="34" charset="0"/>
                <a:cs typeface="Times New Roman" panose="02020603050405020304" pitchFamily="18" charset="0"/>
              </a:rPr>
              <a:t>  Gracias</a:t>
            </a:r>
          </a:p>
        </p:txBody>
      </p:sp>
      <p:sp>
        <p:nvSpPr>
          <p:cNvPr id="7" name="TextBox 6">
            <a:extLst>
              <a:ext uri="{FF2B5EF4-FFF2-40B4-BE49-F238E27FC236}">
                <a16:creationId xmlns:a16="http://schemas.microsoft.com/office/drawing/2014/main" id="{F97DBCC9-CA66-1C0F-6FC6-4EC0E955BDF9}"/>
              </a:ext>
            </a:extLst>
          </p:cNvPr>
          <p:cNvSpPr txBox="1"/>
          <p:nvPr/>
        </p:nvSpPr>
        <p:spPr>
          <a:xfrm>
            <a:off x="5499365" y="4278714"/>
            <a:ext cx="5348290" cy="987963"/>
          </a:xfrm>
          <a:prstGeom prst="rect">
            <a:avLst/>
          </a:prstGeom>
          <a:noFill/>
        </p:spPr>
        <p:txBody>
          <a:bodyPr wrap="square">
            <a:spAutoFit/>
          </a:bodyPr>
          <a:lstStyle/>
          <a:p>
            <a:pPr marL="0" marR="0" algn="ctr">
              <a:lnSpc>
                <a:spcPct val="107000"/>
              </a:lnSpc>
              <a:spcBef>
                <a:spcPts val="0"/>
              </a:spcBef>
              <a:spcAft>
                <a:spcPts val="0"/>
              </a:spcAft>
            </a:pPr>
            <a:r>
              <a:rPr lang="en-US" sz="2800" b="1" kern="100" dirty="0">
                <a:solidFill>
                  <a:schemeClr val="bg1"/>
                </a:solidFill>
                <a:effectLst>
                  <a:outerShdw blurRad="38100" dist="38100" dir="2700000" algn="tl">
                    <a:srgbClr val="000000">
                      <a:alpha val="43137"/>
                    </a:srgbClr>
                  </a:outerShdw>
                </a:effectLst>
                <a:latin typeface="Avenir Next LT Pro Light" panose="020B0304020202020204" pitchFamily="34" charset="0"/>
                <a:ea typeface="Aptos" panose="020B0004020202020204" pitchFamily="34" charset="0"/>
                <a:cs typeface="Times New Roman" panose="02020603050405020304" pitchFamily="18" charset="0"/>
              </a:rPr>
              <a:t>Dr. Nancy Montes</a:t>
            </a:r>
          </a:p>
          <a:p>
            <a:pPr marL="0" marR="0" algn="ctr">
              <a:lnSpc>
                <a:spcPct val="107000"/>
              </a:lnSpc>
              <a:spcBef>
                <a:spcPts val="0"/>
              </a:spcBef>
              <a:spcAft>
                <a:spcPts val="0"/>
              </a:spcAft>
            </a:pPr>
            <a:r>
              <a:rPr lang="en-US" sz="2800" b="1" kern="100" dirty="0">
                <a:solidFill>
                  <a:schemeClr val="bg1"/>
                </a:solidFill>
                <a:effectLst>
                  <a:outerShdw blurRad="38100" dist="38100" dir="2700000" algn="tl">
                    <a:srgbClr val="000000">
                      <a:alpha val="43137"/>
                    </a:srgbClr>
                  </a:outerShdw>
                </a:effectLst>
                <a:latin typeface="Avenir Next LT Pro Light" panose="020B0304020202020204" pitchFamily="34" charset="0"/>
                <a:ea typeface="Aptos" panose="020B0004020202020204" pitchFamily="34" charset="0"/>
                <a:cs typeface="Times New Roman" panose="02020603050405020304" pitchFamily="18" charset="0"/>
              </a:rPr>
              <a:t>nancymontes@gmail.com</a:t>
            </a:r>
          </a:p>
        </p:txBody>
      </p:sp>
      <p:pic>
        <p:nvPicPr>
          <p:cNvPr id="8" name="Picture 6">
            <a:extLst>
              <a:ext uri="{FF2B5EF4-FFF2-40B4-BE49-F238E27FC236}">
                <a16:creationId xmlns:a16="http://schemas.microsoft.com/office/drawing/2014/main" id="{C86A0D1E-9A9E-2DF8-F765-A841A851E2C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0700"/>
          <a:stretch/>
        </p:blipFill>
        <p:spPr bwMode="auto">
          <a:xfrm>
            <a:off x="7210222" y="6180540"/>
            <a:ext cx="3009803" cy="707190"/>
          </a:xfrm>
          <a:prstGeom prst="rect">
            <a:avLst/>
          </a:prstGeom>
          <a:noFill/>
          <a:extLst>
            <a:ext uri="{909E8E84-426E-40DD-AFC4-6F175D3DCCD1}">
              <a14:hiddenFill xmlns:a14="http://schemas.microsoft.com/office/drawing/2010/main">
                <a:solidFill>
                  <a:srgbClr val="FFFFFF"/>
                </a:solidFill>
              </a14:hiddenFill>
            </a:ext>
          </a:extLst>
        </p:spPr>
      </p:pic>
      <p:grpSp>
        <p:nvGrpSpPr>
          <p:cNvPr id="10" name="Group 9">
            <a:extLst>
              <a:ext uri="{FF2B5EF4-FFF2-40B4-BE49-F238E27FC236}">
                <a16:creationId xmlns:a16="http://schemas.microsoft.com/office/drawing/2014/main" id="{01C910BD-85CE-8448-5D54-8D115B33BB41}"/>
              </a:ext>
            </a:extLst>
          </p:cNvPr>
          <p:cNvGrpSpPr/>
          <p:nvPr/>
        </p:nvGrpSpPr>
        <p:grpSpPr>
          <a:xfrm>
            <a:off x="63529" y="6272734"/>
            <a:ext cx="5070284" cy="527632"/>
            <a:chOff x="-32145" y="6017458"/>
            <a:chExt cx="6666861" cy="681054"/>
          </a:xfrm>
        </p:grpSpPr>
        <p:sp>
          <p:nvSpPr>
            <p:cNvPr id="11" name="Arrow: Pentagon 10">
              <a:extLst>
                <a:ext uri="{FF2B5EF4-FFF2-40B4-BE49-F238E27FC236}">
                  <a16:creationId xmlns:a16="http://schemas.microsoft.com/office/drawing/2014/main" id="{7761BBDA-6AF7-7C4F-19AB-DED399E5BDD2}"/>
                </a:ext>
              </a:extLst>
            </p:cNvPr>
            <p:cNvSpPr/>
            <p:nvPr/>
          </p:nvSpPr>
          <p:spPr>
            <a:xfrm>
              <a:off x="-26190" y="6017458"/>
              <a:ext cx="6660906" cy="681054"/>
            </a:xfrm>
            <a:prstGeom prst="homePlate">
              <a:avLst>
                <a:gd name="adj" fmla="val 16411"/>
              </a:avLst>
            </a:prstGeom>
            <a:solidFill>
              <a:sysClr val="window" lastClr="FFFFFF">
                <a:alpha val="78000"/>
              </a:sysClr>
            </a:solidFill>
            <a:ln w="15875" cap="flat" cmpd="sng" algn="ctr">
              <a:noFill/>
              <a:prstDash val="solid"/>
            </a:ln>
            <a:effectLst>
              <a:outerShdw blurRad="50800" dist="50800" dir="5400000" algn="ctr" rotWithShape="0">
                <a:srgbClr val="000000">
                  <a:alpha val="36000"/>
                </a:srgbClr>
              </a:outerShdw>
            </a:effectLst>
          </p:spPr>
          <p:txBody>
            <a:bodyPr rtlCol="0" anchor="ctr"/>
            <a:lstStyle/>
            <a:p>
              <a:pPr marL="0" marR="0" lvl="0" indent="0" algn="ctr" defTabSz="291465" eaLnBrk="1" fontAlgn="auto" latinLnBrk="0" hangingPunct="1">
                <a:lnSpc>
                  <a:spcPct val="100000"/>
                </a:lnSpc>
                <a:spcBef>
                  <a:spcPts val="0"/>
                </a:spcBef>
                <a:spcAft>
                  <a:spcPts val="0"/>
                </a:spcAft>
                <a:buClrTx/>
                <a:buSzTx/>
                <a:buFontTx/>
                <a:buNone/>
                <a:tabLst/>
                <a:defRPr/>
              </a:pPr>
              <a:endParaRPr kumimoji="0" lang="en-US" sz="1148" b="0" i="0" u="none" strike="noStrike" kern="0" cap="none" spc="0" normalizeH="0" baseline="0" noProof="0">
                <a:ln>
                  <a:noFill/>
                </a:ln>
                <a:solidFill>
                  <a:prstClr val="white"/>
                </a:solidFill>
                <a:effectLst/>
                <a:uLnTx/>
                <a:uFillTx/>
                <a:latin typeface="Tw Cen MT" panose="020B0602020104020603"/>
                <a:ea typeface="+mn-ea"/>
                <a:cs typeface="+mn-cs"/>
              </a:endParaRPr>
            </a:p>
          </p:txBody>
        </p:sp>
        <p:pic>
          <p:nvPicPr>
            <p:cNvPr id="12" name="Picture 11" descr="A logo with blue text and waves&#10;&#10;Description automatically generated">
              <a:extLst>
                <a:ext uri="{FF2B5EF4-FFF2-40B4-BE49-F238E27FC236}">
                  <a16:creationId xmlns:a16="http://schemas.microsoft.com/office/drawing/2014/main" id="{85EB5E25-B246-202D-E66F-5269F306D23F}"/>
                </a:ext>
              </a:extLst>
            </p:cNvPr>
            <p:cNvPicPr>
              <a:picLocks noChangeAspect="1"/>
            </p:cNvPicPr>
            <p:nvPr/>
          </p:nvPicPr>
          <p:blipFill rotWithShape="1">
            <a:blip r:embed="rId4">
              <a:extLst>
                <a:ext uri="{28A0092B-C50C-407E-A947-70E740481C1C}">
                  <a14:useLocalDpi xmlns:a14="http://schemas.microsoft.com/office/drawing/2010/main" val="0"/>
                </a:ext>
              </a:extLst>
            </a:blip>
            <a:srcRect l="16862" t="31651" r="17875" b="35133"/>
            <a:stretch/>
          </p:blipFill>
          <p:spPr>
            <a:xfrm>
              <a:off x="3354604" y="6078442"/>
              <a:ext cx="1857453" cy="531771"/>
            </a:xfrm>
            <a:prstGeom prst="rect">
              <a:avLst/>
            </a:prstGeom>
          </p:spPr>
        </p:pic>
        <p:pic>
          <p:nvPicPr>
            <p:cNvPr id="13" name="Picture 12" descr="A logo with green and blue text&#10;&#10;Description automatically generated">
              <a:extLst>
                <a:ext uri="{FF2B5EF4-FFF2-40B4-BE49-F238E27FC236}">
                  <a16:creationId xmlns:a16="http://schemas.microsoft.com/office/drawing/2014/main" id="{8CC01FC8-83E9-F34C-5070-146083E068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80995" y="6078442"/>
              <a:ext cx="1181715" cy="531771"/>
            </a:xfrm>
            <a:prstGeom prst="rect">
              <a:avLst/>
            </a:prstGeom>
          </p:spPr>
        </p:pic>
        <p:pic>
          <p:nvPicPr>
            <p:cNvPr id="14" name="Picture 13" descr="A blue logo on a black background&#10;&#10;Description automatically generated">
              <a:extLst>
                <a:ext uri="{FF2B5EF4-FFF2-40B4-BE49-F238E27FC236}">
                  <a16:creationId xmlns:a16="http://schemas.microsoft.com/office/drawing/2014/main" id="{5AC90BE9-A2AB-0757-E84B-C623F7D9259C}"/>
                </a:ext>
              </a:extLst>
            </p:cNvPr>
            <p:cNvPicPr>
              <a:picLocks noChangeAspect="1"/>
            </p:cNvPicPr>
            <p:nvPr/>
          </p:nvPicPr>
          <p:blipFill rotWithShape="1">
            <a:blip r:embed="rId6">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rcRect l="24997" t="38815" r="25133" b="40065"/>
            <a:stretch/>
          </p:blipFill>
          <p:spPr>
            <a:xfrm>
              <a:off x="1831693" y="6105747"/>
              <a:ext cx="1576621" cy="500769"/>
            </a:xfrm>
            <a:prstGeom prst="rect">
              <a:avLst/>
            </a:prstGeom>
          </p:spPr>
        </p:pic>
        <p:pic>
          <p:nvPicPr>
            <p:cNvPr id="16" name="Picture 15" descr="A green and white logo&#10;&#10;Description automatically generated">
              <a:extLst>
                <a:ext uri="{FF2B5EF4-FFF2-40B4-BE49-F238E27FC236}">
                  <a16:creationId xmlns:a16="http://schemas.microsoft.com/office/drawing/2014/main" id="{6AB64FE9-843F-F530-6958-C4B7FF3BFB26}"/>
                </a:ext>
              </a:extLst>
            </p:cNvPr>
            <p:cNvPicPr>
              <a:picLocks noChangeAspect="1"/>
            </p:cNvPicPr>
            <p:nvPr/>
          </p:nvPicPr>
          <p:blipFill rotWithShape="1">
            <a:blip r:embed="rId8">
              <a:extLst>
                <a:ext uri="{28A0092B-C50C-407E-A947-70E740481C1C}">
                  <a14:useLocalDpi xmlns:a14="http://schemas.microsoft.com/office/drawing/2010/main" val="0"/>
                </a:ext>
              </a:extLst>
            </a:blip>
            <a:srcRect l="8094" t="24054" r="8994" b="24585"/>
            <a:stretch/>
          </p:blipFill>
          <p:spPr>
            <a:xfrm>
              <a:off x="-32145" y="6139904"/>
              <a:ext cx="1871933" cy="458913"/>
            </a:xfrm>
            <a:prstGeom prst="rect">
              <a:avLst/>
            </a:prstGeom>
            <a:effectLst>
              <a:outerShdw blurRad="63500" sx="102000" sy="102000" algn="ctr" rotWithShape="0">
                <a:schemeClr val="bg1">
                  <a:alpha val="16000"/>
                </a:schemeClr>
              </a:outerShdw>
            </a:effectLst>
          </p:spPr>
        </p:pic>
      </p:grpSp>
      <p:pic>
        <p:nvPicPr>
          <p:cNvPr id="18" name="Picture 17" descr="A black background with white text and blue and white flag&#10;&#10;AI-generated content may be incorrect.">
            <a:extLst>
              <a:ext uri="{FF2B5EF4-FFF2-40B4-BE49-F238E27FC236}">
                <a16:creationId xmlns:a16="http://schemas.microsoft.com/office/drawing/2014/main" id="{66CC872F-3819-9061-E27A-2CDDF8C489A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400773" y="5944323"/>
            <a:ext cx="1737767" cy="856043"/>
          </a:xfrm>
          <a:prstGeom prst="rect">
            <a:avLst/>
          </a:prstGeom>
        </p:spPr>
      </p:pic>
      <p:cxnSp>
        <p:nvCxnSpPr>
          <p:cNvPr id="9" name="Straight Connector 8">
            <a:extLst>
              <a:ext uri="{FF2B5EF4-FFF2-40B4-BE49-F238E27FC236}">
                <a16:creationId xmlns:a16="http://schemas.microsoft.com/office/drawing/2014/main" id="{9009D861-CB43-0193-EEB6-2546BFBE2D76}"/>
              </a:ext>
            </a:extLst>
          </p:cNvPr>
          <p:cNvCxnSpPr>
            <a:cxnSpLocks/>
          </p:cNvCxnSpPr>
          <p:nvPr/>
        </p:nvCxnSpPr>
        <p:spPr>
          <a:xfrm>
            <a:off x="6874477" y="427277"/>
            <a:ext cx="0" cy="1754326"/>
          </a:xfrm>
          <a:prstGeom prst="line">
            <a:avLst/>
          </a:prstGeom>
          <a:ln w="57150">
            <a:solidFill>
              <a:srgbClr val="00E6D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448342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6EBBE5-1CA6-6827-F3F3-332B394D1DB0}"/>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AA44601-B3BB-3FFD-3FE7-A523859B1010}"/>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ECD20FC-FB79-DCC0-A4B6-EF6217C4CC6D}"/>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100151B7-E653-E69F-381F-EBD7228DA8F3}"/>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2ED271D6-9F37-B375-39FD-A780DDE4F2D2}"/>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6" name="TextBox 35">
            <a:extLst>
              <a:ext uri="{FF2B5EF4-FFF2-40B4-BE49-F238E27FC236}">
                <a16:creationId xmlns:a16="http://schemas.microsoft.com/office/drawing/2014/main" id="{683B7D2D-AC70-BA75-7B29-94C12425FD35}"/>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2" name="TextBox 1">
            <a:extLst>
              <a:ext uri="{FF2B5EF4-FFF2-40B4-BE49-F238E27FC236}">
                <a16:creationId xmlns:a16="http://schemas.microsoft.com/office/drawing/2014/main" id="{D134E05A-6CE0-377B-C2CD-7A7CD89D92B3}"/>
              </a:ext>
            </a:extLst>
          </p:cNvPr>
          <p:cNvSpPr txBox="1"/>
          <p:nvPr/>
        </p:nvSpPr>
        <p:spPr>
          <a:xfrm>
            <a:off x="-12032" y="3198242"/>
            <a:ext cx="12204032"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s-ES" sz="2400" b="0" i="0" dirty="0">
                <a:solidFill>
                  <a:srgbClr val="FFFF00"/>
                </a:solidFill>
                <a:effectLst/>
                <a:latin typeface="Segoe UI Web (West European)"/>
              </a:rPr>
              <a:t>Actividad 1:</a:t>
            </a:r>
            <a:endParaRPr kumimoji="0" lang="en-US" sz="2400" b="0" i="0" u="none" strike="noStrike" kern="1200" cap="none" spc="0" normalizeH="0" baseline="0" noProof="0" dirty="0">
              <a:ln>
                <a:noFill/>
              </a:ln>
              <a:solidFill>
                <a:srgbClr val="FFFF00"/>
              </a:solidFill>
              <a:effectLst/>
              <a:uLnTx/>
              <a:uFillTx/>
              <a:latin typeface="Avenir Next LT Pro" panose="020B0504020202020204" pitchFamily="34" charset="0"/>
              <a:ea typeface="+mn-ea"/>
              <a:cs typeface="+mn-cs"/>
            </a:endParaRPr>
          </a:p>
        </p:txBody>
      </p:sp>
      <p:sp>
        <p:nvSpPr>
          <p:cNvPr id="9" name="TextBox 8">
            <a:extLst>
              <a:ext uri="{FF2B5EF4-FFF2-40B4-BE49-F238E27FC236}">
                <a16:creationId xmlns:a16="http://schemas.microsoft.com/office/drawing/2014/main" id="{12E5B62A-9F57-E368-B5DC-74C21FDE1F04}"/>
              </a:ext>
            </a:extLst>
          </p:cNvPr>
          <p:cNvSpPr txBox="1"/>
          <p:nvPr/>
        </p:nvSpPr>
        <p:spPr>
          <a:xfrm>
            <a:off x="2373329" y="3659907"/>
            <a:ext cx="7817231" cy="2139047"/>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lang="es-ES" sz="2000" b="1" dirty="0">
                <a:solidFill>
                  <a:srgbClr val="FFFFFF"/>
                </a:solidFill>
                <a:effectLst/>
                <a:latin typeface="Avenir Next LT Pro Light" panose="020B0304020202020204" pitchFamily="34" charset="0"/>
              </a:rPr>
              <a:t>¿CONOCE ALGUNA OTRA INFORMACION ESPACIAL PARA LA PEM DE BOCAS DEL TORO?</a:t>
            </a:r>
          </a:p>
          <a:p>
            <a:pPr marR="0" lvl="0" algn="l" defTabSz="914400" rtl="0" eaLnBrk="1" fontAlgn="auto" latinLnBrk="0" hangingPunct="1">
              <a:lnSpc>
                <a:spcPct val="100000"/>
              </a:lnSpc>
              <a:spcBef>
                <a:spcPts val="0"/>
              </a:spcBef>
              <a:spcAft>
                <a:spcPts val="600"/>
              </a:spcAft>
              <a:buClrTx/>
              <a:buSzTx/>
              <a:tabLst/>
              <a:defRPr/>
            </a:pPr>
            <a:r>
              <a:rPr lang="es-ES" sz="2000" dirty="0">
                <a:solidFill>
                  <a:srgbClr val="FFFFFF"/>
                </a:solidFill>
                <a:effectLst/>
                <a:latin typeface="Avenir Next LT Pro Light" panose="020B0304020202020204" pitchFamily="34" charset="0"/>
              </a:rPr>
              <a:t>Instrucciones: Por favor use esta forma para decirnos de </a:t>
            </a:r>
            <a:r>
              <a:rPr lang="es-ES" sz="2400" b="1" dirty="0">
                <a:solidFill>
                  <a:srgbClr val="FFFFFF"/>
                </a:solidFill>
                <a:effectLst/>
                <a:latin typeface="Avenir Next LT Pro Light" panose="020B0304020202020204" pitchFamily="34" charset="0"/>
              </a:rPr>
              <a:t>otra información espacial </a:t>
            </a:r>
            <a:r>
              <a:rPr lang="es-ES" sz="2000" dirty="0">
                <a:solidFill>
                  <a:srgbClr val="FFFFFF"/>
                </a:solidFill>
                <a:effectLst/>
                <a:latin typeface="Avenir Next LT Pro Light" panose="020B0304020202020204" pitchFamily="34" charset="0"/>
              </a:rPr>
              <a:t>(por ejemplo, mapas, coordenadas GPS, shapefile, etc.) que usted conoce pero que talvez no se ha incluido en este reporte.</a:t>
            </a:r>
            <a:endPar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endParaRPr>
          </a:p>
        </p:txBody>
      </p:sp>
      <p:cxnSp>
        <p:nvCxnSpPr>
          <p:cNvPr id="12" name="Straight Connector 11">
            <a:extLst>
              <a:ext uri="{FF2B5EF4-FFF2-40B4-BE49-F238E27FC236}">
                <a16:creationId xmlns:a16="http://schemas.microsoft.com/office/drawing/2014/main" id="{E331F447-9D64-DED0-F436-3962B5BF600E}"/>
              </a:ext>
            </a:extLst>
          </p:cNvPr>
          <p:cNvCxnSpPr>
            <a:cxnSpLocks/>
          </p:cNvCxnSpPr>
          <p:nvPr/>
        </p:nvCxnSpPr>
        <p:spPr>
          <a:xfrm rot="16200000">
            <a:off x="6007813" y="983121"/>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A58ED0FF-6B05-03A1-CDD0-3C777AAD118A}"/>
              </a:ext>
            </a:extLst>
          </p:cNvPr>
          <p:cNvSpPr txBox="1"/>
          <p:nvPr/>
        </p:nvSpPr>
        <p:spPr>
          <a:xfrm>
            <a:off x="5628020" y="6185103"/>
            <a:ext cx="5065159"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sp>
        <p:nvSpPr>
          <p:cNvPr id="13" name="Rectangle 12">
            <a:extLst>
              <a:ext uri="{FF2B5EF4-FFF2-40B4-BE49-F238E27FC236}">
                <a16:creationId xmlns:a16="http://schemas.microsoft.com/office/drawing/2014/main" id="{B43AF5BA-A9FA-8A16-57F2-729A577F06C6}"/>
              </a:ext>
            </a:extLst>
          </p:cNvPr>
          <p:cNvSpPr/>
          <p:nvPr/>
        </p:nvSpPr>
        <p:spPr>
          <a:xfrm>
            <a:off x="7428215" y="-463999"/>
            <a:ext cx="636998" cy="541249"/>
          </a:xfrm>
          <a:prstGeom prst="rect">
            <a:avLst/>
          </a:prstGeom>
          <a:solidFill>
            <a:srgbClr val="0870C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9" name="Picture 18">
            <a:extLst>
              <a:ext uri="{FF2B5EF4-FFF2-40B4-BE49-F238E27FC236}">
                <a16:creationId xmlns:a16="http://schemas.microsoft.com/office/drawing/2014/main" id="{86077BB7-5878-21D0-E971-077B8A34B30B}"/>
              </a:ext>
            </a:extLst>
          </p:cNvPr>
          <p:cNvPicPr>
            <a:picLocks noChangeAspect="1"/>
          </p:cNvPicPr>
          <p:nvPr/>
        </p:nvPicPr>
        <p:blipFill>
          <a:blip r:embed="rId4"/>
          <a:stretch>
            <a:fillRect/>
          </a:stretch>
        </p:blipFill>
        <p:spPr>
          <a:xfrm>
            <a:off x="10190561" y="4826534"/>
            <a:ext cx="1892312" cy="1883171"/>
          </a:xfrm>
          <a:prstGeom prst="rect">
            <a:avLst/>
          </a:prstGeom>
        </p:spPr>
      </p:pic>
      <p:sp>
        <p:nvSpPr>
          <p:cNvPr id="3" name="TextBox 2">
            <a:extLst>
              <a:ext uri="{FF2B5EF4-FFF2-40B4-BE49-F238E27FC236}">
                <a16:creationId xmlns:a16="http://schemas.microsoft.com/office/drawing/2014/main" id="{A2F54022-54C1-5433-1863-AD258CE96319}"/>
              </a:ext>
            </a:extLst>
          </p:cNvPr>
          <p:cNvSpPr txBox="1"/>
          <p:nvPr/>
        </p:nvSpPr>
        <p:spPr>
          <a:xfrm>
            <a:off x="3010678" y="727472"/>
            <a:ext cx="6185043" cy="203132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Experiencias con PEM en Panamá</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kumimoji="0" lang="es-GT" sz="2400" b="0" i="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Atlas y portales</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Información de proyectos específicos</a:t>
            </a:r>
          </a:p>
        </p:txBody>
      </p:sp>
    </p:spTree>
    <p:extLst>
      <p:ext uri="{BB962C8B-B14F-4D97-AF65-F5344CB8AC3E}">
        <p14:creationId xmlns:p14="http://schemas.microsoft.com/office/powerpoint/2010/main" val="227200203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6F042A-1A1D-5049-E2FD-BD2E94306578}"/>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FBEEC674-DCF2-236D-BB49-581977A7366C}"/>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680EFF42-1FE9-BDA8-9223-026F8FE6FE65}"/>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EAFFF2BD-A74E-8844-B22B-032286194F6A}"/>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06806278-9D1B-2C02-D01D-4C8A5F5E9068}"/>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10" name="TextBox 9">
            <a:extLst>
              <a:ext uri="{FF2B5EF4-FFF2-40B4-BE49-F238E27FC236}">
                <a16:creationId xmlns:a16="http://schemas.microsoft.com/office/drawing/2014/main" id="{CCC4947E-8A81-43A9-3D37-C6E2D5147500}"/>
              </a:ext>
            </a:extLst>
          </p:cNvPr>
          <p:cNvSpPr txBox="1"/>
          <p:nvPr/>
        </p:nvSpPr>
        <p:spPr>
          <a:xfrm>
            <a:off x="100524" y="1300933"/>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pic>
        <p:nvPicPr>
          <p:cNvPr id="19" name="Picture 18">
            <a:extLst>
              <a:ext uri="{FF2B5EF4-FFF2-40B4-BE49-F238E27FC236}">
                <a16:creationId xmlns:a16="http://schemas.microsoft.com/office/drawing/2014/main" id="{2B178046-A32D-0F19-415F-548FFC261C3C}"/>
              </a:ext>
            </a:extLst>
          </p:cNvPr>
          <p:cNvPicPr>
            <a:picLocks noChangeAspect="1"/>
          </p:cNvPicPr>
          <p:nvPr/>
        </p:nvPicPr>
        <p:blipFill>
          <a:blip r:embed="rId4"/>
          <a:stretch>
            <a:fillRect/>
          </a:stretch>
        </p:blipFill>
        <p:spPr>
          <a:xfrm>
            <a:off x="1686946" y="2214869"/>
            <a:ext cx="1892312" cy="1883171"/>
          </a:xfrm>
          <a:prstGeom prst="rect">
            <a:avLst/>
          </a:prstGeom>
        </p:spPr>
      </p:pic>
      <p:grpSp>
        <p:nvGrpSpPr>
          <p:cNvPr id="4" name="Group 3">
            <a:extLst>
              <a:ext uri="{FF2B5EF4-FFF2-40B4-BE49-F238E27FC236}">
                <a16:creationId xmlns:a16="http://schemas.microsoft.com/office/drawing/2014/main" id="{0E77E53D-871B-7EDA-7F5F-90FC74DB2B5E}"/>
              </a:ext>
            </a:extLst>
          </p:cNvPr>
          <p:cNvGrpSpPr/>
          <p:nvPr/>
        </p:nvGrpSpPr>
        <p:grpSpPr>
          <a:xfrm>
            <a:off x="4953023" y="213242"/>
            <a:ext cx="7065351" cy="12822068"/>
            <a:chOff x="5107133" y="-6023177"/>
            <a:chExt cx="7065351" cy="12822068"/>
          </a:xfrm>
        </p:grpSpPr>
        <p:grpSp>
          <p:nvGrpSpPr>
            <p:cNvPr id="15" name="Group 14">
              <a:extLst>
                <a:ext uri="{FF2B5EF4-FFF2-40B4-BE49-F238E27FC236}">
                  <a16:creationId xmlns:a16="http://schemas.microsoft.com/office/drawing/2014/main" id="{768BD807-218A-4A6E-20B9-26279CE17C96}"/>
                </a:ext>
              </a:extLst>
            </p:cNvPr>
            <p:cNvGrpSpPr/>
            <p:nvPr/>
          </p:nvGrpSpPr>
          <p:grpSpPr>
            <a:xfrm>
              <a:off x="5107133" y="-6023177"/>
              <a:ext cx="7065351" cy="12822068"/>
              <a:chOff x="3914454" y="1222783"/>
              <a:chExt cx="4150759" cy="8739743"/>
            </a:xfrm>
          </p:grpSpPr>
          <p:pic>
            <p:nvPicPr>
              <p:cNvPr id="7" name="Picture 6">
                <a:extLst>
                  <a:ext uri="{FF2B5EF4-FFF2-40B4-BE49-F238E27FC236}">
                    <a16:creationId xmlns:a16="http://schemas.microsoft.com/office/drawing/2014/main" id="{60661A0A-AC36-7282-6E39-C2F9748EE22D}"/>
                  </a:ext>
                </a:extLst>
              </p:cNvPr>
              <p:cNvPicPr>
                <a:picLocks noChangeAspect="1"/>
              </p:cNvPicPr>
              <p:nvPr/>
            </p:nvPicPr>
            <p:blipFill>
              <a:blip r:embed="rId5"/>
              <a:srcRect l="32107" t="16334" r="33848" b="15813"/>
              <a:stretch/>
            </p:blipFill>
            <p:spPr>
              <a:xfrm>
                <a:off x="3914454" y="1222783"/>
                <a:ext cx="4150759" cy="4446506"/>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561CB36B-32B1-7B72-D2C9-AC1AA2F2A044}"/>
                  </a:ext>
                </a:extLst>
              </p:cNvPr>
              <p:cNvPicPr>
                <a:picLocks noChangeAspect="1"/>
              </p:cNvPicPr>
              <p:nvPr/>
            </p:nvPicPr>
            <p:blipFill>
              <a:blip r:embed="rId6"/>
              <a:srcRect l="32107" t="25132" r="33848" b="9354"/>
              <a:stretch/>
            </p:blipFill>
            <p:spPr>
              <a:xfrm>
                <a:off x="3914454" y="5669288"/>
                <a:ext cx="4150759" cy="4293238"/>
              </a:xfrm>
              <a:prstGeom prst="rect">
                <a:avLst/>
              </a:prstGeom>
            </p:spPr>
          </p:pic>
        </p:grpSp>
        <p:pic>
          <p:nvPicPr>
            <p:cNvPr id="3" name="Picture 2">
              <a:extLst>
                <a:ext uri="{FF2B5EF4-FFF2-40B4-BE49-F238E27FC236}">
                  <a16:creationId xmlns:a16="http://schemas.microsoft.com/office/drawing/2014/main" id="{2A02A85C-4C47-4477-EEAD-C9B1D42E1EAE}"/>
                </a:ext>
              </a:extLst>
            </p:cNvPr>
            <p:cNvPicPr>
              <a:picLocks noChangeAspect="1"/>
            </p:cNvPicPr>
            <p:nvPr/>
          </p:nvPicPr>
          <p:blipFill>
            <a:blip r:embed="rId7"/>
            <a:stretch>
              <a:fillRect/>
            </a:stretch>
          </p:blipFill>
          <p:spPr>
            <a:xfrm>
              <a:off x="6567642" y="5669288"/>
              <a:ext cx="4686954" cy="857370"/>
            </a:xfrm>
            <a:prstGeom prst="rect">
              <a:avLst/>
            </a:prstGeom>
          </p:spPr>
        </p:pic>
      </p:grpSp>
      <p:sp>
        <p:nvSpPr>
          <p:cNvPr id="2" name="TextBox 1">
            <a:extLst>
              <a:ext uri="{FF2B5EF4-FFF2-40B4-BE49-F238E27FC236}">
                <a16:creationId xmlns:a16="http://schemas.microsoft.com/office/drawing/2014/main" id="{1B0112E1-9BB2-6A51-9420-BA16B80A9146}"/>
              </a:ext>
            </a:extLst>
          </p:cNvPr>
          <p:cNvSpPr txBox="1"/>
          <p:nvPr/>
        </p:nvSpPr>
        <p:spPr>
          <a:xfrm>
            <a:off x="0" y="459245"/>
            <a:ext cx="4969651" cy="707886"/>
          </a:xfrm>
          <a:prstGeom prst="rect">
            <a:avLst/>
          </a:prstGeom>
          <a:noFill/>
        </p:spPr>
        <p:txBody>
          <a:bodyPr wrap="square">
            <a:spAutoFit/>
          </a:bodyPr>
          <a:lstStyle/>
          <a:p>
            <a:r>
              <a:rPr lang="es-GT" sz="2000" noProof="0" dirty="0">
                <a:solidFill>
                  <a:schemeClr val="bg1"/>
                </a:solidFill>
                <a:latin typeface="Avenir Next LT Pro Light" panose="020B0304020202020204" pitchFamily="34" charset="0"/>
              </a:rPr>
              <a:t>La fecha limite para enviar sugerencias es 7 de mayo 2025</a:t>
            </a:r>
          </a:p>
        </p:txBody>
      </p:sp>
    </p:spTree>
    <p:extLst>
      <p:ext uri="{BB962C8B-B14F-4D97-AF65-F5344CB8AC3E}">
        <p14:creationId xmlns:p14="http://schemas.microsoft.com/office/powerpoint/2010/main" val="28259689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E38CC9-6E61-BAD0-6CFD-4A0B1A0C0AF2}"/>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9954CA95-A45A-C5E0-9528-C04E90030E47}"/>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AAEA1086-32AB-3A30-C3E5-B11130FABF81}"/>
              </a:ext>
            </a:extLst>
          </p:cNvPr>
          <p:cNvPicPr>
            <a:picLocks noChangeAspect="1"/>
          </p:cNvPicPr>
          <p:nvPr/>
        </p:nvPicPr>
        <p:blipFill>
          <a:blip r:embed="rId3"/>
          <a:srcRect l="23279" b="28070"/>
          <a:stretch/>
        </p:blipFill>
        <p:spPr>
          <a:xfrm>
            <a:off x="-12031" y="0"/>
            <a:ext cx="12230462" cy="6858000"/>
          </a:xfrm>
          <a:prstGeom prst="rect">
            <a:avLst/>
          </a:prstGeom>
        </p:spPr>
      </p:pic>
      <p:sp>
        <p:nvSpPr>
          <p:cNvPr id="5" name="TextBox 4">
            <a:extLst>
              <a:ext uri="{FF2B5EF4-FFF2-40B4-BE49-F238E27FC236}">
                <a16:creationId xmlns:a16="http://schemas.microsoft.com/office/drawing/2014/main" id="{8CE4BF99-E527-B151-683B-E070B56B9F60}"/>
              </a:ext>
            </a:extLst>
          </p:cNvPr>
          <p:cNvSpPr txBox="1"/>
          <p:nvPr/>
        </p:nvSpPr>
        <p:spPr>
          <a:xfrm>
            <a:off x="12707266" y="544808"/>
            <a:ext cx="344905" cy="4985980"/>
          </a:xfrm>
          <a:prstGeom prst="rect">
            <a:avLst/>
          </a:prstGeom>
          <a:noFill/>
        </p:spPr>
        <p:txBody>
          <a:bodyPr wrap="square">
            <a:spAutoFit/>
          </a:bodyPr>
          <a:lstStyle/>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1</a:t>
            </a: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2</a:t>
            </a:r>
          </a:p>
          <a:p>
            <a:pPr marL="0" marR="0" lvl="0" indent="0" algn="r" defTabSz="914400" rtl="0" eaLnBrk="1" fontAlgn="auto" latinLnBrk="0" hangingPunct="1">
              <a:lnSpc>
                <a:spcPct val="100000"/>
              </a:lnSpc>
              <a:spcBef>
                <a:spcPts val="0"/>
              </a:spcBef>
              <a:spcAft>
                <a:spcPts val="1800"/>
              </a:spcAft>
              <a:buClrTx/>
              <a:buSzTx/>
              <a:buFontTx/>
              <a:buNone/>
              <a:tabLst/>
              <a:defRPr/>
            </a:pPr>
            <a:r>
              <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rPr>
              <a:t>3</a:t>
            </a: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60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endParaRPr lang="en-US" sz="2800" dirty="0">
              <a:solidFill>
                <a:srgbClr val="00E6D0"/>
              </a:solidFill>
              <a:latin typeface="Aptos Black" panose="020B0004020202020204" pitchFamily="34" charset="0"/>
            </a:endParaRPr>
          </a:p>
          <a:p>
            <a:pPr marL="0" marR="0" lvl="0" indent="0" algn="r" defTabSz="914400" rtl="0" eaLnBrk="1" fontAlgn="auto" latinLnBrk="0" hangingPunct="1">
              <a:lnSpc>
                <a:spcPct val="100000"/>
              </a:lnSpc>
              <a:spcBef>
                <a:spcPts val="0"/>
              </a:spcBef>
              <a:spcAft>
                <a:spcPts val="1800"/>
              </a:spcAft>
              <a:buClrTx/>
              <a:buSzTx/>
              <a:buFontTx/>
              <a:buNone/>
              <a:tabLst/>
              <a:defRPr/>
            </a:pPr>
            <a:r>
              <a:rPr lang="en-US" sz="2800" dirty="0">
                <a:solidFill>
                  <a:srgbClr val="00E6D0"/>
                </a:solidFill>
                <a:latin typeface="Aptos Black" panose="020B0004020202020204" pitchFamily="34" charset="0"/>
              </a:rPr>
              <a:t>4</a:t>
            </a:r>
            <a:endParaRPr kumimoji="0" lang="en-US" sz="2800" b="0" i="0" u="none" strike="noStrike" kern="1200" cap="none" spc="0" normalizeH="0" baseline="0" noProof="0" dirty="0">
              <a:ln>
                <a:noFill/>
              </a:ln>
              <a:solidFill>
                <a:srgbClr val="00E6D0"/>
              </a:solidFill>
              <a:effectLst/>
              <a:uLnTx/>
              <a:uFillTx/>
              <a:latin typeface="Aptos Black" panose="020B0004020202020204" pitchFamily="34" charset="0"/>
            </a:endParaRPr>
          </a:p>
        </p:txBody>
      </p:sp>
      <p:cxnSp>
        <p:nvCxnSpPr>
          <p:cNvPr id="6" name="Straight Connector 5">
            <a:extLst>
              <a:ext uri="{FF2B5EF4-FFF2-40B4-BE49-F238E27FC236}">
                <a16:creationId xmlns:a16="http://schemas.microsoft.com/office/drawing/2014/main" id="{91141FE8-8550-FC29-C0D1-C57BBB98A1A6}"/>
              </a:ext>
            </a:extLst>
          </p:cNvPr>
          <p:cNvCxnSpPr>
            <a:cxnSpLocks/>
          </p:cNvCxnSpPr>
          <p:nvPr/>
        </p:nvCxnSpPr>
        <p:spPr>
          <a:xfrm>
            <a:off x="12707266" y="673276"/>
            <a:ext cx="0" cy="4996012"/>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grpSp>
        <p:nvGrpSpPr>
          <p:cNvPr id="4" name="Group 3">
            <a:extLst>
              <a:ext uri="{FF2B5EF4-FFF2-40B4-BE49-F238E27FC236}">
                <a16:creationId xmlns:a16="http://schemas.microsoft.com/office/drawing/2014/main" id="{C3C38CE4-B697-C3C3-2E79-D6B8E1AC2C05}"/>
              </a:ext>
            </a:extLst>
          </p:cNvPr>
          <p:cNvGrpSpPr/>
          <p:nvPr/>
        </p:nvGrpSpPr>
        <p:grpSpPr>
          <a:xfrm>
            <a:off x="4953023" y="-6023177"/>
            <a:ext cx="7065351" cy="12822068"/>
            <a:chOff x="5107133" y="-6023177"/>
            <a:chExt cx="7065351" cy="12822068"/>
          </a:xfrm>
        </p:grpSpPr>
        <p:grpSp>
          <p:nvGrpSpPr>
            <p:cNvPr id="15" name="Group 14">
              <a:extLst>
                <a:ext uri="{FF2B5EF4-FFF2-40B4-BE49-F238E27FC236}">
                  <a16:creationId xmlns:a16="http://schemas.microsoft.com/office/drawing/2014/main" id="{5D54710C-B153-5F55-8878-CFBAF197D52C}"/>
                </a:ext>
              </a:extLst>
            </p:cNvPr>
            <p:cNvGrpSpPr/>
            <p:nvPr/>
          </p:nvGrpSpPr>
          <p:grpSpPr>
            <a:xfrm>
              <a:off x="5107133" y="-6023177"/>
              <a:ext cx="7065351" cy="12822068"/>
              <a:chOff x="3914454" y="1222783"/>
              <a:chExt cx="4150759" cy="8739743"/>
            </a:xfrm>
          </p:grpSpPr>
          <p:pic>
            <p:nvPicPr>
              <p:cNvPr id="7" name="Picture 6">
                <a:extLst>
                  <a:ext uri="{FF2B5EF4-FFF2-40B4-BE49-F238E27FC236}">
                    <a16:creationId xmlns:a16="http://schemas.microsoft.com/office/drawing/2014/main" id="{3BD8093C-D2C6-BADF-3C55-85DEF0C18909}"/>
                  </a:ext>
                </a:extLst>
              </p:cNvPr>
              <p:cNvPicPr>
                <a:picLocks noChangeAspect="1"/>
              </p:cNvPicPr>
              <p:nvPr/>
            </p:nvPicPr>
            <p:blipFill>
              <a:blip r:embed="rId4"/>
              <a:srcRect l="32107" t="16334" r="33848" b="15813"/>
              <a:stretch/>
            </p:blipFill>
            <p:spPr>
              <a:xfrm>
                <a:off x="3914454" y="1222783"/>
                <a:ext cx="4150759" cy="4446506"/>
              </a:xfrm>
              <a:prstGeom prst="rect">
                <a:avLst/>
              </a:prstGeom>
              <a:effectLst>
                <a:outerShdw blurRad="63500" sx="102000" sy="102000" algn="ctr" rotWithShape="0">
                  <a:prstClr val="black">
                    <a:alpha val="40000"/>
                  </a:prstClr>
                </a:outerShdw>
              </a:effectLst>
            </p:spPr>
          </p:pic>
          <p:pic>
            <p:nvPicPr>
              <p:cNvPr id="14" name="Picture 13">
                <a:extLst>
                  <a:ext uri="{FF2B5EF4-FFF2-40B4-BE49-F238E27FC236}">
                    <a16:creationId xmlns:a16="http://schemas.microsoft.com/office/drawing/2014/main" id="{03856B53-B60C-0F89-E8A6-563823E5244C}"/>
                  </a:ext>
                </a:extLst>
              </p:cNvPr>
              <p:cNvPicPr>
                <a:picLocks noChangeAspect="1"/>
              </p:cNvPicPr>
              <p:nvPr/>
            </p:nvPicPr>
            <p:blipFill>
              <a:blip r:embed="rId5"/>
              <a:srcRect l="32107" t="25132" r="33848" b="9354"/>
              <a:stretch/>
            </p:blipFill>
            <p:spPr>
              <a:xfrm>
                <a:off x="3914454" y="5669288"/>
                <a:ext cx="4150759" cy="4293238"/>
              </a:xfrm>
              <a:prstGeom prst="rect">
                <a:avLst/>
              </a:prstGeom>
            </p:spPr>
          </p:pic>
        </p:grpSp>
        <p:pic>
          <p:nvPicPr>
            <p:cNvPr id="3" name="Picture 2">
              <a:extLst>
                <a:ext uri="{FF2B5EF4-FFF2-40B4-BE49-F238E27FC236}">
                  <a16:creationId xmlns:a16="http://schemas.microsoft.com/office/drawing/2014/main" id="{74DD9C1B-28BD-0EB8-ED82-61658B715D88}"/>
                </a:ext>
              </a:extLst>
            </p:cNvPr>
            <p:cNvPicPr>
              <a:picLocks noChangeAspect="1"/>
            </p:cNvPicPr>
            <p:nvPr/>
          </p:nvPicPr>
          <p:blipFill>
            <a:blip r:embed="rId6"/>
            <a:stretch>
              <a:fillRect/>
            </a:stretch>
          </p:blipFill>
          <p:spPr>
            <a:xfrm>
              <a:off x="6567642" y="5669288"/>
              <a:ext cx="4686954" cy="857370"/>
            </a:xfrm>
            <a:prstGeom prst="rect">
              <a:avLst/>
            </a:prstGeom>
          </p:spPr>
        </p:pic>
      </p:grpSp>
      <p:sp>
        <p:nvSpPr>
          <p:cNvPr id="2" name="TextBox 1">
            <a:extLst>
              <a:ext uri="{FF2B5EF4-FFF2-40B4-BE49-F238E27FC236}">
                <a16:creationId xmlns:a16="http://schemas.microsoft.com/office/drawing/2014/main" id="{CD667170-C529-915C-92C0-9956809C2847}"/>
              </a:ext>
            </a:extLst>
          </p:cNvPr>
          <p:cNvSpPr txBox="1"/>
          <p:nvPr/>
        </p:nvSpPr>
        <p:spPr>
          <a:xfrm>
            <a:off x="100524" y="1300933"/>
            <a:ext cx="4507596" cy="646331"/>
          </a:xfrm>
          <a:prstGeom prst="rect">
            <a:avLst/>
          </a:prstGeom>
          <a:noFill/>
        </p:spPr>
        <p:txBody>
          <a:bodyPr wrap="square">
            <a:spAutoFit/>
          </a:bodyPr>
          <a:lstStyle/>
          <a:p>
            <a:r>
              <a:rPr kumimoji="0" lang="es-GT" sz="3600" b="0" i="0" u="none" strike="noStrike" kern="1200" cap="none" spc="0" normalizeH="0" baseline="0" noProof="0" dirty="0">
                <a:ln>
                  <a:noFill/>
                </a:ln>
                <a:solidFill>
                  <a:prstClr val="white"/>
                </a:solidFill>
                <a:effectLst/>
                <a:uLnTx/>
                <a:uFillTx/>
                <a:latin typeface="Avenir Next LT Pro Light" panose="020B0304020202020204" pitchFamily="34" charset="0"/>
                <a:ea typeface="+mn-ea"/>
                <a:cs typeface="+mn-cs"/>
              </a:rPr>
              <a:t>https://encr.pw/BxIiJ</a:t>
            </a:r>
            <a:endParaRPr lang="en-US" sz="3200" dirty="0"/>
          </a:p>
        </p:txBody>
      </p:sp>
      <p:pic>
        <p:nvPicPr>
          <p:cNvPr id="8" name="Picture 7">
            <a:extLst>
              <a:ext uri="{FF2B5EF4-FFF2-40B4-BE49-F238E27FC236}">
                <a16:creationId xmlns:a16="http://schemas.microsoft.com/office/drawing/2014/main" id="{E4E98599-6077-CE84-1851-F71C764F7E7F}"/>
              </a:ext>
            </a:extLst>
          </p:cNvPr>
          <p:cNvPicPr>
            <a:picLocks noChangeAspect="1"/>
          </p:cNvPicPr>
          <p:nvPr/>
        </p:nvPicPr>
        <p:blipFill>
          <a:blip r:embed="rId7"/>
          <a:stretch>
            <a:fillRect/>
          </a:stretch>
        </p:blipFill>
        <p:spPr>
          <a:xfrm>
            <a:off x="1686946" y="2214869"/>
            <a:ext cx="1892312" cy="1883171"/>
          </a:xfrm>
          <a:prstGeom prst="rect">
            <a:avLst/>
          </a:prstGeom>
        </p:spPr>
      </p:pic>
      <p:sp>
        <p:nvSpPr>
          <p:cNvPr id="9" name="TextBox 8">
            <a:extLst>
              <a:ext uri="{FF2B5EF4-FFF2-40B4-BE49-F238E27FC236}">
                <a16:creationId xmlns:a16="http://schemas.microsoft.com/office/drawing/2014/main" id="{1F597C77-AD7E-4F5D-7423-7F9C3319A234}"/>
              </a:ext>
            </a:extLst>
          </p:cNvPr>
          <p:cNvSpPr txBox="1"/>
          <p:nvPr/>
        </p:nvSpPr>
        <p:spPr>
          <a:xfrm>
            <a:off x="-22644" y="325442"/>
            <a:ext cx="4969651" cy="707886"/>
          </a:xfrm>
          <a:prstGeom prst="rect">
            <a:avLst/>
          </a:prstGeom>
          <a:noFill/>
        </p:spPr>
        <p:txBody>
          <a:bodyPr wrap="square">
            <a:spAutoFit/>
          </a:bodyPr>
          <a:lstStyle/>
          <a:p>
            <a:r>
              <a:rPr lang="es-GT" sz="2000" noProof="0" dirty="0">
                <a:solidFill>
                  <a:schemeClr val="bg1"/>
                </a:solidFill>
                <a:latin typeface="Avenir Next LT Pro Light" panose="020B0304020202020204" pitchFamily="34" charset="0"/>
              </a:rPr>
              <a:t>La fecha limite para enviar sugerencias es 7 de mayo 2025</a:t>
            </a:r>
          </a:p>
        </p:txBody>
      </p:sp>
    </p:spTree>
    <p:extLst>
      <p:ext uri="{BB962C8B-B14F-4D97-AF65-F5344CB8AC3E}">
        <p14:creationId xmlns:p14="http://schemas.microsoft.com/office/powerpoint/2010/main" val="48300583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F4FB9E-7E2C-EFD2-E24D-385CC80ABD9B}"/>
            </a:ext>
          </a:extLst>
        </p:cNvPr>
        <p:cNvGrpSpPr/>
        <p:nvPr/>
      </p:nvGrpSpPr>
      <p:grpSpPr>
        <a:xfrm>
          <a:off x="0" y="0"/>
          <a:ext cx="0" cy="0"/>
          <a:chOff x="0" y="0"/>
          <a:chExt cx="0" cy="0"/>
        </a:xfrm>
      </p:grpSpPr>
      <p:pic>
        <p:nvPicPr>
          <p:cNvPr id="32" name="Picture 31">
            <a:extLst>
              <a:ext uri="{FF2B5EF4-FFF2-40B4-BE49-F238E27FC236}">
                <a16:creationId xmlns:a16="http://schemas.microsoft.com/office/drawing/2014/main" id="{7907F077-CC30-5275-7C63-C29029618DDC}"/>
              </a:ext>
            </a:extLst>
          </p:cNvPr>
          <p:cNvPicPr>
            <a:picLocks noChangeAspect="1"/>
          </p:cNvPicPr>
          <p:nvPr/>
        </p:nvPicPr>
        <p:blipFill>
          <a:blip r:embed="rId2"/>
          <a:srcRect r="1791"/>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87FA2979-8D1A-266C-2C2B-3A4738F43027}"/>
              </a:ext>
            </a:extLst>
          </p:cNvPr>
          <p:cNvPicPr>
            <a:picLocks noChangeAspect="1"/>
          </p:cNvPicPr>
          <p:nvPr/>
        </p:nvPicPr>
        <p:blipFill>
          <a:blip r:embed="rId3"/>
          <a:srcRect l="23279" b="28070"/>
          <a:stretch/>
        </p:blipFill>
        <p:spPr>
          <a:xfrm>
            <a:off x="-12031" y="0"/>
            <a:ext cx="12230462" cy="6858000"/>
          </a:xfrm>
          <a:prstGeom prst="rect">
            <a:avLst/>
          </a:prstGeom>
        </p:spPr>
      </p:pic>
      <p:sp>
        <p:nvSpPr>
          <p:cNvPr id="36" name="TextBox 35">
            <a:extLst>
              <a:ext uri="{FF2B5EF4-FFF2-40B4-BE49-F238E27FC236}">
                <a16:creationId xmlns:a16="http://schemas.microsoft.com/office/drawing/2014/main" id="{94CD959D-6EA4-693D-CB31-5270125FFD18}"/>
              </a:ext>
            </a:extLst>
          </p:cNvPr>
          <p:cNvSpPr txBox="1"/>
          <p:nvPr/>
        </p:nvSpPr>
        <p:spPr>
          <a:xfrm>
            <a:off x="1257737" y="265807"/>
            <a:ext cx="9878980"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GT" sz="2400" b="0" i="0" u="none" strike="noStrike" kern="1200" cap="none" spc="0" normalizeH="0" baseline="0" noProof="0" dirty="0">
                <a:ln>
                  <a:noFill/>
                </a:ln>
                <a:solidFill>
                  <a:schemeClr val="bg1"/>
                </a:solidFill>
                <a:effectLst>
                  <a:outerShdw blurRad="38100" dist="38100" dir="2700000" algn="tl">
                    <a:srgbClr val="000000">
                      <a:alpha val="43137"/>
                    </a:srgbClr>
                  </a:outerShdw>
                </a:effectLst>
                <a:uLnTx/>
                <a:uFillTx/>
                <a:latin typeface="Avenir Next LT Pro Demi" panose="020B0704020202020204" pitchFamily="34" charset="0"/>
                <a:ea typeface="+mn-ea"/>
                <a:cs typeface="+mn-cs"/>
              </a:rPr>
              <a:t>Resultados</a:t>
            </a:r>
          </a:p>
        </p:txBody>
      </p:sp>
      <p:sp>
        <p:nvSpPr>
          <p:cNvPr id="9" name="TextBox 8">
            <a:extLst>
              <a:ext uri="{FF2B5EF4-FFF2-40B4-BE49-F238E27FC236}">
                <a16:creationId xmlns:a16="http://schemas.microsoft.com/office/drawing/2014/main" id="{9F371654-5E73-5422-53D5-1AD2FB72621C}"/>
              </a:ext>
            </a:extLst>
          </p:cNvPr>
          <p:cNvSpPr txBox="1"/>
          <p:nvPr/>
        </p:nvSpPr>
        <p:spPr>
          <a:xfrm>
            <a:off x="3227815" y="1821920"/>
            <a:ext cx="2421719" cy="1138773"/>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Océano Pacífico</a:t>
            </a:r>
          </a:p>
          <a:p>
            <a:pPr marR="0" lvl="0" algn="ctr" defTabSz="914400" rtl="0" eaLnBrk="1" fontAlgn="auto" latinLnBrk="0" hangingPunct="1">
              <a:lnSpc>
                <a:spcPct val="100000"/>
              </a:lnSpc>
              <a:spcBef>
                <a:spcPts val="0"/>
              </a:spcBef>
              <a:spcAft>
                <a:spcPts val="600"/>
              </a:spcAft>
              <a:buClrTx/>
              <a:buSzTx/>
              <a:tabLst/>
              <a:defRPr/>
            </a:pPr>
            <a:r>
              <a:rPr lang="es-GT" sz="2000" dirty="0">
                <a:solidFill>
                  <a:schemeClr val="bg1"/>
                </a:solidFill>
                <a:latin typeface="Avenir Next LT Pro Light" panose="020B0304020202020204" pitchFamily="34" charset="0"/>
              </a:rPr>
              <a:t>Golfo de Chiriquí</a:t>
            </a:r>
            <a:r>
              <a:rPr kumimoji="0" lang="es-GT"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 </a:t>
            </a:r>
          </a:p>
          <a:p>
            <a:pPr marR="0" lvl="0" algn="ctr" defTabSz="914400" rtl="0" eaLnBrk="1" fontAlgn="auto" latinLnBrk="0" hangingPunct="1">
              <a:lnSpc>
                <a:spcPct val="100000"/>
              </a:lnSpc>
              <a:spcBef>
                <a:spcPts val="0"/>
              </a:spcBef>
              <a:spcAft>
                <a:spcPts val="600"/>
              </a:spcAft>
              <a:buClrTx/>
              <a:buSzTx/>
              <a:tabLst/>
              <a:defRPr/>
            </a:pPr>
            <a:r>
              <a:rPr lang="es-GT" sz="1800" u="sng" noProof="0" dirty="0" err="1">
                <a:solidFill>
                  <a:schemeClr val="bg1"/>
                </a:solidFill>
                <a:effectLst/>
                <a:latin typeface="Avenir Next LT Pro" panose="020B0504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Geovisor</a:t>
            </a:r>
            <a:r>
              <a:rPr lang="es-GT" sz="1800" u="sng" noProof="0" dirty="0">
                <a:solidFill>
                  <a:schemeClr val="bg1"/>
                </a:solidFill>
                <a:effectLst/>
                <a:latin typeface="Avenir Next LT Pro" panose="020B0504020202020204" pitchFamily="34" charset="0"/>
                <a:ea typeface="Times New Roman" panose="02020603050405020304" pitchFamily="18" charset="0"/>
                <a:hlinkClick r:id="rId4">
                  <a:extLst>
                    <a:ext uri="{A12FA001-AC4F-418D-AE19-62706E023703}">
                      <ahyp:hlinkClr xmlns:ahyp="http://schemas.microsoft.com/office/drawing/2018/hyperlinkcolor" val="tx"/>
                    </a:ext>
                  </a:extLst>
                </a:hlinkClick>
              </a:rPr>
              <a:t> PEM</a:t>
            </a:r>
            <a:endParaRPr kumimoji="0" lang="es-GT"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cxnSp>
        <p:nvCxnSpPr>
          <p:cNvPr id="12" name="Straight Connector 11">
            <a:extLst>
              <a:ext uri="{FF2B5EF4-FFF2-40B4-BE49-F238E27FC236}">
                <a16:creationId xmlns:a16="http://schemas.microsoft.com/office/drawing/2014/main" id="{29FE023E-9113-CD91-4D02-875154327104}"/>
              </a:ext>
            </a:extLst>
          </p:cNvPr>
          <p:cNvCxnSpPr>
            <a:cxnSpLocks/>
          </p:cNvCxnSpPr>
          <p:nvPr/>
        </p:nvCxnSpPr>
        <p:spPr>
          <a:xfrm rot="10800000">
            <a:off x="6270907" y="1274960"/>
            <a:ext cx="0" cy="4114800"/>
          </a:xfrm>
          <a:prstGeom prst="line">
            <a:avLst/>
          </a:prstGeom>
          <a:ln w="38100">
            <a:solidFill>
              <a:srgbClr val="00E6D0"/>
            </a:solidFill>
            <a:prstDash val="sysDot"/>
          </a:ln>
        </p:spPr>
        <p:style>
          <a:lnRef idx="2">
            <a:schemeClr val="accent1"/>
          </a:lnRef>
          <a:fillRef idx="0">
            <a:schemeClr val="accent1"/>
          </a:fillRef>
          <a:effectRef idx="1">
            <a:schemeClr val="accent1"/>
          </a:effectRef>
          <a:fontRef idx="minor">
            <a:schemeClr val="tx1"/>
          </a:fontRef>
        </p:style>
      </p:cxnSp>
      <p:sp>
        <p:nvSpPr>
          <p:cNvPr id="3" name="TextBox 2">
            <a:extLst>
              <a:ext uri="{FF2B5EF4-FFF2-40B4-BE49-F238E27FC236}">
                <a16:creationId xmlns:a16="http://schemas.microsoft.com/office/drawing/2014/main" id="{23366001-ED90-0F9B-3992-0D6E87DA0C68}"/>
              </a:ext>
            </a:extLst>
          </p:cNvPr>
          <p:cNvSpPr txBox="1"/>
          <p:nvPr/>
        </p:nvSpPr>
        <p:spPr>
          <a:xfrm>
            <a:off x="96901" y="602014"/>
            <a:ext cx="6185043" cy="984885"/>
          </a:xfrm>
          <a:prstGeom prst="rect">
            <a:avLst/>
          </a:prstGeom>
          <a:noFill/>
        </p:spPr>
        <p:txBody>
          <a:bodyPr wrap="square">
            <a:spAutoFit/>
          </a:bodyPr>
          <a:lstStyle/>
          <a:p>
            <a:pPr marR="0" lvl="0" algn="l" defTabSz="914400" rtl="0" eaLnBrk="1" fontAlgn="auto" latinLnBrk="0" hangingPunct="1">
              <a:lnSpc>
                <a:spcPct val="100000"/>
              </a:lnSpc>
              <a:spcBef>
                <a:spcPts val="600"/>
              </a:spcBef>
              <a:spcAft>
                <a:spcPts val="600"/>
              </a:spcAft>
              <a:buClrTx/>
              <a:buSzTx/>
              <a:tabLst/>
              <a:defRPr/>
            </a:pPr>
            <a:r>
              <a:rPr kumimoji="0" lang="es-GT" sz="2400" b="1" i="0" u="none" strike="noStrike" kern="1200" cap="none" spc="0" normalizeH="0" baseline="0" noProof="0" dirty="0">
                <a:ln>
                  <a:noFill/>
                </a:ln>
                <a:solidFill>
                  <a:srgbClr val="FFFF00"/>
                </a:solidFill>
                <a:effectLst/>
                <a:uLnTx/>
                <a:uFillTx/>
                <a:latin typeface="Avenir Next LT Pro Light" panose="020B0304020202020204" pitchFamily="34" charset="0"/>
                <a:ea typeface="+mn-ea"/>
                <a:cs typeface="+mn-cs"/>
              </a:rPr>
              <a:t>Información disponible:</a:t>
            </a:r>
          </a:p>
          <a:p>
            <a:pPr marL="461963" marR="0" lvl="0" indent="-166688" algn="l" defTabSz="914400" rtl="0" eaLnBrk="1" fontAlgn="auto" latinLnBrk="0" hangingPunct="1">
              <a:lnSpc>
                <a:spcPct val="100000"/>
              </a:lnSpc>
              <a:spcBef>
                <a:spcPts val="600"/>
              </a:spcBef>
              <a:spcAft>
                <a:spcPts val="600"/>
              </a:spcAft>
              <a:buClrTx/>
              <a:buSzTx/>
              <a:buFont typeface="Arial" panose="020B0604020202020204" pitchFamily="34" charset="0"/>
              <a:buChar char="•"/>
              <a:tabLst/>
              <a:defRPr/>
            </a:pPr>
            <a:r>
              <a:rPr lang="es-GT" sz="2400" dirty="0">
                <a:solidFill>
                  <a:schemeClr val="bg1"/>
                </a:solidFill>
                <a:latin typeface="Avenir Next LT Pro Light" panose="020B0304020202020204" pitchFamily="34" charset="0"/>
              </a:rPr>
              <a:t>Experiencias con PEM:</a:t>
            </a:r>
          </a:p>
        </p:txBody>
      </p:sp>
      <p:pic>
        <p:nvPicPr>
          <p:cNvPr id="4" name="Picture 3" descr="A screenshot of a computer screen&#10;&#10;AI-generated content may be incorrect.">
            <a:extLst>
              <a:ext uri="{FF2B5EF4-FFF2-40B4-BE49-F238E27FC236}">
                <a16:creationId xmlns:a16="http://schemas.microsoft.com/office/drawing/2014/main" id="{5EB0E99B-8D74-0376-84A1-D0B2E56ADF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6609" y="3137062"/>
            <a:ext cx="5971934" cy="3083567"/>
          </a:xfrm>
          <a:prstGeom prst="rect">
            <a:avLst/>
          </a:prstGeom>
        </p:spPr>
      </p:pic>
      <p:pic>
        <p:nvPicPr>
          <p:cNvPr id="2050" name="Picture 2">
            <a:extLst>
              <a:ext uri="{FF2B5EF4-FFF2-40B4-BE49-F238E27FC236}">
                <a16:creationId xmlns:a16="http://schemas.microsoft.com/office/drawing/2014/main" id="{B12E9381-9312-D063-835E-B9DBAED0EC8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9595" y="1786973"/>
            <a:ext cx="3752850" cy="1104900"/>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BD9CE84-9EAE-C596-7156-0A9025B053D2}"/>
              </a:ext>
            </a:extLst>
          </p:cNvPr>
          <p:cNvSpPr txBox="1"/>
          <p:nvPr/>
        </p:nvSpPr>
        <p:spPr>
          <a:xfrm>
            <a:off x="7329199" y="1985480"/>
            <a:ext cx="4422422" cy="707886"/>
          </a:xfrm>
          <a:prstGeom prst="rect">
            <a:avLst/>
          </a:prstGeom>
          <a:noFill/>
        </p:spPr>
        <p:txBody>
          <a:bodyPr wrap="square">
            <a:spAutoFit/>
          </a:bodyPr>
          <a:lstStyle/>
          <a:p>
            <a:pPr marR="0" lvl="0" algn="ctr" defTabSz="914400" rtl="0" eaLnBrk="1" fontAlgn="auto" latinLnBrk="0" hangingPunct="1">
              <a:lnSpc>
                <a:spcPct val="100000"/>
              </a:lnSpc>
              <a:spcBef>
                <a:spcPts val="0"/>
              </a:spcBef>
              <a:spcAft>
                <a:spcPts val="600"/>
              </a:spcAft>
              <a:buClrTx/>
              <a:buSzTx/>
              <a:tabLst/>
              <a:defRPr/>
            </a:pPr>
            <a:r>
              <a:rPr kumimoji="0" lang="es-ES" sz="2000" b="0" u="none" strike="noStrike" kern="1200" cap="none" spc="0" normalizeH="0" baseline="0" noProof="0" dirty="0">
                <a:ln>
                  <a:noFill/>
                </a:ln>
                <a:solidFill>
                  <a:schemeClr val="bg1"/>
                </a:solidFill>
                <a:effectLst/>
                <a:uLnTx/>
                <a:uFillTx/>
                <a:latin typeface="Avenir Next LT Pro Light" panose="020B0304020202020204" pitchFamily="34" charset="0"/>
                <a:ea typeface="+mn-ea"/>
                <a:cs typeface="+mn-cs"/>
              </a:rPr>
              <a:t>Plan local de ordenamiento para el distrito de Bocas del Toro</a:t>
            </a:r>
            <a:endParaRPr kumimoji="0" lang="es-GT" sz="2000" b="0" u="none" strike="noStrike" kern="1200" cap="none" spc="0" normalizeH="0" baseline="0" noProof="0" dirty="0">
              <a:ln>
                <a:noFill/>
              </a:ln>
              <a:solidFill>
                <a:schemeClr val="bg1"/>
              </a:solidFill>
              <a:effectLst/>
              <a:uLnTx/>
              <a:uFillTx/>
              <a:latin typeface="Avenir Next LT Pro" panose="020B0504020202020204" pitchFamily="34" charset="0"/>
            </a:endParaRPr>
          </a:p>
        </p:txBody>
      </p:sp>
      <p:pic>
        <p:nvPicPr>
          <p:cNvPr id="8" name="Picture 7">
            <a:extLst>
              <a:ext uri="{FF2B5EF4-FFF2-40B4-BE49-F238E27FC236}">
                <a16:creationId xmlns:a16="http://schemas.microsoft.com/office/drawing/2014/main" id="{31216F11-53E1-3971-3369-AABA21B08440}"/>
              </a:ext>
            </a:extLst>
          </p:cNvPr>
          <p:cNvPicPr>
            <a:picLocks noChangeAspect="1"/>
          </p:cNvPicPr>
          <p:nvPr/>
        </p:nvPicPr>
        <p:blipFill>
          <a:blip r:embed="rId7"/>
          <a:stretch>
            <a:fillRect/>
          </a:stretch>
        </p:blipFill>
        <p:spPr>
          <a:xfrm>
            <a:off x="6527378" y="2776625"/>
            <a:ext cx="5404274" cy="3804442"/>
          </a:xfrm>
          <a:prstGeom prst="rect">
            <a:avLst/>
          </a:prstGeom>
        </p:spPr>
      </p:pic>
      <p:pic>
        <p:nvPicPr>
          <p:cNvPr id="2052" name="Picture 4" descr="Decreto Ejecutivo No.10 de 15 de enero de 2019, que crea el Fondo Solidario  de Vivienda (FSV) | EL DEPH Panamá">
            <a:extLst>
              <a:ext uri="{FF2B5EF4-FFF2-40B4-BE49-F238E27FC236}">
                <a16:creationId xmlns:a16="http://schemas.microsoft.com/office/drawing/2014/main" id="{7B378817-78A4-E752-D9E4-7CF3C0EE62BC}"/>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l="13716" t="16535" r="10859" b="14805"/>
          <a:stretch/>
        </p:blipFill>
        <p:spPr bwMode="auto">
          <a:xfrm>
            <a:off x="8631264" y="901855"/>
            <a:ext cx="1818292" cy="10640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1377031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Metropolitan">
  <a:themeElements>
    <a:clrScheme name="Metropolitan">
      <a:dk1>
        <a:sysClr val="windowText" lastClr="000000"/>
      </a:dk1>
      <a:lt1>
        <a:sysClr val="window" lastClr="FFFFFF"/>
      </a:lt1>
      <a:dk2>
        <a:srgbClr val="162F33"/>
      </a:dk2>
      <a:lt2>
        <a:srgbClr val="EAF0E0"/>
      </a:lt2>
      <a:accent1>
        <a:srgbClr val="50B4C8"/>
      </a:accent1>
      <a:accent2>
        <a:srgbClr val="A8B97F"/>
      </a:accent2>
      <a:accent3>
        <a:srgbClr val="9B9256"/>
      </a:accent3>
      <a:accent4>
        <a:srgbClr val="657689"/>
      </a:accent4>
      <a:accent5>
        <a:srgbClr val="7A855D"/>
      </a:accent5>
      <a:accent6>
        <a:srgbClr val="84AC9D"/>
      </a:accent6>
      <a:hlink>
        <a:srgbClr val="2370CD"/>
      </a:hlink>
      <a:folHlink>
        <a:srgbClr val="877589"/>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79CFCA13-9412-4290-BB4B-85112F88857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1982</TotalTime>
  <Words>4744</Words>
  <Application>Microsoft Office PowerPoint</Application>
  <PresentationFormat>Widescreen</PresentationFormat>
  <Paragraphs>763</Paragraphs>
  <Slides>52</Slides>
  <Notes>24</Notes>
  <HiddenSlides>0</HiddenSlides>
  <MMClips>0</MMClips>
  <ScaleCrop>false</ScaleCrop>
  <HeadingPairs>
    <vt:vector size="6" baseType="variant">
      <vt:variant>
        <vt:lpstr>Fonts Used</vt:lpstr>
      </vt:variant>
      <vt:variant>
        <vt:i4>14</vt:i4>
      </vt:variant>
      <vt:variant>
        <vt:lpstr>Theme</vt:lpstr>
      </vt:variant>
      <vt:variant>
        <vt:i4>2</vt:i4>
      </vt:variant>
      <vt:variant>
        <vt:lpstr>Slide Titles</vt:lpstr>
      </vt:variant>
      <vt:variant>
        <vt:i4>52</vt:i4>
      </vt:variant>
    </vt:vector>
  </HeadingPairs>
  <TitlesOfParts>
    <vt:vector size="68" baseType="lpstr">
      <vt:lpstr>Abadi Extra Light</vt:lpstr>
      <vt:lpstr>Aptos</vt:lpstr>
      <vt:lpstr>Aptos Black</vt:lpstr>
      <vt:lpstr>Aptos Display</vt:lpstr>
      <vt:lpstr>Aptos Light</vt:lpstr>
      <vt:lpstr>Arial</vt:lpstr>
      <vt:lpstr>Avenir Next LT Pro</vt:lpstr>
      <vt:lpstr>Avenir Next LT Pro Demi</vt:lpstr>
      <vt:lpstr>Avenir Next LT Pro Light</vt:lpstr>
      <vt:lpstr>Calibri Light</vt:lpstr>
      <vt:lpstr>Eras Light ITC</vt:lpstr>
      <vt:lpstr>Segoe UI Web (West European)</vt:lpstr>
      <vt:lpstr>Times New Roman</vt:lpstr>
      <vt:lpstr>Tw Cen MT</vt:lpstr>
      <vt:lpstr>Metropolitan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Nancy Montes</dc:creator>
  <cp:lastModifiedBy>Nancy Montes</cp:lastModifiedBy>
  <cp:revision>2</cp:revision>
  <dcterms:created xsi:type="dcterms:W3CDTF">2025-03-16T02:56:55Z</dcterms:created>
  <dcterms:modified xsi:type="dcterms:W3CDTF">2025-04-29T02:05:20Z</dcterms:modified>
</cp:coreProperties>
</file>