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3"/>
  </p:notesMasterIdLst>
  <p:sldIdLst>
    <p:sldId id="373" r:id="rId3"/>
    <p:sldId id="304" r:id="rId4"/>
    <p:sldId id="428" r:id="rId5"/>
    <p:sldId id="378" r:id="rId6"/>
    <p:sldId id="431" r:id="rId7"/>
    <p:sldId id="374" r:id="rId8"/>
    <p:sldId id="381" r:id="rId9"/>
    <p:sldId id="382" r:id="rId10"/>
    <p:sldId id="383" r:id="rId11"/>
    <p:sldId id="384" r:id="rId12"/>
    <p:sldId id="387" r:id="rId13"/>
    <p:sldId id="385" r:id="rId14"/>
    <p:sldId id="389" r:id="rId15"/>
    <p:sldId id="390" r:id="rId16"/>
    <p:sldId id="391" r:id="rId17"/>
    <p:sldId id="392" r:id="rId18"/>
    <p:sldId id="397" r:id="rId19"/>
    <p:sldId id="434" r:id="rId20"/>
    <p:sldId id="393" r:id="rId21"/>
    <p:sldId id="394" r:id="rId22"/>
    <p:sldId id="395" r:id="rId23"/>
    <p:sldId id="396" r:id="rId24"/>
    <p:sldId id="435" r:id="rId25"/>
    <p:sldId id="398" r:id="rId26"/>
    <p:sldId id="399" r:id="rId27"/>
    <p:sldId id="438" r:id="rId28"/>
    <p:sldId id="400" r:id="rId29"/>
    <p:sldId id="401" r:id="rId30"/>
    <p:sldId id="402" r:id="rId31"/>
    <p:sldId id="403" r:id="rId32"/>
    <p:sldId id="404" r:id="rId33"/>
    <p:sldId id="405" r:id="rId34"/>
    <p:sldId id="406" r:id="rId35"/>
    <p:sldId id="407" r:id="rId36"/>
    <p:sldId id="408" r:id="rId37"/>
    <p:sldId id="409" r:id="rId38"/>
    <p:sldId id="410" r:id="rId39"/>
    <p:sldId id="411" r:id="rId40"/>
    <p:sldId id="334" r:id="rId41"/>
    <p:sldId id="436" r:id="rId42"/>
    <p:sldId id="412" r:id="rId43"/>
    <p:sldId id="415" r:id="rId44"/>
    <p:sldId id="420" r:id="rId45"/>
    <p:sldId id="421" r:id="rId46"/>
    <p:sldId id="422" r:id="rId47"/>
    <p:sldId id="437" r:id="rId48"/>
    <p:sldId id="423" r:id="rId49"/>
    <p:sldId id="425" r:id="rId50"/>
    <p:sldId id="432" r:id="rId51"/>
    <p:sldId id="427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6DF9A6D-F762-4277-8B9E-8DF71ADB8745}">
          <p14:sldIdLst>
            <p14:sldId id="373"/>
            <p14:sldId id="304"/>
            <p14:sldId id="428"/>
            <p14:sldId id="378"/>
            <p14:sldId id="431"/>
            <p14:sldId id="374"/>
            <p14:sldId id="381"/>
            <p14:sldId id="382"/>
            <p14:sldId id="383"/>
            <p14:sldId id="384"/>
            <p14:sldId id="387"/>
            <p14:sldId id="385"/>
            <p14:sldId id="389"/>
            <p14:sldId id="390"/>
            <p14:sldId id="391"/>
            <p14:sldId id="392"/>
            <p14:sldId id="397"/>
            <p14:sldId id="434"/>
            <p14:sldId id="393"/>
            <p14:sldId id="394"/>
            <p14:sldId id="395"/>
            <p14:sldId id="396"/>
            <p14:sldId id="435"/>
            <p14:sldId id="398"/>
            <p14:sldId id="399"/>
            <p14:sldId id="438"/>
            <p14:sldId id="400"/>
            <p14:sldId id="401"/>
            <p14:sldId id="402"/>
            <p14:sldId id="403"/>
            <p14:sldId id="404"/>
            <p14:sldId id="405"/>
            <p14:sldId id="406"/>
            <p14:sldId id="407"/>
            <p14:sldId id="408"/>
            <p14:sldId id="409"/>
            <p14:sldId id="410"/>
            <p14:sldId id="411"/>
            <p14:sldId id="334"/>
            <p14:sldId id="436"/>
            <p14:sldId id="412"/>
            <p14:sldId id="415"/>
            <p14:sldId id="420"/>
            <p14:sldId id="421"/>
            <p14:sldId id="422"/>
            <p14:sldId id="437"/>
            <p14:sldId id="423"/>
            <p14:sldId id="425"/>
            <p14:sldId id="432"/>
            <p14:sldId id="42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82D68"/>
    <a:srgbClr val="17698B"/>
    <a:srgbClr val="4EA72E"/>
    <a:srgbClr val="2EA648"/>
    <a:srgbClr val="CECAE8"/>
    <a:srgbClr val="2DA581"/>
    <a:srgbClr val="2D8EA4"/>
    <a:srgbClr val="3D2CA2"/>
    <a:srgbClr val="A02B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28C06B-4BA9-402C-8982-152165A5A180}" v="2" dt="2024-08-20T14:34:22.3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0638" autoAdjust="0"/>
  </p:normalViewPr>
  <p:slideViewPr>
    <p:cSldViewPr snapToGrid="0">
      <p:cViewPr varScale="1">
        <p:scale>
          <a:sx n="66" d="100"/>
          <a:sy n="66" d="100"/>
        </p:scale>
        <p:origin x="133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8" Type="http://schemas.microsoft.com/office/2016/11/relationships/changesInfo" Target="changesInfos/changesInfo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microsoft.com/office/2015/10/relationships/revisionInfo" Target="revisionInfo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ncy Montes" userId="133de9085e775434" providerId="LiveId" clId="{2628C06B-4BA9-402C-8982-152165A5A180}"/>
    <pc:docChg chg="custSel delSld modSld delSection modSection">
      <pc:chgData name="Nancy Montes" userId="133de9085e775434" providerId="LiveId" clId="{2628C06B-4BA9-402C-8982-152165A5A180}" dt="2024-08-20T14:37:58.043" v="179" actId="20577"/>
      <pc:docMkLst>
        <pc:docMk/>
      </pc:docMkLst>
      <pc:sldChg chg="del">
        <pc:chgData name="Nancy Montes" userId="133de9085e775434" providerId="LiveId" clId="{2628C06B-4BA9-402C-8982-152165A5A180}" dt="2024-08-20T14:35:46.110" v="120" actId="47"/>
        <pc:sldMkLst>
          <pc:docMk/>
          <pc:sldMk cId="4145106243" sldId="340"/>
        </pc:sldMkLst>
      </pc:sldChg>
      <pc:sldChg chg="del">
        <pc:chgData name="Nancy Montes" userId="133de9085e775434" providerId="LiveId" clId="{2628C06B-4BA9-402C-8982-152165A5A180}" dt="2024-08-20T14:35:46.110" v="120" actId="47"/>
        <pc:sldMkLst>
          <pc:docMk/>
          <pc:sldMk cId="2447233841" sldId="344"/>
        </pc:sldMkLst>
      </pc:sldChg>
      <pc:sldChg chg="del">
        <pc:chgData name="Nancy Montes" userId="133de9085e775434" providerId="LiveId" clId="{2628C06B-4BA9-402C-8982-152165A5A180}" dt="2024-08-20T14:35:46.110" v="120" actId="47"/>
        <pc:sldMkLst>
          <pc:docMk/>
          <pc:sldMk cId="144388146" sldId="353"/>
        </pc:sldMkLst>
      </pc:sldChg>
      <pc:sldChg chg="del">
        <pc:chgData name="Nancy Montes" userId="133de9085e775434" providerId="LiveId" clId="{2628C06B-4BA9-402C-8982-152165A5A180}" dt="2024-08-20T14:35:46.110" v="120" actId="47"/>
        <pc:sldMkLst>
          <pc:docMk/>
          <pc:sldMk cId="649597290" sldId="355"/>
        </pc:sldMkLst>
      </pc:sldChg>
      <pc:sldChg chg="del">
        <pc:chgData name="Nancy Montes" userId="133de9085e775434" providerId="LiveId" clId="{2628C06B-4BA9-402C-8982-152165A5A180}" dt="2024-08-20T14:35:46.110" v="120" actId="47"/>
        <pc:sldMkLst>
          <pc:docMk/>
          <pc:sldMk cId="3146090913" sldId="375"/>
        </pc:sldMkLst>
      </pc:sldChg>
      <pc:sldChg chg="del">
        <pc:chgData name="Nancy Montes" userId="133de9085e775434" providerId="LiveId" clId="{2628C06B-4BA9-402C-8982-152165A5A180}" dt="2024-08-20T14:35:46.110" v="120" actId="47"/>
        <pc:sldMkLst>
          <pc:docMk/>
          <pc:sldMk cId="2898730207" sldId="376"/>
        </pc:sldMkLst>
      </pc:sldChg>
      <pc:sldChg chg="del">
        <pc:chgData name="Nancy Montes" userId="133de9085e775434" providerId="LiveId" clId="{2628C06B-4BA9-402C-8982-152165A5A180}" dt="2024-08-20T14:35:46.110" v="120" actId="47"/>
        <pc:sldMkLst>
          <pc:docMk/>
          <pc:sldMk cId="3070837856" sldId="380"/>
        </pc:sldMkLst>
      </pc:sldChg>
      <pc:sldChg chg="modNotesTx">
        <pc:chgData name="Nancy Montes" userId="133de9085e775434" providerId="LiveId" clId="{2628C06B-4BA9-402C-8982-152165A5A180}" dt="2024-08-20T14:37:04.268" v="138" actId="20577"/>
        <pc:sldMkLst>
          <pc:docMk/>
          <pc:sldMk cId="563333835" sldId="382"/>
        </pc:sldMkLst>
      </pc:sldChg>
      <pc:sldChg chg="del">
        <pc:chgData name="Nancy Montes" userId="133de9085e775434" providerId="LiveId" clId="{2628C06B-4BA9-402C-8982-152165A5A180}" dt="2024-08-20T14:35:46.110" v="120" actId="47"/>
        <pc:sldMkLst>
          <pc:docMk/>
          <pc:sldMk cId="394273039" sldId="388"/>
        </pc:sldMkLst>
      </pc:sldChg>
      <pc:sldChg chg="modNotesTx">
        <pc:chgData name="Nancy Montes" userId="133de9085e775434" providerId="LiveId" clId="{2628C06B-4BA9-402C-8982-152165A5A180}" dt="2024-08-20T14:37:31.904" v="157" actId="20577"/>
        <pc:sldMkLst>
          <pc:docMk/>
          <pc:sldMk cId="3315722485" sldId="397"/>
        </pc:sldMkLst>
      </pc:sldChg>
      <pc:sldChg chg="addSp delSp modSp mod delAnim modAnim">
        <pc:chgData name="Nancy Montes" userId="133de9085e775434" providerId="LiveId" clId="{2628C06B-4BA9-402C-8982-152165A5A180}" dt="2024-08-20T14:35:28.893" v="119" actId="14100"/>
        <pc:sldMkLst>
          <pc:docMk/>
          <pc:sldMk cId="3177248418" sldId="410"/>
        </pc:sldMkLst>
        <pc:spChg chg="add mod">
          <ac:chgData name="Nancy Montes" userId="133de9085e775434" providerId="LiveId" clId="{2628C06B-4BA9-402C-8982-152165A5A180}" dt="2024-08-20T14:35:22.072" v="118" actId="1076"/>
          <ac:spMkLst>
            <pc:docMk/>
            <pc:sldMk cId="3177248418" sldId="410"/>
            <ac:spMk id="9" creationId="{7286E955-61B4-0A2A-4044-C05EE5B149EA}"/>
          </ac:spMkLst>
        </pc:spChg>
        <pc:spChg chg="mod">
          <ac:chgData name="Nancy Montes" userId="133de9085e775434" providerId="LiveId" clId="{2628C06B-4BA9-402C-8982-152165A5A180}" dt="2024-08-20T14:35:28.893" v="119" actId="14100"/>
          <ac:spMkLst>
            <pc:docMk/>
            <pc:sldMk cId="3177248418" sldId="410"/>
            <ac:spMk id="31" creationId="{AC753E03-25B6-2EF4-C501-F2D26395DC41}"/>
          </ac:spMkLst>
        </pc:spChg>
        <pc:picChg chg="del">
          <ac:chgData name="Nancy Montes" userId="133de9085e775434" providerId="LiveId" clId="{2628C06B-4BA9-402C-8982-152165A5A180}" dt="2024-08-20T14:33:55.217" v="13" actId="478"/>
          <ac:picMkLst>
            <pc:docMk/>
            <pc:sldMk cId="3177248418" sldId="410"/>
            <ac:picMk id="32" creationId="{8BB46C3C-C07B-EA25-C6BC-5189D823405C}"/>
          </ac:picMkLst>
        </pc:picChg>
      </pc:sldChg>
      <pc:sldChg chg="modNotesTx">
        <pc:chgData name="Nancy Montes" userId="133de9085e775434" providerId="LiveId" clId="{2628C06B-4BA9-402C-8982-152165A5A180}" dt="2024-08-20T14:33:21.733" v="12" actId="20577"/>
        <pc:sldMkLst>
          <pc:docMk/>
          <pc:sldMk cId="854334522" sldId="428"/>
        </pc:sldMkLst>
      </pc:sldChg>
      <pc:sldChg chg="del">
        <pc:chgData name="Nancy Montes" userId="133de9085e775434" providerId="LiveId" clId="{2628C06B-4BA9-402C-8982-152165A5A180}" dt="2024-08-20T14:35:46.110" v="120" actId="47"/>
        <pc:sldMkLst>
          <pc:docMk/>
          <pc:sldMk cId="548119869" sldId="430"/>
        </pc:sldMkLst>
      </pc:sldChg>
      <pc:sldChg chg="del">
        <pc:chgData name="Nancy Montes" userId="133de9085e775434" providerId="LiveId" clId="{2628C06B-4BA9-402C-8982-152165A5A180}" dt="2024-08-20T14:35:46.110" v="120" actId="47"/>
        <pc:sldMkLst>
          <pc:docMk/>
          <pc:sldMk cId="603242726" sldId="433"/>
        </pc:sldMkLst>
      </pc:sldChg>
      <pc:sldChg chg="modNotesTx">
        <pc:chgData name="Nancy Montes" userId="133de9085e775434" providerId="LiveId" clId="{2628C06B-4BA9-402C-8982-152165A5A180}" dt="2024-08-20T14:37:58.043" v="179" actId="20577"/>
        <pc:sldMkLst>
          <pc:docMk/>
          <pc:sldMk cId="3867844965" sldId="43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9A1558-8916-4058-8D01-D4432F56DC05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D17268-8FFC-496D-835A-6F49A5A00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9362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3457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1033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9357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414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5825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2148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1619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345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6181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8117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808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7562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0267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9844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1956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6923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6585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4226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5951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7279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1441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681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7990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0240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44276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41990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88037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64961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27327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63539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76860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18577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8923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1709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5811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18905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06125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07655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72595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16494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37429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1722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62835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8296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600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0239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4181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9209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1562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107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45593-3ED7-9966-CB3D-E88EB51BF1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101017-1363-F3E5-A681-79E82F3298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50F324-1AC0-D9AF-52F0-09BF609FE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BBE4D-E6A6-4F44-9DA6-349E72CDE99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FFFDC3-CEDB-4149-6FB3-E6F395320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760A8-B16C-2E59-58F8-5D1134FAE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978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E908E-91D9-5800-8354-DC3DA80C9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5BB75-8F1F-07A1-DF06-0F64D51302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B43C7A-9038-5926-10DB-933DC8007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BBE4D-E6A6-4F44-9DA6-349E72CDE99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490A63-0B9E-CE71-E5DB-AFB837DEB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37EE12-F517-48F8-8967-B5D44B897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511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227EF6-AEF9-828D-EF23-6BBAE2309F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5CD980-45C6-822A-FFE3-623C786A66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30B3D5-D817-A739-DF43-3E5AB1CDE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BBE4D-E6A6-4F44-9DA6-349E72CDE99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CB0CDF-A497-8E1F-73A4-23BA0C066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AAF9B3-8A06-A97A-BA4E-5896C4972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0732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E38E993D-36D7-4112-8B9C-E99D72404D11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29282942-6F89-4B19-8C89-6D84E5D89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1250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E993D-36D7-4112-8B9C-E99D72404D11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82942-6F89-4B19-8C89-6D84E5D89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342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E993D-36D7-4112-8B9C-E99D72404D11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82942-6F89-4B19-8C89-6D84E5D89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2557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E993D-36D7-4112-8B9C-E99D72404D11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82942-6F89-4B19-8C89-6D84E5D89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346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E993D-36D7-4112-8B9C-E99D72404D11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82942-6F89-4B19-8C89-6D84E5D89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6690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E993D-36D7-4112-8B9C-E99D72404D11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82942-6F89-4B19-8C89-6D84E5D89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9247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E993D-36D7-4112-8B9C-E99D72404D11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82942-6F89-4B19-8C89-6D84E5D89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2706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E993D-36D7-4112-8B9C-E99D72404D11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82942-6F89-4B19-8C89-6D84E5D89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64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F4891-1897-B51F-DE49-8AE058332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AEB2D-5663-1827-AC60-40E6D9667F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157FBE-9E32-8CA8-5D52-6FDF8F1AE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BBE4D-E6A6-4F44-9DA6-349E72CDE99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B47ECD-9E93-1ED8-3417-117D171F6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3AC91D-067D-FAB7-5796-D23E64E67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7756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E993D-36D7-4112-8B9C-E99D72404D11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82942-6F89-4B19-8C89-6D84E5D89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8726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E993D-36D7-4112-8B9C-E99D72404D11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82942-6F89-4B19-8C89-6D84E5D89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3914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E993D-36D7-4112-8B9C-E99D72404D11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82942-6F89-4B19-8C89-6D84E5D89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3187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E993D-36D7-4112-8B9C-E99D72404D11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82942-6F89-4B19-8C89-6D84E5D891EE}" type="slidenum">
              <a:rPr lang="en-US" smtClean="0"/>
              <a:t>‹#›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717838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E993D-36D7-4112-8B9C-E99D72404D11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82942-6F89-4B19-8C89-6D84E5D89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399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E993D-36D7-4112-8B9C-E99D72404D11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82942-6F89-4B19-8C89-6D84E5D89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966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E993D-36D7-4112-8B9C-E99D72404D11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82942-6F89-4B19-8C89-6D84E5D89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008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E993D-36D7-4112-8B9C-E99D72404D11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82942-6F89-4B19-8C89-6D84E5D89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5977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E993D-36D7-4112-8B9C-E99D72404D11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82942-6F89-4B19-8C89-6D84E5D89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001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964D2-AEB4-9A0C-348F-94E30021D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5A1732-72F8-B04A-4D93-1351821674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E3174-48A9-6521-2CCC-933626B84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BBE4D-E6A6-4F44-9DA6-349E72CDE99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723CEA-2F21-A9AE-62CF-DC4DCF51D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C62190-501C-323E-1B1A-5266B32EF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981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FC61B-D75F-B010-48F5-3B0BD24D8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B5535F-8335-44A9-22A0-9A576FBCAD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588FD3-7AB0-449B-3108-8DAF75AD15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EC7A0A-6C75-1BDD-3C0C-24F5F4B5C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BBE4D-E6A6-4F44-9DA6-349E72CDE99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C3D13D-2AB6-2493-0641-45E05272C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46D70B-CA3D-B186-9DBA-EC4E2CCBD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82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DEDA6-0A7E-03D3-B2E7-4FFA3237F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346379-EEC8-8F2D-FC2B-CBF9BD79B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5374A0-5708-4150-6D28-C79128174E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6DD767-0A6C-118B-9439-A2B62CB4C5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817C53-FBA0-2643-FADF-DC02B757EE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6828BA-2113-06BE-86A1-22EFB0C8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BBE4D-E6A6-4F44-9DA6-349E72CDE99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E60CAF-4DDF-8087-0B1B-3BA632CB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DDE289-BD21-DAFF-9DE4-1408D689C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00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0DAE0-4EB6-BD2B-5D64-4C8C0CF64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B403B9-47C2-36A5-C6F7-03651D240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BBE4D-E6A6-4F44-9DA6-349E72CDE99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F3A94D-0C18-ED25-4CF6-4699D2459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937685-B5A9-E2A1-1556-929DECF3C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246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F4994FA-BDF5-F24E-B0BC-1AEB71E0AD74}"/>
              </a:ext>
            </a:extLst>
          </p:cNvPr>
          <p:cNvSpPr/>
          <p:nvPr userDrawn="1"/>
        </p:nvSpPr>
        <p:spPr>
          <a:xfrm>
            <a:off x="0" y="0"/>
            <a:ext cx="12184998" cy="6848571"/>
          </a:xfrm>
          <a:prstGeom prst="rect">
            <a:avLst/>
          </a:prstGeom>
          <a:gradFill flip="none" rotWithShape="1">
            <a:gsLst>
              <a:gs pos="58000">
                <a:srgbClr val="2FBBD4"/>
              </a:gs>
              <a:gs pos="13000">
                <a:srgbClr val="021F49"/>
              </a:gs>
              <a:gs pos="100000">
                <a:srgbClr val="2FBB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64C9FD2-27D4-1607-C269-21D4629E9742}"/>
              </a:ext>
            </a:extLst>
          </p:cNvPr>
          <p:cNvSpPr/>
          <p:nvPr userDrawn="1"/>
        </p:nvSpPr>
        <p:spPr>
          <a:xfrm>
            <a:off x="2146852" y="1079436"/>
            <a:ext cx="10037197" cy="5770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69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FBBBA-134B-2579-D3FE-0A1CF5A25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DE55E-64D7-0E01-A7A1-9BB7BB42B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74957A-E674-2E4D-A06B-B76A0B6157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2F2D26-1AD0-F970-FD7A-D076EEACC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BBE4D-E6A6-4F44-9DA6-349E72CDE99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86C531-B9F9-3E4D-48D3-893F4254C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1B4992-F93D-10D0-4877-C095E2F1D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626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5EFA8-93AC-DFF6-87EE-89CAC5210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436249-E8C5-C83C-0DBD-BC9EDFF53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FF24C3-A5AE-DA03-B1FC-84704D82E4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A25A21-1D13-5507-9392-25B7174A9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BBE4D-E6A6-4F44-9DA6-349E72CDE99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E5BDB8-4799-FEB5-58A9-0DFBD9468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9F1625-ED39-4912-BE2E-0979DA091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936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278E88-6C14-E2C1-0E37-EE7ADCB28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1EF3B6-ADAF-4122-02AA-1F0BD9CA5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121E91-7BD7-DBF3-9A52-1335BF22F7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2BBE4D-E6A6-4F44-9DA6-349E72CDE99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5F698-EA96-264E-7CD1-404584D850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F428CB-6C04-4C85-8553-EA90F27F49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133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E993D-36D7-4112-8B9C-E99D72404D11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82942-6F89-4B19-8C89-6D84E5D89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4329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jpe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61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4.png"/><Relationship Id="rId7" Type="http://schemas.openxmlformats.org/officeDocument/2006/relationships/image" Target="../media/image61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jpeg"/><Relationship Id="rId4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7" Type="http://schemas.openxmlformats.org/officeDocument/2006/relationships/image" Target="../media/image12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2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7" Type="http://schemas.openxmlformats.org/officeDocument/2006/relationships/image" Target="../media/image12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rb.gy/12e1f4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131.png"/><Relationship Id="rId5" Type="http://schemas.openxmlformats.org/officeDocument/2006/relationships/image" Target="../media/image8.png"/><Relationship Id="rId10" Type="http://schemas.openxmlformats.org/officeDocument/2006/relationships/hyperlink" Target="https://rb.gy/07urgc" TargetMode="External"/><Relationship Id="rId4" Type="http://schemas.openxmlformats.org/officeDocument/2006/relationships/image" Target="../media/image7.png"/><Relationship Id="rId9" Type="http://schemas.openxmlformats.org/officeDocument/2006/relationships/image" Target="../media/image130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10" Type="http://schemas.openxmlformats.org/officeDocument/2006/relationships/image" Target="../media/image131.png"/><Relationship Id="rId4" Type="http://schemas.openxmlformats.org/officeDocument/2006/relationships/image" Target="../media/image7.png"/><Relationship Id="rId9" Type="http://schemas.openxmlformats.org/officeDocument/2006/relationships/hyperlink" Target="https://rb.gy/07urgc" TargetMode="Externa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hyperlink" Target="https://rb.gy/07urgc" TargetMode="Externa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32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jpe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19.png"/><Relationship Id="rId5" Type="http://schemas.openxmlformats.org/officeDocument/2006/relationships/image" Target="../media/image8.png"/><Relationship Id="rId10" Type="http://schemas.openxmlformats.org/officeDocument/2006/relationships/image" Target="../media/image18.svg"/><Relationship Id="rId4" Type="http://schemas.openxmlformats.org/officeDocument/2006/relationships/image" Target="../media/image7.png"/><Relationship Id="rId9" Type="http://schemas.openxmlformats.org/officeDocument/2006/relationships/image" Target="../media/image1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AE5E2ACB-8486-8596-0A9E-54FBA835C72C}"/>
              </a:ext>
            </a:extLst>
          </p:cNvPr>
          <p:cNvSpPr/>
          <p:nvPr/>
        </p:nvSpPr>
        <p:spPr>
          <a:xfrm>
            <a:off x="18085" y="10199"/>
            <a:ext cx="12184998" cy="6848571"/>
          </a:xfrm>
          <a:prstGeom prst="rect">
            <a:avLst/>
          </a:prstGeom>
          <a:gradFill flip="none" rotWithShape="1">
            <a:gsLst>
              <a:gs pos="58000">
                <a:srgbClr val="2FBBD4"/>
              </a:gs>
              <a:gs pos="13000">
                <a:srgbClr val="021F49"/>
              </a:gs>
              <a:gs pos="100000">
                <a:srgbClr val="2FBB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F4369B2-98CE-8003-3DEA-2A50033C21C6}"/>
              </a:ext>
            </a:extLst>
          </p:cNvPr>
          <p:cNvSpPr/>
          <p:nvPr/>
        </p:nvSpPr>
        <p:spPr>
          <a:xfrm>
            <a:off x="8154261" y="231672"/>
            <a:ext cx="3291840" cy="3291840"/>
          </a:xfrm>
          <a:prstGeom prst="ellipse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FDB92899-9721-F548-AE1E-2AC67DA18497}"/>
              </a:ext>
            </a:extLst>
          </p:cNvPr>
          <p:cNvSpPr/>
          <p:nvPr/>
        </p:nvSpPr>
        <p:spPr>
          <a:xfrm>
            <a:off x="6779150" y="2639657"/>
            <a:ext cx="3291840" cy="329184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DF8D73F-F879-443F-E65B-D472AAC994F0}"/>
              </a:ext>
            </a:extLst>
          </p:cNvPr>
          <p:cNvSpPr/>
          <p:nvPr/>
        </p:nvSpPr>
        <p:spPr>
          <a:xfrm>
            <a:off x="8819803" y="2776018"/>
            <a:ext cx="3383280" cy="338328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18" name="Picture 17" descr="A couple of people on a surfboard&#10;&#10;Description automatically generated">
            <a:extLst>
              <a:ext uri="{FF2B5EF4-FFF2-40B4-BE49-F238E27FC236}">
                <a16:creationId xmlns:a16="http://schemas.microsoft.com/office/drawing/2014/main" id="{E4538DC6-79F4-D711-4818-27930F8792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2994" y="-2250755"/>
            <a:ext cx="18576590" cy="12837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1970F3-B1E1-5366-E209-EB746B30CC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7091050" y="2944710"/>
            <a:ext cx="2743200" cy="2745421"/>
          </a:xfrm>
          <a:custGeom>
            <a:avLst/>
            <a:gdLst>
              <a:gd name="connsiteX0" fmla="*/ 1554480 w 3106445"/>
              <a:gd name="connsiteY0" fmla="*/ 0 h 3108960"/>
              <a:gd name="connsiteX1" fmla="*/ 0 w 3106445"/>
              <a:gd name="connsiteY1" fmla="*/ 1554480 h 3108960"/>
              <a:gd name="connsiteX2" fmla="*/ 1554480 w 3106445"/>
              <a:gd name="connsiteY2" fmla="*/ 3108960 h 3108960"/>
              <a:gd name="connsiteX3" fmla="*/ 3100935 w 3106445"/>
              <a:gd name="connsiteY3" fmla="*/ 1713417 h 3108960"/>
              <a:gd name="connsiteX4" fmla="*/ 3106445 w 3106445"/>
              <a:gd name="connsiteY4" fmla="*/ 1604286 h 3108960"/>
              <a:gd name="connsiteX5" fmla="*/ 3106445 w 3106445"/>
              <a:gd name="connsiteY5" fmla="*/ 1504674 h 3108960"/>
              <a:gd name="connsiteX6" fmla="*/ 3100935 w 3106445"/>
              <a:gd name="connsiteY6" fmla="*/ 1395544 h 3108960"/>
              <a:gd name="connsiteX7" fmla="*/ 1554480 w 3106445"/>
              <a:gd name="connsiteY7" fmla="*/ 0 h 3108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06445" h="3108960">
                <a:moveTo>
                  <a:pt x="1554480" y="0"/>
                </a:moveTo>
                <a:cubicBezTo>
                  <a:pt x="695964" y="0"/>
                  <a:pt x="0" y="695964"/>
                  <a:pt x="0" y="1554480"/>
                </a:cubicBezTo>
                <a:cubicBezTo>
                  <a:pt x="0" y="2412996"/>
                  <a:pt x="695964" y="3108960"/>
                  <a:pt x="1554480" y="3108960"/>
                </a:cubicBezTo>
                <a:cubicBezTo>
                  <a:pt x="2359339" y="3108960"/>
                  <a:pt x="3021330" y="2497273"/>
                  <a:pt x="3100935" y="1713417"/>
                </a:cubicBezTo>
                <a:lnTo>
                  <a:pt x="3106445" y="1604286"/>
                </a:lnTo>
                <a:lnTo>
                  <a:pt x="3106445" y="1504674"/>
                </a:lnTo>
                <a:lnTo>
                  <a:pt x="3100935" y="1395544"/>
                </a:lnTo>
                <a:cubicBezTo>
                  <a:pt x="3021330" y="611687"/>
                  <a:pt x="2359339" y="0"/>
                  <a:pt x="1554480" y="0"/>
                </a:cubicBezTo>
                <a:close/>
              </a:path>
            </a:pathLst>
          </a:cu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1" name="Picture 40" descr="A group of people working on a paper&#10;&#10;Description automatically generated">
            <a:extLst>
              <a:ext uri="{FF2B5EF4-FFF2-40B4-BE49-F238E27FC236}">
                <a16:creationId xmlns:a16="http://schemas.microsoft.com/office/drawing/2014/main" id="{16CFF835-4024-794B-49CF-850EAD4C66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0">
            <a:off x="9112900" y="3063180"/>
            <a:ext cx="2944367" cy="2940692"/>
          </a:xfrm>
          <a:custGeom>
            <a:avLst/>
            <a:gdLst>
              <a:gd name="connsiteX0" fmla="*/ 0 w 2944367"/>
              <a:gd name="connsiteY0" fmla="*/ 1470346 h 2940692"/>
              <a:gd name="connsiteX1" fmla="*/ 1472184 w 2944367"/>
              <a:gd name="connsiteY1" fmla="*/ 0 h 2940692"/>
              <a:gd name="connsiteX2" fmla="*/ 2944367 w 2944367"/>
              <a:gd name="connsiteY2" fmla="*/ 1470346 h 2940692"/>
              <a:gd name="connsiteX3" fmla="*/ 1472183 w 2944367"/>
              <a:gd name="connsiteY3" fmla="*/ 2940692 h 2940692"/>
              <a:gd name="connsiteX4" fmla="*/ 0 w 2944367"/>
              <a:gd name="connsiteY4" fmla="*/ 1470346 h 2940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4367" h="2940692">
                <a:moveTo>
                  <a:pt x="0" y="1470346"/>
                </a:moveTo>
                <a:cubicBezTo>
                  <a:pt x="0" y="658296"/>
                  <a:pt x="659119" y="0"/>
                  <a:pt x="1472184" y="0"/>
                </a:cubicBezTo>
                <a:cubicBezTo>
                  <a:pt x="2285249" y="0"/>
                  <a:pt x="2944367" y="658296"/>
                  <a:pt x="2944367" y="1470346"/>
                </a:cubicBezTo>
                <a:cubicBezTo>
                  <a:pt x="2944367" y="2282396"/>
                  <a:pt x="2285248" y="2940692"/>
                  <a:pt x="1472183" y="2940692"/>
                </a:cubicBezTo>
                <a:cubicBezTo>
                  <a:pt x="659119" y="2940692"/>
                  <a:pt x="0" y="2282396"/>
                  <a:pt x="0" y="1470346"/>
                </a:cubicBezTo>
                <a:close/>
              </a:path>
            </a:pathLst>
          </a:cu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109" name="Group 108">
            <a:extLst>
              <a:ext uri="{FF2B5EF4-FFF2-40B4-BE49-F238E27FC236}">
                <a16:creationId xmlns:a16="http://schemas.microsoft.com/office/drawing/2014/main" id="{38236537-3A02-035C-050E-CB7BD58530F4}"/>
              </a:ext>
            </a:extLst>
          </p:cNvPr>
          <p:cNvGrpSpPr/>
          <p:nvPr/>
        </p:nvGrpSpPr>
        <p:grpSpPr>
          <a:xfrm>
            <a:off x="11414016" y="42276"/>
            <a:ext cx="472070" cy="1207175"/>
            <a:chOff x="11414016" y="42276"/>
            <a:chExt cx="472070" cy="1207175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81E9882F-1156-EA8F-0187-F23C6084A2F1}"/>
                </a:ext>
              </a:extLst>
            </p:cNvPr>
            <p:cNvGrpSpPr/>
            <p:nvPr/>
          </p:nvGrpSpPr>
          <p:grpSpPr>
            <a:xfrm>
              <a:off x="11414016" y="366282"/>
              <a:ext cx="472070" cy="73152"/>
              <a:chOff x="5815669" y="903168"/>
              <a:chExt cx="472070" cy="73152"/>
            </a:xfrm>
          </p:grpSpPr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6112BE8D-829D-EF95-8C0A-F26323C90DE5}"/>
                  </a:ext>
                </a:extLst>
              </p:cNvPr>
              <p:cNvSpPr/>
              <p:nvPr/>
            </p:nvSpPr>
            <p:spPr>
              <a:xfrm>
                <a:off x="5815669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41A2CDDE-AAD0-0A74-5B11-6D7C565AC68E}"/>
                  </a:ext>
                </a:extLst>
              </p:cNvPr>
              <p:cNvSpPr/>
              <p:nvPr/>
            </p:nvSpPr>
            <p:spPr>
              <a:xfrm>
                <a:off x="6214587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55E6493B-A1D9-9019-B718-8CE306664A3F}"/>
                  </a:ext>
                </a:extLst>
              </p:cNvPr>
              <p:cNvSpPr/>
              <p:nvPr/>
            </p:nvSpPr>
            <p:spPr>
              <a:xfrm>
                <a:off x="6015128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E6481547-A9D4-912F-BCD7-E4A757E992BF}"/>
                </a:ext>
              </a:extLst>
            </p:cNvPr>
            <p:cNvGrpSpPr/>
            <p:nvPr/>
          </p:nvGrpSpPr>
          <p:grpSpPr>
            <a:xfrm>
              <a:off x="11414016" y="528285"/>
              <a:ext cx="472070" cy="73152"/>
              <a:chOff x="5815669" y="903168"/>
              <a:chExt cx="472070" cy="73152"/>
            </a:xfrm>
          </p:grpSpPr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34483EA9-A99B-ACA6-545D-DC79274074AD}"/>
                  </a:ext>
                </a:extLst>
              </p:cNvPr>
              <p:cNvSpPr/>
              <p:nvPr/>
            </p:nvSpPr>
            <p:spPr>
              <a:xfrm>
                <a:off x="5815669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21CD3D97-E818-9D0B-D02F-8E8099D1FCAC}"/>
                  </a:ext>
                </a:extLst>
              </p:cNvPr>
              <p:cNvSpPr/>
              <p:nvPr/>
            </p:nvSpPr>
            <p:spPr>
              <a:xfrm>
                <a:off x="6214587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442933FC-3E54-452A-B84D-7A6C58747E65}"/>
                  </a:ext>
                </a:extLst>
              </p:cNvPr>
              <p:cNvSpPr/>
              <p:nvPr/>
            </p:nvSpPr>
            <p:spPr>
              <a:xfrm>
                <a:off x="6015128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6E79C9BC-D45B-F742-D099-B177F0E2ED85}"/>
                </a:ext>
              </a:extLst>
            </p:cNvPr>
            <p:cNvGrpSpPr/>
            <p:nvPr/>
          </p:nvGrpSpPr>
          <p:grpSpPr>
            <a:xfrm>
              <a:off x="11414016" y="690288"/>
              <a:ext cx="472070" cy="73152"/>
              <a:chOff x="5815669" y="903168"/>
              <a:chExt cx="472070" cy="73152"/>
            </a:xfrm>
          </p:grpSpPr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E7029F16-14F9-F6F0-66D1-9A4108969C42}"/>
                  </a:ext>
                </a:extLst>
              </p:cNvPr>
              <p:cNvSpPr/>
              <p:nvPr/>
            </p:nvSpPr>
            <p:spPr>
              <a:xfrm>
                <a:off x="5815669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CA1C9FDF-E302-BC07-A919-DBB4F8F4C0BE}"/>
                  </a:ext>
                </a:extLst>
              </p:cNvPr>
              <p:cNvSpPr/>
              <p:nvPr/>
            </p:nvSpPr>
            <p:spPr>
              <a:xfrm>
                <a:off x="6214587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47B5A3A5-47F4-E7E7-C3FE-D592312D8DC0}"/>
                  </a:ext>
                </a:extLst>
              </p:cNvPr>
              <p:cNvSpPr/>
              <p:nvPr/>
            </p:nvSpPr>
            <p:spPr>
              <a:xfrm>
                <a:off x="6015128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2CDBAFFA-18EA-FD09-1BDE-DC6C8CD71ABC}"/>
                </a:ext>
              </a:extLst>
            </p:cNvPr>
            <p:cNvGrpSpPr/>
            <p:nvPr/>
          </p:nvGrpSpPr>
          <p:grpSpPr>
            <a:xfrm>
              <a:off x="11414016" y="204279"/>
              <a:ext cx="472070" cy="73152"/>
              <a:chOff x="5815669" y="903168"/>
              <a:chExt cx="472070" cy="73152"/>
            </a:xfrm>
          </p:grpSpPr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5DEA24FA-0269-9428-09FC-93B26BD0E82D}"/>
                  </a:ext>
                </a:extLst>
              </p:cNvPr>
              <p:cNvSpPr/>
              <p:nvPr/>
            </p:nvSpPr>
            <p:spPr>
              <a:xfrm>
                <a:off x="5815669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9DB93C68-2676-6EB1-46CE-92A025FAC426}"/>
                  </a:ext>
                </a:extLst>
              </p:cNvPr>
              <p:cNvSpPr/>
              <p:nvPr/>
            </p:nvSpPr>
            <p:spPr>
              <a:xfrm>
                <a:off x="6214587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FD61470E-148F-0893-B390-58B3007E7F07}"/>
                  </a:ext>
                </a:extLst>
              </p:cNvPr>
              <p:cNvSpPr/>
              <p:nvPr/>
            </p:nvSpPr>
            <p:spPr>
              <a:xfrm>
                <a:off x="6015128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14816027-3ED4-8BA0-A2BB-75D6EA6F718B}"/>
                </a:ext>
              </a:extLst>
            </p:cNvPr>
            <p:cNvGrpSpPr/>
            <p:nvPr/>
          </p:nvGrpSpPr>
          <p:grpSpPr>
            <a:xfrm>
              <a:off x="11414016" y="42276"/>
              <a:ext cx="472070" cy="73152"/>
              <a:chOff x="5815669" y="903168"/>
              <a:chExt cx="472070" cy="73152"/>
            </a:xfrm>
          </p:grpSpPr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62B6F3DE-6562-380C-BF12-33BD6795EDEE}"/>
                  </a:ext>
                </a:extLst>
              </p:cNvPr>
              <p:cNvSpPr/>
              <p:nvPr/>
            </p:nvSpPr>
            <p:spPr>
              <a:xfrm>
                <a:off x="5815669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6DB943A0-90C5-2C75-E176-238129ED113E}"/>
                  </a:ext>
                </a:extLst>
              </p:cNvPr>
              <p:cNvSpPr/>
              <p:nvPr/>
            </p:nvSpPr>
            <p:spPr>
              <a:xfrm>
                <a:off x="6214587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B0866AA0-ABC4-8FCD-51F1-E857FC27FB68}"/>
                  </a:ext>
                </a:extLst>
              </p:cNvPr>
              <p:cNvSpPr/>
              <p:nvPr/>
            </p:nvSpPr>
            <p:spPr>
              <a:xfrm>
                <a:off x="6015128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0D01C51F-AFEB-D0B2-FD58-0536F20AF736}"/>
                </a:ext>
              </a:extLst>
            </p:cNvPr>
            <p:cNvGrpSpPr/>
            <p:nvPr/>
          </p:nvGrpSpPr>
          <p:grpSpPr>
            <a:xfrm>
              <a:off x="11414016" y="852291"/>
              <a:ext cx="472070" cy="73152"/>
              <a:chOff x="5815669" y="903168"/>
              <a:chExt cx="472070" cy="73152"/>
            </a:xfrm>
          </p:grpSpPr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9735511E-BA92-21AE-21B5-03F81441A45C}"/>
                  </a:ext>
                </a:extLst>
              </p:cNvPr>
              <p:cNvSpPr/>
              <p:nvPr/>
            </p:nvSpPr>
            <p:spPr>
              <a:xfrm>
                <a:off x="5815669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99710BA5-9747-837B-6B7C-CD30A956DF09}"/>
                  </a:ext>
                </a:extLst>
              </p:cNvPr>
              <p:cNvSpPr/>
              <p:nvPr/>
            </p:nvSpPr>
            <p:spPr>
              <a:xfrm>
                <a:off x="6214587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C080BF8B-E8A1-BB2E-51A1-01221C711435}"/>
                  </a:ext>
                </a:extLst>
              </p:cNvPr>
              <p:cNvSpPr/>
              <p:nvPr/>
            </p:nvSpPr>
            <p:spPr>
              <a:xfrm>
                <a:off x="6015128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A2A542D5-F6E7-25FE-970B-A11B934D9097}"/>
                </a:ext>
              </a:extLst>
            </p:cNvPr>
            <p:cNvGrpSpPr/>
            <p:nvPr/>
          </p:nvGrpSpPr>
          <p:grpSpPr>
            <a:xfrm>
              <a:off x="11414016" y="1014294"/>
              <a:ext cx="472070" cy="73152"/>
              <a:chOff x="5815669" y="903168"/>
              <a:chExt cx="472070" cy="73152"/>
            </a:xfrm>
          </p:grpSpPr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C6C8CA4C-0148-92BE-45F2-9749FBFA7C87}"/>
                  </a:ext>
                </a:extLst>
              </p:cNvPr>
              <p:cNvSpPr/>
              <p:nvPr/>
            </p:nvSpPr>
            <p:spPr>
              <a:xfrm>
                <a:off x="5815669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id="{277C0768-5553-AD0A-E52C-66BB8C57C13D}"/>
                  </a:ext>
                </a:extLst>
              </p:cNvPr>
              <p:cNvSpPr/>
              <p:nvPr/>
            </p:nvSpPr>
            <p:spPr>
              <a:xfrm>
                <a:off x="6214587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08162C80-FDF4-3449-4868-C3790E2ABA98}"/>
                  </a:ext>
                </a:extLst>
              </p:cNvPr>
              <p:cNvSpPr/>
              <p:nvPr/>
            </p:nvSpPr>
            <p:spPr>
              <a:xfrm>
                <a:off x="6015128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090E1C29-195D-1E6C-1C6E-2BCE1D839BAE}"/>
                </a:ext>
              </a:extLst>
            </p:cNvPr>
            <p:cNvGrpSpPr/>
            <p:nvPr/>
          </p:nvGrpSpPr>
          <p:grpSpPr>
            <a:xfrm>
              <a:off x="11414016" y="1176299"/>
              <a:ext cx="472070" cy="73152"/>
              <a:chOff x="5815669" y="903168"/>
              <a:chExt cx="472070" cy="73152"/>
            </a:xfrm>
          </p:grpSpPr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id="{B86B9A0B-253B-27ED-2881-A4CF31A04E5C}"/>
                  </a:ext>
                </a:extLst>
              </p:cNvPr>
              <p:cNvSpPr/>
              <p:nvPr/>
            </p:nvSpPr>
            <p:spPr>
              <a:xfrm>
                <a:off x="5815669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id="{6286D24A-9C5F-CA7C-9041-72245E30A3FA}"/>
                  </a:ext>
                </a:extLst>
              </p:cNvPr>
              <p:cNvSpPr/>
              <p:nvPr/>
            </p:nvSpPr>
            <p:spPr>
              <a:xfrm>
                <a:off x="6214587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108" name="Oval 107">
                <a:extLst>
                  <a:ext uri="{FF2B5EF4-FFF2-40B4-BE49-F238E27FC236}">
                    <a16:creationId xmlns:a16="http://schemas.microsoft.com/office/drawing/2014/main" id="{A2841AD4-EFCC-0181-F207-70D5B394FE0F}"/>
                  </a:ext>
                </a:extLst>
              </p:cNvPr>
              <p:cNvSpPr/>
              <p:nvPr/>
            </p:nvSpPr>
            <p:spPr>
              <a:xfrm>
                <a:off x="6015128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A573210-1B88-5D8B-73CF-B73080F4A99A}"/>
              </a:ext>
            </a:extLst>
          </p:cNvPr>
          <p:cNvSpPr txBox="1"/>
          <p:nvPr/>
        </p:nvSpPr>
        <p:spPr>
          <a:xfrm>
            <a:off x="-11803" y="1359404"/>
            <a:ext cx="7296338" cy="3000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400" b="1" kern="1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 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</a:pPr>
            <a:r>
              <a:rPr lang="en-US" sz="3400" b="1" kern="1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 THE FISHERIES SECTOR 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400" b="1" kern="1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3400" kern="1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9FE5A1B-8E27-2768-ED24-403A0AE28C30}"/>
              </a:ext>
            </a:extLst>
          </p:cNvPr>
          <p:cNvSpPr txBox="1"/>
          <p:nvPr/>
        </p:nvSpPr>
        <p:spPr>
          <a:xfrm>
            <a:off x="6854310" y="6170436"/>
            <a:ext cx="5217446" cy="66941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algn="ctr">
              <a:lnSpc>
                <a:spcPts val="1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kern="100" dirty="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 Extra Light" panose="020B02040201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BE-CLME+ Project: Promoting National Blue Economy Priorities Through Marine Spatial Planning in the Caribbean Large Marine Ecosystem Plus (GEF Project ID 10211).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DCAAD9E-A763-844C-615E-8D803C86ECAB}"/>
              </a:ext>
            </a:extLst>
          </p:cNvPr>
          <p:cNvSpPr txBox="1"/>
          <p:nvPr/>
        </p:nvSpPr>
        <p:spPr>
          <a:xfrm>
            <a:off x="182499" y="4519572"/>
            <a:ext cx="6671811" cy="537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Dr. Nancy Montes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4DBBBBE-D8CC-3CBC-C65E-CEB9FE507A8A}"/>
              </a:ext>
            </a:extLst>
          </p:cNvPr>
          <p:cNvSpPr txBox="1"/>
          <p:nvPr/>
        </p:nvSpPr>
        <p:spPr>
          <a:xfrm>
            <a:off x="0" y="232887"/>
            <a:ext cx="8209515" cy="7920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400" b="1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National Validation Workshop</a:t>
            </a:r>
            <a:endParaRPr lang="en-US" sz="4400" kern="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340F61E-0DFE-15B9-6630-381E880232D2}"/>
              </a:ext>
            </a:extLst>
          </p:cNvPr>
          <p:cNvGrpSpPr/>
          <p:nvPr/>
        </p:nvGrpSpPr>
        <p:grpSpPr>
          <a:xfrm rot="5400000">
            <a:off x="3318304" y="4792625"/>
            <a:ext cx="272611" cy="1207175"/>
            <a:chOff x="11414016" y="42276"/>
            <a:chExt cx="272611" cy="120717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6B194ED-2399-3A78-1B52-D8E1A056A8A3}"/>
                </a:ext>
              </a:extLst>
            </p:cNvPr>
            <p:cNvGrpSpPr/>
            <p:nvPr/>
          </p:nvGrpSpPr>
          <p:grpSpPr>
            <a:xfrm>
              <a:off x="11414016" y="366282"/>
              <a:ext cx="272611" cy="73152"/>
              <a:chOff x="5815669" y="903168"/>
              <a:chExt cx="272611" cy="73152"/>
            </a:xfrm>
          </p:grpSpPr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542863A2-0594-1FB9-28F1-3CA39DA49EED}"/>
                  </a:ext>
                </a:extLst>
              </p:cNvPr>
              <p:cNvSpPr/>
              <p:nvPr/>
            </p:nvSpPr>
            <p:spPr>
              <a:xfrm>
                <a:off x="5815669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308E7146-D47B-DE25-CA01-8B157D93CCF5}"/>
                  </a:ext>
                </a:extLst>
              </p:cNvPr>
              <p:cNvSpPr/>
              <p:nvPr/>
            </p:nvSpPr>
            <p:spPr>
              <a:xfrm>
                <a:off x="6015128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6D362A3B-9A52-1E09-6041-328529D7D650}"/>
                </a:ext>
              </a:extLst>
            </p:cNvPr>
            <p:cNvGrpSpPr/>
            <p:nvPr/>
          </p:nvGrpSpPr>
          <p:grpSpPr>
            <a:xfrm>
              <a:off x="11414016" y="528285"/>
              <a:ext cx="272611" cy="73152"/>
              <a:chOff x="5815669" y="903168"/>
              <a:chExt cx="272611" cy="73152"/>
            </a:xfrm>
          </p:grpSpPr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3C0FD7B0-3B29-C201-FB31-9E7A796CEACF}"/>
                  </a:ext>
                </a:extLst>
              </p:cNvPr>
              <p:cNvSpPr/>
              <p:nvPr/>
            </p:nvSpPr>
            <p:spPr>
              <a:xfrm>
                <a:off x="5815669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51335523-A117-BB7C-544F-26601966FB3B}"/>
                  </a:ext>
                </a:extLst>
              </p:cNvPr>
              <p:cNvSpPr/>
              <p:nvPr/>
            </p:nvSpPr>
            <p:spPr>
              <a:xfrm>
                <a:off x="6015128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5164E65-B4BC-4CC6-8C3C-BC1C491EFCDE}"/>
                </a:ext>
              </a:extLst>
            </p:cNvPr>
            <p:cNvGrpSpPr/>
            <p:nvPr/>
          </p:nvGrpSpPr>
          <p:grpSpPr>
            <a:xfrm>
              <a:off x="11414016" y="690288"/>
              <a:ext cx="272611" cy="73152"/>
              <a:chOff x="5815669" y="903168"/>
              <a:chExt cx="272611" cy="73152"/>
            </a:xfrm>
          </p:grpSpPr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4984D3EC-6370-5DB8-1FA3-8550A1B05694}"/>
                  </a:ext>
                </a:extLst>
              </p:cNvPr>
              <p:cNvSpPr/>
              <p:nvPr/>
            </p:nvSpPr>
            <p:spPr>
              <a:xfrm>
                <a:off x="5815669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5D58C14A-109C-C0DB-D49F-EEBDBA4B2A10}"/>
                  </a:ext>
                </a:extLst>
              </p:cNvPr>
              <p:cNvSpPr/>
              <p:nvPr/>
            </p:nvSpPr>
            <p:spPr>
              <a:xfrm>
                <a:off x="6015128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54607C83-5B9B-A52F-1A97-C2095479BC9B}"/>
                </a:ext>
              </a:extLst>
            </p:cNvPr>
            <p:cNvGrpSpPr/>
            <p:nvPr/>
          </p:nvGrpSpPr>
          <p:grpSpPr>
            <a:xfrm>
              <a:off x="11414016" y="204279"/>
              <a:ext cx="272611" cy="73152"/>
              <a:chOff x="5815669" y="903168"/>
              <a:chExt cx="272611" cy="73152"/>
            </a:xfrm>
          </p:grpSpPr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4CAB174B-FC28-7DB6-60C8-914759534EEF}"/>
                  </a:ext>
                </a:extLst>
              </p:cNvPr>
              <p:cNvSpPr/>
              <p:nvPr/>
            </p:nvSpPr>
            <p:spPr>
              <a:xfrm>
                <a:off x="5815669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D3E6784A-6207-9D92-6346-CA4280F87D8F}"/>
                  </a:ext>
                </a:extLst>
              </p:cNvPr>
              <p:cNvSpPr/>
              <p:nvPr/>
            </p:nvSpPr>
            <p:spPr>
              <a:xfrm>
                <a:off x="6015128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1CBC456-14DA-CED5-1C1A-7AC6088EBBEC}"/>
                </a:ext>
              </a:extLst>
            </p:cNvPr>
            <p:cNvGrpSpPr/>
            <p:nvPr/>
          </p:nvGrpSpPr>
          <p:grpSpPr>
            <a:xfrm>
              <a:off x="11414016" y="42276"/>
              <a:ext cx="272611" cy="73152"/>
              <a:chOff x="5815669" y="903168"/>
              <a:chExt cx="272611" cy="73152"/>
            </a:xfrm>
          </p:grpSpPr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25FA9BD5-7B04-9BCB-05B1-6DC2968B2948}"/>
                  </a:ext>
                </a:extLst>
              </p:cNvPr>
              <p:cNvSpPr/>
              <p:nvPr/>
            </p:nvSpPr>
            <p:spPr>
              <a:xfrm>
                <a:off x="5815669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CBD72083-8779-3195-B9F6-763146842AB0}"/>
                  </a:ext>
                </a:extLst>
              </p:cNvPr>
              <p:cNvSpPr/>
              <p:nvPr/>
            </p:nvSpPr>
            <p:spPr>
              <a:xfrm>
                <a:off x="6015128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65671A4-8AB0-32E6-483B-5E6D530F780D}"/>
                </a:ext>
              </a:extLst>
            </p:cNvPr>
            <p:cNvGrpSpPr/>
            <p:nvPr/>
          </p:nvGrpSpPr>
          <p:grpSpPr>
            <a:xfrm>
              <a:off x="11414016" y="852291"/>
              <a:ext cx="272611" cy="73152"/>
              <a:chOff x="5815669" y="903168"/>
              <a:chExt cx="272611" cy="73152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4B28D476-0BD8-C351-9064-F07D91A7E020}"/>
                  </a:ext>
                </a:extLst>
              </p:cNvPr>
              <p:cNvSpPr/>
              <p:nvPr/>
            </p:nvSpPr>
            <p:spPr>
              <a:xfrm>
                <a:off x="5815669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DA22A58C-D333-2E7C-BCF8-E5C52C81E906}"/>
                  </a:ext>
                </a:extLst>
              </p:cNvPr>
              <p:cNvSpPr/>
              <p:nvPr/>
            </p:nvSpPr>
            <p:spPr>
              <a:xfrm>
                <a:off x="6015128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B8E0C6F8-D776-0CC4-0326-8EA05BD96425}"/>
                </a:ext>
              </a:extLst>
            </p:cNvPr>
            <p:cNvGrpSpPr/>
            <p:nvPr/>
          </p:nvGrpSpPr>
          <p:grpSpPr>
            <a:xfrm>
              <a:off x="11414016" y="1014294"/>
              <a:ext cx="272611" cy="73152"/>
              <a:chOff x="5815669" y="903168"/>
              <a:chExt cx="272611" cy="73152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71DB6E56-7AE2-8552-4A11-EC4169DDBEEA}"/>
                  </a:ext>
                </a:extLst>
              </p:cNvPr>
              <p:cNvSpPr/>
              <p:nvPr/>
            </p:nvSpPr>
            <p:spPr>
              <a:xfrm>
                <a:off x="5815669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9D3CD59C-330C-9D26-B38F-79E459F52D98}"/>
                  </a:ext>
                </a:extLst>
              </p:cNvPr>
              <p:cNvSpPr/>
              <p:nvPr/>
            </p:nvSpPr>
            <p:spPr>
              <a:xfrm>
                <a:off x="6015128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5C38EB13-A6B2-27F4-C1DD-4BD23082E028}"/>
                </a:ext>
              </a:extLst>
            </p:cNvPr>
            <p:cNvGrpSpPr/>
            <p:nvPr/>
          </p:nvGrpSpPr>
          <p:grpSpPr>
            <a:xfrm>
              <a:off x="11414016" y="1176299"/>
              <a:ext cx="272611" cy="73152"/>
              <a:chOff x="5815669" y="903168"/>
              <a:chExt cx="272611" cy="73152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C5FDC0B6-8BC9-6F6C-A3F2-DDA1C1ADFB4F}"/>
                  </a:ext>
                </a:extLst>
              </p:cNvPr>
              <p:cNvSpPr/>
              <p:nvPr/>
            </p:nvSpPr>
            <p:spPr>
              <a:xfrm>
                <a:off x="5815669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596E1D62-49E7-FBD3-5EE9-760C1FFF11B7}"/>
                  </a:ext>
                </a:extLst>
              </p:cNvPr>
              <p:cNvSpPr/>
              <p:nvPr/>
            </p:nvSpPr>
            <p:spPr>
              <a:xfrm>
                <a:off x="6015128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15FBCEA4-7FFF-4844-E816-0EB4CDE75229}"/>
              </a:ext>
            </a:extLst>
          </p:cNvPr>
          <p:cNvGrpSpPr/>
          <p:nvPr/>
        </p:nvGrpSpPr>
        <p:grpSpPr>
          <a:xfrm>
            <a:off x="14151" y="6052180"/>
            <a:ext cx="6666861" cy="681054"/>
            <a:chOff x="-32145" y="6017458"/>
            <a:chExt cx="6666861" cy="681054"/>
          </a:xfrm>
        </p:grpSpPr>
        <p:sp>
          <p:nvSpPr>
            <p:cNvPr id="65" name="Arrow: Pentagon 64">
              <a:extLst>
                <a:ext uri="{FF2B5EF4-FFF2-40B4-BE49-F238E27FC236}">
                  <a16:creationId xmlns:a16="http://schemas.microsoft.com/office/drawing/2014/main" id="{A397A342-8184-7574-DCD6-8563B3EBF319}"/>
                </a:ext>
              </a:extLst>
            </p:cNvPr>
            <p:cNvSpPr/>
            <p:nvPr/>
          </p:nvSpPr>
          <p:spPr>
            <a:xfrm>
              <a:off x="-26190" y="6017458"/>
              <a:ext cx="6660906" cy="681054"/>
            </a:xfrm>
            <a:prstGeom prst="homePlate">
              <a:avLst>
                <a:gd name="adj" fmla="val 16411"/>
              </a:avLst>
            </a:prstGeom>
            <a:solidFill>
              <a:sysClr val="window" lastClr="FFFFFF">
                <a:alpha val="78000"/>
              </a:sysClr>
            </a:solidFill>
            <a:ln w="15875" cap="flat" cmpd="sng" algn="ctr">
              <a:noFill/>
              <a:prstDash val="solid"/>
            </a:ln>
            <a:effectLst>
              <a:outerShdw blurRad="50800" dist="50800" dir="5400000" algn="ctr" rotWithShape="0">
                <a:srgbClr val="000000">
                  <a:alpha val="36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29146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endParaRPr>
            </a:p>
          </p:txBody>
        </p:sp>
        <p:pic>
          <p:nvPicPr>
            <p:cNvPr id="66" name="Picture 65" descr="A logo with blue text and waves&#10;&#10;Description automatically generated">
              <a:extLst>
                <a:ext uri="{FF2B5EF4-FFF2-40B4-BE49-F238E27FC236}">
                  <a16:creationId xmlns:a16="http://schemas.microsoft.com/office/drawing/2014/main" id="{E100D55F-656A-AD3D-4E0A-36804E26DA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54604" y="6078442"/>
              <a:ext cx="1857453" cy="531771"/>
            </a:xfrm>
            <a:prstGeom prst="rect">
              <a:avLst/>
            </a:prstGeom>
          </p:spPr>
        </p:pic>
        <p:pic>
          <p:nvPicPr>
            <p:cNvPr id="67" name="Picture 66" descr="A logo with green and blue text&#10;&#10;Description automatically generated">
              <a:extLst>
                <a:ext uri="{FF2B5EF4-FFF2-40B4-BE49-F238E27FC236}">
                  <a16:creationId xmlns:a16="http://schemas.microsoft.com/office/drawing/2014/main" id="{D3606101-CE81-1923-EFA3-56AC4DC669F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0995" y="6078442"/>
              <a:ext cx="1181715" cy="531771"/>
            </a:xfrm>
            <a:prstGeom prst="rect">
              <a:avLst/>
            </a:prstGeom>
          </p:spPr>
        </p:pic>
        <p:pic>
          <p:nvPicPr>
            <p:cNvPr id="68" name="Picture 67" descr="A blue logo on a black background&#10;&#10;Description automatically generated">
              <a:extLst>
                <a:ext uri="{FF2B5EF4-FFF2-40B4-BE49-F238E27FC236}">
                  <a16:creationId xmlns:a16="http://schemas.microsoft.com/office/drawing/2014/main" id="{0CF7009C-9EC8-5E9C-E764-572EEB23CB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31693" y="6105747"/>
              <a:ext cx="1576621" cy="500769"/>
            </a:xfrm>
            <a:prstGeom prst="rect">
              <a:avLst/>
            </a:prstGeom>
          </p:spPr>
        </p:pic>
        <p:pic>
          <p:nvPicPr>
            <p:cNvPr id="69" name="Picture 68" descr="A green and white logo&#10;&#10;Description automatically generated">
              <a:extLst>
                <a:ext uri="{FF2B5EF4-FFF2-40B4-BE49-F238E27FC236}">
                  <a16:creationId xmlns:a16="http://schemas.microsoft.com/office/drawing/2014/main" id="{0A0D6711-4D39-5561-2261-0D3EAB8BAB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32145" y="6139904"/>
              <a:ext cx="1871933" cy="458913"/>
            </a:xfrm>
            <a:prstGeom prst="rect">
              <a:avLst/>
            </a:prstGeom>
            <a:effectLst>
              <a:outerShdw blurRad="63500" sx="102000" sy="102000" algn="ctr" rotWithShape="0">
                <a:schemeClr val="bg1">
                  <a:alpha val="16000"/>
                </a:schemeClr>
              </a:outerShdw>
            </a:effectLst>
          </p:spPr>
        </p:pic>
      </p:grpSp>
      <p:pic>
        <p:nvPicPr>
          <p:cNvPr id="96" name="Picture 95">
            <a:extLst>
              <a:ext uri="{FF2B5EF4-FFF2-40B4-BE49-F238E27FC236}">
                <a16:creationId xmlns:a16="http://schemas.microsoft.com/office/drawing/2014/main" id="{2A5469E4-0E71-E847-5699-2163072828CB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04449" y="311706"/>
            <a:ext cx="2516186" cy="310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990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C41680-13E6-2936-F4B8-3E3C6072101E}"/>
              </a:ext>
            </a:extLst>
          </p:cNvPr>
          <p:cNvSpPr txBox="1"/>
          <p:nvPr/>
        </p:nvSpPr>
        <p:spPr>
          <a:xfrm>
            <a:off x="2405270" y="67492"/>
            <a:ext cx="9769271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E6CB99-6E18-D0AD-B435-50A285463464}"/>
              </a:ext>
            </a:extLst>
          </p:cNvPr>
          <p:cNvSpPr txBox="1"/>
          <p:nvPr/>
        </p:nvSpPr>
        <p:spPr>
          <a:xfrm>
            <a:off x="-39072" y="2871774"/>
            <a:ext cx="1588160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Overview</a:t>
            </a:r>
            <a:endParaRPr lang="en-US" sz="2400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100C0B-B849-B499-CFC8-E0F6B2BBE5F6}"/>
              </a:ext>
            </a:extLst>
          </p:cNvPr>
          <p:cNvSpPr txBox="1"/>
          <p:nvPr/>
        </p:nvSpPr>
        <p:spPr>
          <a:xfrm>
            <a:off x="347311" y="3368415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Background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882DB8-D3EC-73DA-8E9B-DABB1C587E54}"/>
              </a:ext>
            </a:extLst>
          </p:cNvPr>
          <p:cNvSpPr txBox="1"/>
          <p:nvPr/>
        </p:nvSpPr>
        <p:spPr>
          <a:xfrm>
            <a:off x="347311" y="4488857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Approach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8AF6F7-55A6-99D2-15C3-F581DFEEFA20}"/>
              </a:ext>
            </a:extLst>
          </p:cNvPr>
          <p:cNvSpPr txBox="1"/>
          <p:nvPr/>
        </p:nvSpPr>
        <p:spPr>
          <a:xfrm>
            <a:off x="347311" y="5049078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EF194B-1C6B-5764-0781-439577395356}"/>
              </a:ext>
            </a:extLst>
          </p:cNvPr>
          <p:cNvSpPr txBox="1"/>
          <p:nvPr/>
        </p:nvSpPr>
        <p:spPr>
          <a:xfrm>
            <a:off x="347311" y="3928636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B418CE2E-08B3-77A3-8642-D1916C041684}"/>
              </a:ext>
            </a:extLst>
          </p:cNvPr>
          <p:cNvSpPr/>
          <p:nvPr/>
        </p:nvSpPr>
        <p:spPr>
          <a:xfrm rot="5400000">
            <a:off x="-2092" y="5164985"/>
            <a:ext cx="460681" cy="188476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841551-A931-E02A-E65C-6E53AC9F7C5F}"/>
              </a:ext>
            </a:extLst>
          </p:cNvPr>
          <p:cNvSpPr txBox="1"/>
          <p:nvPr/>
        </p:nvSpPr>
        <p:spPr>
          <a:xfrm>
            <a:off x="339399" y="5574008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9C88BD-A90E-3164-FF29-B574BDC9D0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94853" y="1103207"/>
            <a:ext cx="9891052" cy="582945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CDCFEE4-07BD-F125-FAEC-BD8B5A9072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7378" y="-24545"/>
            <a:ext cx="2516282" cy="310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209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C41680-13E6-2936-F4B8-3E3C6072101E}"/>
              </a:ext>
            </a:extLst>
          </p:cNvPr>
          <p:cNvSpPr txBox="1"/>
          <p:nvPr/>
        </p:nvSpPr>
        <p:spPr>
          <a:xfrm>
            <a:off x="2405270" y="67492"/>
            <a:ext cx="9769271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E6CB99-6E18-D0AD-B435-50A285463464}"/>
              </a:ext>
            </a:extLst>
          </p:cNvPr>
          <p:cNvSpPr txBox="1"/>
          <p:nvPr/>
        </p:nvSpPr>
        <p:spPr>
          <a:xfrm>
            <a:off x="-39072" y="2871774"/>
            <a:ext cx="1588160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Overview</a:t>
            </a:r>
            <a:endParaRPr lang="en-US" sz="2400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100C0B-B849-B499-CFC8-E0F6B2BBE5F6}"/>
              </a:ext>
            </a:extLst>
          </p:cNvPr>
          <p:cNvSpPr txBox="1"/>
          <p:nvPr/>
        </p:nvSpPr>
        <p:spPr>
          <a:xfrm>
            <a:off x="347311" y="3368415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Background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882DB8-D3EC-73DA-8E9B-DABB1C587E54}"/>
              </a:ext>
            </a:extLst>
          </p:cNvPr>
          <p:cNvSpPr txBox="1"/>
          <p:nvPr/>
        </p:nvSpPr>
        <p:spPr>
          <a:xfrm>
            <a:off x="347311" y="4488857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Approach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8AF6F7-55A6-99D2-15C3-F581DFEEFA20}"/>
              </a:ext>
            </a:extLst>
          </p:cNvPr>
          <p:cNvSpPr txBox="1"/>
          <p:nvPr/>
        </p:nvSpPr>
        <p:spPr>
          <a:xfrm>
            <a:off x="347311" y="5049078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EF194B-1C6B-5764-0781-439577395356}"/>
              </a:ext>
            </a:extLst>
          </p:cNvPr>
          <p:cNvSpPr txBox="1"/>
          <p:nvPr/>
        </p:nvSpPr>
        <p:spPr>
          <a:xfrm>
            <a:off x="347311" y="3928636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B418CE2E-08B3-77A3-8642-D1916C041684}"/>
              </a:ext>
            </a:extLst>
          </p:cNvPr>
          <p:cNvSpPr/>
          <p:nvPr/>
        </p:nvSpPr>
        <p:spPr>
          <a:xfrm rot="5400000">
            <a:off x="-2092" y="5164985"/>
            <a:ext cx="460681" cy="188476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841551-A931-E02A-E65C-6E53AC9F7C5F}"/>
              </a:ext>
            </a:extLst>
          </p:cNvPr>
          <p:cNvSpPr txBox="1"/>
          <p:nvPr/>
        </p:nvSpPr>
        <p:spPr>
          <a:xfrm>
            <a:off x="339399" y="5574008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1</a:t>
            </a:r>
          </a:p>
        </p:txBody>
      </p:sp>
      <p:pic>
        <p:nvPicPr>
          <p:cNvPr id="1029" name="Picture 1028">
            <a:extLst>
              <a:ext uri="{FF2B5EF4-FFF2-40B4-BE49-F238E27FC236}">
                <a16:creationId xmlns:a16="http://schemas.microsoft.com/office/drawing/2014/main" id="{C55EF178-DF5F-2199-0EE9-B38B5CC0E0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084" y="2490593"/>
            <a:ext cx="9821507" cy="393226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86957DB-1C7D-FE40-FE19-E7E963DFB7FD}"/>
              </a:ext>
            </a:extLst>
          </p:cNvPr>
          <p:cNvSpPr txBox="1"/>
          <p:nvPr/>
        </p:nvSpPr>
        <p:spPr>
          <a:xfrm>
            <a:off x="2146852" y="1097020"/>
            <a:ext cx="9878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Results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CDCFEE4-07BD-F125-FAEC-BD8B5A9072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7378" y="-24545"/>
            <a:ext cx="2516282" cy="310956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2F4CE10-0BA8-67E8-9B8E-C6040E373F51}"/>
              </a:ext>
            </a:extLst>
          </p:cNvPr>
          <p:cNvSpPr txBox="1"/>
          <p:nvPr/>
        </p:nvSpPr>
        <p:spPr>
          <a:xfrm>
            <a:off x="2869636" y="1763029"/>
            <a:ext cx="82043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6688" indent="-166688">
              <a:buFont typeface="Arial" panose="020B0604020202020204" pitchFamily="34" charset="0"/>
              <a:buChar char="•"/>
            </a:pPr>
            <a:r>
              <a:rPr lang="en-US" sz="2800" dirty="0">
                <a:latin typeface="Avenir Next LT Pro Light" panose="020B0304020202020204" pitchFamily="34" charset="0"/>
              </a:rPr>
              <a:t>Fisheries distribution</a:t>
            </a:r>
          </a:p>
        </p:txBody>
      </p:sp>
    </p:spTree>
    <p:extLst>
      <p:ext uri="{BB962C8B-B14F-4D97-AF65-F5344CB8AC3E}">
        <p14:creationId xmlns:p14="http://schemas.microsoft.com/office/powerpoint/2010/main" val="1718091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1B8E2C6-D4A3-3F48-4303-F329561876AA}"/>
              </a:ext>
            </a:extLst>
          </p:cNvPr>
          <p:cNvSpPr/>
          <p:nvPr/>
        </p:nvSpPr>
        <p:spPr>
          <a:xfrm>
            <a:off x="0" y="0"/>
            <a:ext cx="12184998" cy="6848571"/>
          </a:xfrm>
          <a:prstGeom prst="rect">
            <a:avLst/>
          </a:prstGeom>
          <a:gradFill flip="none" rotWithShape="1">
            <a:gsLst>
              <a:gs pos="58000">
                <a:srgbClr val="2FBBD4"/>
              </a:gs>
              <a:gs pos="13000">
                <a:srgbClr val="021F49"/>
              </a:gs>
              <a:gs pos="100000">
                <a:srgbClr val="2FBB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D3667-9692-2D49-A047-D148ADCACD12}"/>
              </a:ext>
            </a:extLst>
          </p:cNvPr>
          <p:cNvSpPr/>
          <p:nvPr/>
        </p:nvSpPr>
        <p:spPr>
          <a:xfrm>
            <a:off x="-7912" y="930304"/>
            <a:ext cx="12191961" cy="59197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FE2C11-A255-66B3-D4C0-3741CE2C9715}"/>
              </a:ext>
            </a:extLst>
          </p:cNvPr>
          <p:cNvSpPr txBox="1"/>
          <p:nvPr/>
        </p:nvSpPr>
        <p:spPr>
          <a:xfrm>
            <a:off x="-10456" y="11835"/>
            <a:ext cx="12184998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15694C1-BF2C-FF79-D6A6-29174463462A}"/>
              </a:ext>
            </a:extLst>
          </p:cNvPr>
          <p:cNvSpPr txBox="1"/>
          <p:nvPr/>
        </p:nvSpPr>
        <p:spPr>
          <a:xfrm>
            <a:off x="-20912" y="953956"/>
            <a:ext cx="12046744" cy="464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Results  — Fisheries distribution by landing site</a:t>
            </a:r>
          </a:p>
        </p:txBody>
      </p:sp>
      <p:pic>
        <p:nvPicPr>
          <p:cNvPr id="24" name="image194.png" descr="A map of the coast&#10;&#10;Description automatically generated">
            <a:extLst>
              <a:ext uri="{FF2B5EF4-FFF2-40B4-BE49-F238E27FC236}">
                <a16:creationId xmlns:a16="http://schemas.microsoft.com/office/drawing/2014/main" id="{E11B8EDA-CD01-3711-5E08-AE55E693F61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2983" y="2168342"/>
            <a:ext cx="1702588" cy="2032634"/>
          </a:xfrm>
          <a:prstGeom prst="rect">
            <a:avLst/>
          </a:prstGeom>
          <a:ln/>
        </p:spPr>
      </p:pic>
      <p:pic>
        <p:nvPicPr>
          <p:cNvPr id="25" name="image193.png">
            <a:extLst>
              <a:ext uri="{FF2B5EF4-FFF2-40B4-BE49-F238E27FC236}">
                <a16:creationId xmlns:a16="http://schemas.microsoft.com/office/drawing/2014/main" id="{D811311C-87E6-E702-2244-68D768552B9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84946" y="1911165"/>
            <a:ext cx="1967865" cy="2289810"/>
          </a:xfrm>
          <a:prstGeom prst="rect">
            <a:avLst/>
          </a:prstGeom>
          <a:ln/>
        </p:spPr>
      </p:pic>
      <p:pic>
        <p:nvPicPr>
          <p:cNvPr id="26" name="image191.png" descr="A map of the island&#10;&#10;Description automatically generated">
            <a:extLst>
              <a:ext uri="{FF2B5EF4-FFF2-40B4-BE49-F238E27FC236}">
                <a16:creationId xmlns:a16="http://schemas.microsoft.com/office/drawing/2014/main" id="{E1B9888A-CE2B-4C63-85F2-1BF80853779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71477" y="1832343"/>
            <a:ext cx="2560975" cy="2368632"/>
          </a:xfrm>
          <a:prstGeom prst="rect">
            <a:avLst/>
          </a:prstGeom>
          <a:ln/>
        </p:spPr>
      </p:pic>
      <p:pic>
        <p:nvPicPr>
          <p:cNvPr id="44" name="image195.png" descr="A map of a island&#10;&#10;Description automatically generated">
            <a:extLst>
              <a:ext uri="{FF2B5EF4-FFF2-40B4-BE49-F238E27FC236}">
                <a16:creationId xmlns:a16="http://schemas.microsoft.com/office/drawing/2014/main" id="{E4B5BF0C-6085-801D-018C-47538914FF8C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02620" y="1832343"/>
            <a:ext cx="2615355" cy="2368632"/>
          </a:xfrm>
          <a:prstGeom prst="rect">
            <a:avLst/>
          </a:prstGeom>
          <a:ln/>
        </p:spPr>
      </p:pic>
      <p:pic>
        <p:nvPicPr>
          <p:cNvPr id="46" name="image198.png">
            <a:extLst>
              <a:ext uri="{FF2B5EF4-FFF2-40B4-BE49-F238E27FC236}">
                <a16:creationId xmlns:a16="http://schemas.microsoft.com/office/drawing/2014/main" id="{94FF8D21-DC2C-15F8-0431-5082AB28A327}"/>
              </a:ext>
            </a:extLst>
          </p:cNvPr>
          <p:cNvPicPr/>
          <p:nvPr/>
        </p:nvPicPr>
        <p:blipFill>
          <a:blip r:embed="rId7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72960" y="4423938"/>
            <a:ext cx="1708391" cy="2201669"/>
          </a:xfrm>
          <a:prstGeom prst="rect">
            <a:avLst/>
          </a:prstGeom>
          <a:ln/>
        </p:spPr>
      </p:pic>
      <p:pic>
        <p:nvPicPr>
          <p:cNvPr id="47" name="image202.png">
            <a:extLst>
              <a:ext uri="{FF2B5EF4-FFF2-40B4-BE49-F238E27FC236}">
                <a16:creationId xmlns:a16="http://schemas.microsoft.com/office/drawing/2014/main" id="{74052480-20E6-11F8-B111-2AF9BE19419B}"/>
              </a:ext>
            </a:extLst>
          </p:cNvPr>
          <p:cNvPicPr/>
          <p:nvPr/>
        </p:nvPicPr>
        <p:blipFill>
          <a:blip r:embed="rId8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33366" y="4395823"/>
            <a:ext cx="1959039" cy="2436264"/>
          </a:xfrm>
          <a:prstGeom prst="rect">
            <a:avLst/>
          </a:prstGeom>
          <a:ln/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8B591AB-D010-53FC-4EAF-7A5869CC3143}"/>
              </a:ext>
            </a:extLst>
          </p:cNvPr>
          <p:cNvSpPr txBox="1"/>
          <p:nvPr/>
        </p:nvSpPr>
        <p:spPr>
          <a:xfrm>
            <a:off x="3582904" y="6307401"/>
            <a:ext cx="29097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Avenir Next LT Pro Light" panose="020B0304020202020204" pitchFamily="34" charset="0"/>
              </a:rPr>
              <a:t>Salas et al. 2011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3C1957E-18E9-48CE-00E0-7551B5F1E4D1}"/>
              </a:ext>
            </a:extLst>
          </p:cNvPr>
          <p:cNvSpPr txBox="1"/>
          <p:nvPr/>
        </p:nvSpPr>
        <p:spPr>
          <a:xfrm>
            <a:off x="9023638" y="1536863"/>
            <a:ext cx="29097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Avenir Next LT Pro Light" panose="020B0304020202020204" pitchFamily="34" charset="0"/>
              </a:rPr>
              <a:t>Mahon et al. 2003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AF394BA-C3E6-06F2-6650-FEB77F48C9E9}"/>
              </a:ext>
            </a:extLst>
          </p:cNvPr>
          <p:cNvSpPr txBox="1"/>
          <p:nvPr/>
        </p:nvSpPr>
        <p:spPr>
          <a:xfrm>
            <a:off x="381358" y="1536863"/>
            <a:ext cx="29097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Avenir Next LT Pro Light" panose="020B0304020202020204" pitchFamily="34" charset="0"/>
              </a:rPr>
              <a:t>Bair 1962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F8445E3-994F-C216-4842-B86CB0428579}"/>
              </a:ext>
            </a:extLst>
          </p:cNvPr>
          <p:cNvSpPr txBox="1"/>
          <p:nvPr/>
        </p:nvSpPr>
        <p:spPr>
          <a:xfrm>
            <a:off x="3306720" y="1536863"/>
            <a:ext cx="29097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Avenir Next LT Pro Light" panose="020B0304020202020204" pitchFamily="34" charset="0"/>
              </a:rPr>
              <a:t>Cecil 1973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A866EDE-6AB8-20CD-A6F6-5656CE489C4D}"/>
              </a:ext>
            </a:extLst>
          </p:cNvPr>
          <p:cNvSpPr txBox="1"/>
          <p:nvPr/>
        </p:nvSpPr>
        <p:spPr>
          <a:xfrm>
            <a:off x="5633366" y="1536863"/>
            <a:ext cx="29097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Avenir Next LT Pro Light" panose="020B0304020202020204" pitchFamily="34" charset="0"/>
              </a:rPr>
              <a:t>Prescod et al. 1996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A12A3B97-E8DD-11B1-B275-255FCAEAA32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477" y="4765427"/>
            <a:ext cx="3147521" cy="1836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9014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1B8E2C6-D4A3-3F48-4303-F329561876AA}"/>
              </a:ext>
            </a:extLst>
          </p:cNvPr>
          <p:cNvSpPr/>
          <p:nvPr/>
        </p:nvSpPr>
        <p:spPr>
          <a:xfrm>
            <a:off x="0" y="0"/>
            <a:ext cx="12184998" cy="6848571"/>
          </a:xfrm>
          <a:prstGeom prst="rect">
            <a:avLst/>
          </a:prstGeom>
          <a:gradFill flip="none" rotWithShape="1">
            <a:gsLst>
              <a:gs pos="58000">
                <a:srgbClr val="2FBBD4"/>
              </a:gs>
              <a:gs pos="13000">
                <a:srgbClr val="021F49"/>
              </a:gs>
              <a:gs pos="100000">
                <a:srgbClr val="2FBB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D3667-9692-2D49-A047-D148ADCACD12}"/>
              </a:ext>
            </a:extLst>
          </p:cNvPr>
          <p:cNvSpPr/>
          <p:nvPr/>
        </p:nvSpPr>
        <p:spPr>
          <a:xfrm>
            <a:off x="714" y="930304"/>
            <a:ext cx="12191961" cy="59197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FE2C11-A255-66B3-D4C0-3741CE2C9715}"/>
              </a:ext>
            </a:extLst>
          </p:cNvPr>
          <p:cNvSpPr txBox="1"/>
          <p:nvPr/>
        </p:nvSpPr>
        <p:spPr>
          <a:xfrm>
            <a:off x="-10456" y="11835"/>
            <a:ext cx="12184998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15694C1-BF2C-FF79-D6A6-29174463462A}"/>
              </a:ext>
            </a:extLst>
          </p:cNvPr>
          <p:cNvSpPr txBox="1"/>
          <p:nvPr/>
        </p:nvSpPr>
        <p:spPr>
          <a:xfrm>
            <a:off x="-20912" y="953956"/>
            <a:ext cx="12046744" cy="464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Results  — Fisheries distribution by gear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8B591AB-D010-53FC-4EAF-7A5869CC3143}"/>
              </a:ext>
            </a:extLst>
          </p:cNvPr>
          <p:cNvSpPr txBox="1"/>
          <p:nvPr/>
        </p:nvSpPr>
        <p:spPr>
          <a:xfrm>
            <a:off x="2280549" y="5792298"/>
            <a:ext cx="324931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Avenir Next LT Pro Light" panose="020B0304020202020204" pitchFamily="34" charset="0"/>
              </a:rPr>
              <a:t>Gill et al. 2017</a:t>
            </a:r>
          </a:p>
          <a:p>
            <a:r>
              <a:rPr lang="en-US" sz="2000" dirty="0">
                <a:latin typeface="Avenir Next LT Pro Light" panose="020B0304020202020204" pitchFamily="34" charset="0"/>
              </a:rPr>
              <a:t>Spear fishing, trap fishing, line fishing, seine fishing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A6CC53-7881-DD8E-B514-23BF70A2724D}"/>
              </a:ext>
            </a:extLst>
          </p:cNvPr>
          <p:cNvSpPr/>
          <p:nvPr/>
        </p:nvSpPr>
        <p:spPr>
          <a:xfrm>
            <a:off x="2533776" y="1401265"/>
            <a:ext cx="9666236" cy="40678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3C1957E-18E9-48CE-00E0-7551B5F1E4D1}"/>
              </a:ext>
            </a:extLst>
          </p:cNvPr>
          <p:cNvSpPr txBox="1"/>
          <p:nvPr/>
        </p:nvSpPr>
        <p:spPr>
          <a:xfrm>
            <a:off x="9046755" y="1406918"/>
            <a:ext cx="29097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Avenir Next LT Pro Light" panose="020B0304020202020204" pitchFamily="34" charset="0"/>
              </a:rPr>
              <a:t>Blades et al. 2019</a:t>
            </a:r>
          </a:p>
          <a:p>
            <a:r>
              <a:rPr lang="en-US" sz="2000" dirty="0">
                <a:latin typeface="Avenir Next LT Pro Light" panose="020B0304020202020204" pitchFamily="34" charset="0"/>
              </a:rPr>
              <a:t>Longline fishery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AF394BA-C3E6-06F2-6650-FEB77F48C9E9}"/>
              </a:ext>
            </a:extLst>
          </p:cNvPr>
          <p:cNvSpPr txBox="1"/>
          <p:nvPr/>
        </p:nvSpPr>
        <p:spPr>
          <a:xfrm>
            <a:off x="114246" y="926701"/>
            <a:ext cx="29097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Avenir Next LT Pro Light" panose="020B0304020202020204" pitchFamily="34" charset="0"/>
              </a:rPr>
              <a:t>Maraj et al. 2011</a:t>
            </a:r>
          </a:p>
          <a:p>
            <a:r>
              <a:rPr lang="en-US" sz="2000" dirty="0">
                <a:latin typeface="Avenir Next LT Pro Light" panose="020B0304020202020204" pitchFamily="34" charset="0"/>
              </a:rPr>
              <a:t>Seine fisheries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F8445E3-994F-C216-4842-B86CB0428579}"/>
              </a:ext>
            </a:extLst>
          </p:cNvPr>
          <p:cNvSpPr txBox="1"/>
          <p:nvPr/>
        </p:nvSpPr>
        <p:spPr>
          <a:xfrm>
            <a:off x="3108314" y="1433351"/>
            <a:ext cx="29097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latin typeface="Avenir Next LT Pro Light" panose="020B0304020202020204" pitchFamily="34" charset="0"/>
              </a:rPr>
              <a:t>Rawins</a:t>
            </a:r>
            <a:r>
              <a:rPr lang="en-US" sz="2000" dirty="0">
                <a:latin typeface="Avenir Next LT Pro Light" panose="020B0304020202020204" pitchFamily="34" charset="0"/>
              </a:rPr>
              <a:t> et al. 2007</a:t>
            </a:r>
          </a:p>
          <a:p>
            <a:r>
              <a:rPr lang="en-US" sz="2000" dirty="0">
                <a:latin typeface="Avenir Next LT Pro Light" panose="020B0304020202020204" pitchFamily="34" charset="0"/>
              </a:rPr>
              <a:t>Longline fishery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A866EDE-6AB8-20CD-A6F6-5656CE489C4D}"/>
              </a:ext>
            </a:extLst>
          </p:cNvPr>
          <p:cNvSpPr txBox="1"/>
          <p:nvPr/>
        </p:nvSpPr>
        <p:spPr>
          <a:xfrm>
            <a:off x="5928246" y="1433351"/>
            <a:ext cx="29097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Avenir Next LT Pro Light" panose="020B0304020202020204" pitchFamily="34" charset="0"/>
              </a:rPr>
              <a:t>Walcott et al. 2008</a:t>
            </a:r>
          </a:p>
          <a:p>
            <a:r>
              <a:rPr lang="en-US" sz="2000" dirty="0">
                <a:latin typeface="Avenir Next LT Pro Light" panose="020B0304020202020204" pitchFamily="34" charset="0"/>
              </a:rPr>
              <a:t>Longline fishery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A12A3B97-E8DD-11B1-B275-255FCAEAA3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84775" y="4985615"/>
            <a:ext cx="3189767" cy="1836858"/>
          </a:xfrm>
          <a:prstGeom prst="rect">
            <a:avLst/>
          </a:prstGeom>
        </p:spPr>
      </p:pic>
      <p:pic>
        <p:nvPicPr>
          <p:cNvPr id="2" name="image203.png" descr="A map of a fishing net&#10;&#10;Description automatically generated">
            <a:extLst>
              <a:ext uri="{FF2B5EF4-FFF2-40B4-BE49-F238E27FC236}">
                <a16:creationId xmlns:a16="http://schemas.microsoft.com/office/drawing/2014/main" id="{4960FEE6-00EB-8D09-8B13-F75853B05D6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8284" y="1536863"/>
            <a:ext cx="2024676" cy="2421004"/>
          </a:xfrm>
          <a:prstGeom prst="rect">
            <a:avLst/>
          </a:prstGeom>
          <a:ln/>
        </p:spPr>
      </p:pic>
      <p:pic>
        <p:nvPicPr>
          <p:cNvPr id="3" name="image197.png" descr="A map of the islands&#10;&#10;Description automatically generated">
            <a:extLst>
              <a:ext uri="{FF2B5EF4-FFF2-40B4-BE49-F238E27FC236}">
                <a16:creationId xmlns:a16="http://schemas.microsoft.com/office/drawing/2014/main" id="{05B3184D-E2C2-2BD7-F1DE-414881373F44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34818" y="2141237"/>
            <a:ext cx="2909717" cy="3224398"/>
          </a:xfrm>
          <a:prstGeom prst="rect">
            <a:avLst/>
          </a:prstGeom>
          <a:ln/>
        </p:spPr>
      </p:pic>
      <p:pic>
        <p:nvPicPr>
          <p:cNvPr id="7" name="image200.png" descr="A map of the caribbean&#10;&#10;Description automatically generated">
            <a:extLst>
              <a:ext uri="{FF2B5EF4-FFF2-40B4-BE49-F238E27FC236}">
                <a16:creationId xmlns:a16="http://schemas.microsoft.com/office/drawing/2014/main" id="{8DAE52B8-BA1D-3D34-007C-048ECA3FBF39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45577" y="2141237"/>
            <a:ext cx="2860473" cy="2118713"/>
          </a:xfrm>
          <a:prstGeom prst="rect">
            <a:avLst/>
          </a:prstGeom>
          <a:ln/>
        </p:spPr>
      </p:pic>
      <p:pic>
        <p:nvPicPr>
          <p:cNvPr id="8" name="image205.png" descr="A map of the caribbean and barbados&#10;&#10;Description automatically generated">
            <a:extLst>
              <a:ext uri="{FF2B5EF4-FFF2-40B4-BE49-F238E27FC236}">
                <a16:creationId xmlns:a16="http://schemas.microsoft.com/office/drawing/2014/main" id="{1C611210-DEA4-39C7-A178-00923B0E31C1}"/>
              </a:ext>
            </a:extLst>
          </p:cNvPr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22314" y="2134084"/>
            <a:ext cx="3158599" cy="2118713"/>
          </a:xfrm>
          <a:prstGeom prst="rect">
            <a:avLst/>
          </a:prstGeom>
          <a:ln/>
        </p:spPr>
      </p:pic>
      <p:pic>
        <p:nvPicPr>
          <p:cNvPr id="9" name="image199.png" descr="A map of the island&#10;&#10;Description automatically generated">
            <a:extLst>
              <a:ext uri="{FF2B5EF4-FFF2-40B4-BE49-F238E27FC236}">
                <a16:creationId xmlns:a16="http://schemas.microsoft.com/office/drawing/2014/main" id="{56A56442-F264-CE6D-330C-BB5F8B3651DE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4412" y="4207972"/>
            <a:ext cx="2145665" cy="2559379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9487485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1B8E2C6-D4A3-3F48-4303-F329561876AA}"/>
              </a:ext>
            </a:extLst>
          </p:cNvPr>
          <p:cNvSpPr/>
          <p:nvPr/>
        </p:nvSpPr>
        <p:spPr>
          <a:xfrm>
            <a:off x="0" y="0"/>
            <a:ext cx="12184998" cy="6848571"/>
          </a:xfrm>
          <a:prstGeom prst="rect">
            <a:avLst/>
          </a:prstGeom>
          <a:gradFill flip="none" rotWithShape="1">
            <a:gsLst>
              <a:gs pos="58000">
                <a:srgbClr val="2FBBD4"/>
              </a:gs>
              <a:gs pos="13000">
                <a:srgbClr val="021F49"/>
              </a:gs>
              <a:gs pos="100000">
                <a:srgbClr val="2FBB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D3667-9692-2D49-A047-D148ADCACD12}"/>
              </a:ext>
            </a:extLst>
          </p:cNvPr>
          <p:cNvSpPr/>
          <p:nvPr/>
        </p:nvSpPr>
        <p:spPr>
          <a:xfrm>
            <a:off x="-7912" y="930304"/>
            <a:ext cx="12191961" cy="59197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FE2C11-A255-66B3-D4C0-3741CE2C9715}"/>
              </a:ext>
            </a:extLst>
          </p:cNvPr>
          <p:cNvSpPr txBox="1"/>
          <p:nvPr/>
        </p:nvSpPr>
        <p:spPr>
          <a:xfrm>
            <a:off x="-10456" y="11835"/>
            <a:ext cx="12184998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15694C1-BF2C-FF79-D6A6-29174463462A}"/>
              </a:ext>
            </a:extLst>
          </p:cNvPr>
          <p:cNvSpPr txBox="1"/>
          <p:nvPr/>
        </p:nvSpPr>
        <p:spPr>
          <a:xfrm>
            <a:off x="-20912" y="953956"/>
            <a:ext cx="12046744" cy="464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Results  — Fisheries distribution by target species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3C1957E-18E9-48CE-00E0-7551B5F1E4D1}"/>
              </a:ext>
            </a:extLst>
          </p:cNvPr>
          <p:cNvSpPr txBox="1"/>
          <p:nvPr/>
        </p:nvSpPr>
        <p:spPr>
          <a:xfrm>
            <a:off x="8647738" y="1525226"/>
            <a:ext cx="151740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latin typeface="Avenir Next LT Pro Light" panose="020B0304020202020204" pitchFamily="34" charset="0"/>
              </a:rPr>
              <a:t>Sheibling</a:t>
            </a:r>
            <a:r>
              <a:rPr lang="en-US" sz="2000" dirty="0">
                <a:latin typeface="Avenir Next LT Pro Light" panose="020B0304020202020204" pitchFamily="34" charset="0"/>
              </a:rPr>
              <a:t> &amp; </a:t>
            </a:r>
            <a:r>
              <a:rPr lang="en-US" sz="2000" dirty="0" err="1">
                <a:latin typeface="Avenir Next LT Pro Light" panose="020B0304020202020204" pitchFamily="34" charset="0"/>
              </a:rPr>
              <a:t>Mladeno</a:t>
            </a:r>
            <a:r>
              <a:rPr lang="en-US" sz="2000" dirty="0">
                <a:latin typeface="Avenir Next LT Pro Light" panose="020B0304020202020204" pitchFamily="34" charset="0"/>
              </a:rPr>
              <a:t> 1987</a:t>
            </a:r>
          </a:p>
          <a:p>
            <a:r>
              <a:rPr lang="en-US" sz="2000" dirty="0">
                <a:latin typeface="Avenir Next LT Pro Light" panose="020B0304020202020204" pitchFamily="34" charset="0"/>
              </a:rPr>
              <a:t>Sea urchin grounds 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AF394BA-C3E6-06F2-6650-FEB77F48C9E9}"/>
              </a:ext>
            </a:extLst>
          </p:cNvPr>
          <p:cNvSpPr txBox="1"/>
          <p:nvPr/>
        </p:nvSpPr>
        <p:spPr>
          <a:xfrm>
            <a:off x="381358" y="1536863"/>
            <a:ext cx="29097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Avenir Next LT Pro Light" panose="020B0304020202020204" pitchFamily="34" charset="0"/>
              </a:rPr>
              <a:t>Mitchell 1999</a:t>
            </a:r>
          </a:p>
          <a:p>
            <a:r>
              <a:rPr lang="en-US" sz="2000" dirty="0">
                <a:latin typeface="Avenir Next LT Pro Light" panose="020B0304020202020204" pitchFamily="34" charset="0"/>
              </a:rPr>
              <a:t>Spiny lobster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F8445E3-994F-C216-4842-B86CB0428579}"/>
              </a:ext>
            </a:extLst>
          </p:cNvPr>
          <p:cNvSpPr txBox="1"/>
          <p:nvPr/>
        </p:nvSpPr>
        <p:spPr>
          <a:xfrm>
            <a:off x="3306720" y="1536863"/>
            <a:ext cx="29097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Avenir Next LT Pro Light" panose="020B0304020202020204" pitchFamily="34" charset="0"/>
              </a:rPr>
              <a:t>Oxenford et al. 2007</a:t>
            </a:r>
          </a:p>
          <a:p>
            <a:r>
              <a:rPr lang="en-US" sz="2000" dirty="0">
                <a:latin typeface="Avenir Next LT Pro Light" panose="020B0304020202020204" pitchFamily="34" charset="0"/>
              </a:rPr>
              <a:t>Conch fishing grounds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A866EDE-6AB8-20CD-A6F6-5656CE489C4D}"/>
              </a:ext>
            </a:extLst>
          </p:cNvPr>
          <p:cNvSpPr txBox="1"/>
          <p:nvPr/>
        </p:nvSpPr>
        <p:spPr>
          <a:xfrm>
            <a:off x="6386235" y="1536863"/>
            <a:ext cx="29097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Avenir Next LT Pro Light" panose="020B0304020202020204" pitchFamily="34" charset="0"/>
              </a:rPr>
              <a:t>Sobers 2010</a:t>
            </a:r>
          </a:p>
          <a:p>
            <a:r>
              <a:rPr lang="en-US" sz="2000" dirty="0">
                <a:latin typeface="Avenir Next LT Pro Light" panose="020B0304020202020204" pitchFamily="34" charset="0"/>
              </a:rPr>
              <a:t>Flying fish area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A12A3B97-E8DD-11B1-B275-255FCAEAA3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513"/>
          <a:stretch/>
        </p:blipFill>
        <p:spPr>
          <a:xfrm>
            <a:off x="95129" y="4950610"/>
            <a:ext cx="3189767" cy="1836858"/>
          </a:xfrm>
          <a:prstGeom prst="rect">
            <a:avLst/>
          </a:prstGeom>
        </p:spPr>
      </p:pic>
      <p:pic>
        <p:nvPicPr>
          <p:cNvPr id="10" name="image207.png" descr="A map of the island&#10;&#10;Description automatically generated">
            <a:extLst>
              <a:ext uri="{FF2B5EF4-FFF2-40B4-BE49-F238E27FC236}">
                <a16:creationId xmlns:a16="http://schemas.microsoft.com/office/drawing/2014/main" id="{684A7601-23AD-2961-DF3A-E5FEF4D14B2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194" y="2244749"/>
            <a:ext cx="2410159" cy="2318718"/>
          </a:xfrm>
          <a:prstGeom prst="rect">
            <a:avLst/>
          </a:prstGeom>
          <a:ln/>
        </p:spPr>
      </p:pic>
      <p:pic>
        <p:nvPicPr>
          <p:cNvPr id="11" name="image206.png" descr="A map of a island&#10;&#10;Description automatically generated">
            <a:extLst>
              <a:ext uri="{FF2B5EF4-FFF2-40B4-BE49-F238E27FC236}">
                <a16:creationId xmlns:a16="http://schemas.microsoft.com/office/drawing/2014/main" id="{BA81C919-2F5E-6EDA-570C-51A76D463A8D}"/>
              </a:ext>
            </a:extLst>
          </p:cNvPr>
          <p:cNvPicPr/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67519" y="2102215"/>
            <a:ext cx="2410159" cy="2511037"/>
          </a:xfrm>
          <a:prstGeom prst="rect">
            <a:avLst/>
          </a:prstGeom>
          <a:ln/>
        </p:spPr>
      </p:pic>
      <p:pic>
        <p:nvPicPr>
          <p:cNvPr id="14" name="image201.png" descr="A map of the islands&#10;&#10;Description automatically generated">
            <a:extLst>
              <a:ext uri="{FF2B5EF4-FFF2-40B4-BE49-F238E27FC236}">
                <a16:creationId xmlns:a16="http://schemas.microsoft.com/office/drawing/2014/main" id="{BC0344A2-2ACF-DB83-2174-8097D6597299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9694" y="2337342"/>
            <a:ext cx="2410159" cy="1383758"/>
          </a:xfrm>
          <a:prstGeom prst="rect">
            <a:avLst/>
          </a:prstGeom>
          <a:ln/>
        </p:spPr>
      </p:pic>
      <p:pic>
        <p:nvPicPr>
          <p:cNvPr id="15" name="image208.png" descr="A map of barbados with names&#10;&#10;Description automatically generated">
            <a:extLst>
              <a:ext uri="{FF2B5EF4-FFF2-40B4-BE49-F238E27FC236}">
                <a16:creationId xmlns:a16="http://schemas.microsoft.com/office/drawing/2014/main" id="{1059062C-0CBC-995C-0ADA-F15995C03ACE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90150" y="910016"/>
            <a:ext cx="1887797" cy="2120813"/>
          </a:xfrm>
          <a:prstGeom prst="rect">
            <a:avLst/>
          </a:prstGeom>
          <a:ln/>
        </p:spPr>
      </p:pic>
      <p:pic>
        <p:nvPicPr>
          <p:cNvPr id="17" name="image209.png" descr="A map of a island&#10;&#10;Description automatically generated">
            <a:extLst>
              <a:ext uri="{FF2B5EF4-FFF2-40B4-BE49-F238E27FC236}">
                <a16:creationId xmlns:a16="http://schemas.microsoft.com/office/drawing/2014/main" id="{DF8EA9CB-781B-C219-51E1-860CDA7BE12B}"/>
              </a:ext>
            </a:extLst>
          </p:cNvPr>
          <p:cNvPicPr/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98752" y="4409919"/>
            <a:ext cx="2564048" cy="2410148"/>
          </a:xfrm>
          <a:prstGeom prst="rect">
            <a:avLst/>
          </a:prstGeom>
          <a:ln/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8B591AB-D010-53FC-4EAF-7A5869CC3143}"/>
              </a:ext>
            </a:extLst>
          </p:cNvPr>
          <p:cNvSpPr txBox="1"/>
          <p:nvPr/>
        </p:nvSpPr>
        <p:spPr>
          <a:xfrm>
            <a:off x="3284897" y="5095657"/>
            <a:ext cx="151570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latin typeface="Avenir Next LT Pro Light" panose="020B0304020202020204" pitchFamily="34" charset="0"/>
              </a:rPr>
              <a:t>McConney</a:t>
            </a:r>
            <a:r>
              <a:rPr lang="en-US" sz="2000" dirty="0">
                <a:latin typeface="Avenir Next LT Pro Light" panose="020B0304020202020204" pitchFamily="34" charset="0"/>
              </a:rPr>
              <a:t> et al. 2003</a:t>
            </a:r>
          </a:p>
          <a:p>
            <a:r>
              <a:rPr lang="en-US" sz="2000" dirty="0">
                <a:latin typeface="Avenir Next LT Pro Light" panose="020B0304020202020204" pitchFamily="34" charset="0"/>
              </a:rPr>
              <a:t>Sea egg fishing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216B152-A8AF-66EC-BA62-C4A4B976BFD5}"/>
              </a:ext>
            </a:extLst>
          </p:cNvPr>
          <p:cNvSpPr txBox="1"/>
          <p:nvPr/>
        </p:nvSpPr>
        <p:spPr>
          <a:xfrm>
            <a:off x="8717562" y="3279798"/>
            <a:ext cx="160118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Avenir Next LT Pro Light" panose="020B0304020202020204" pitchFamily="34" charset="0"/>
              </a:rPr>
              <a:t>Vermeer et al. 2005</a:t>
            </a:r>
          </a:p>
          <a:p>
            <a:r>
              <a:rPr lang="en-US" sz="2000" dirty="0">
                <a:latin typeface="Avenir Next LT Pro Light" panose="020B0304020202020204" pitchFamily="34" charset="0"/>
              </a:rPr>
              <a:t>Sea urchin</a:t>
            </a:r>
          </a:p>
        </p:txBody>
      </p:sp>
      <p:pic>
        <p:nvPicPr>
          <p:cNvPr id="24" name="image167.png" descr="A map of the island of covadonga&#10;&#10;Description automatically generated">
            <a:extLst>
              <a:ext uri="{FF2B5EF4-FFF2-40B4-BE49-F238E27FC236}">
                <a16:creationId xmlns:a16="http://schemas.microsoft.com/office/drawing/2014/main" id="{35544D02-A785-7ACE-A106-EF66D3052DE6}"/>
              </a:ext>
            </a:extLst>
          </p:cNvPr>
          <p:cNvPicPr/>
          <p:nvPr/>
        </p:nvPicPr>
        <p:blipFill>
          <a:blip r:embed="rId9">
            <a:clrChange>
              <a:clrFrom>
                <a:srgbClr val="F2F2F3"/>
              </a:clrFrom>
              <a:clrTo>
                <a:srgbClr val="F2F2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326662" y="3230393"/>
            <a:ext cx="1706083" cy="2148057"/>
          </a:xfrm>
          <a:prstGeom prst="rect">
            <a:avLst/>
          </a:prstGeom>
          <a:ln/>
        </p:spPr>
      </p:pic>
      <p:pic>
        <p:nvPicPr>
          <p:cNvPr id="25" name="image170.png" descr="A map of the islands&#10;&#10;Description automatically generated">
            <a:extLst>
              <a:ext uri="{FF2B5EF4-FFF2-40B4-BE49-F238E27FC236}">
                <a16:creationId xmlns:a16="http://schemas.microsoft.com/office/drawing/2014/main" id="{B595E963-6953-327D-D1AF-6ED1BA787F14}"/>
              </a:ext>
            </a:extLst>
          </p:cNvPr>
          <p:cNvPicPr/>
          <p:nvPr/>
        </p:nvPicPr>
        <p:blipFill>
          <a:blip r:embed="rId10">
            <a:clrChange>
              <a:clrFrom>
                <a:srgbClr val="E0E0E0"/>
              </a:clrFrom>
              <a:clrTo>
                <a:srgbClr val="E0E0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76796" y="4359301"/>
            <a:ext cx="2017545" cy="2511037"/>
          </a:xfrm>
          <a:prstGeom prst="rect">
            <a:avLst/>
          </a:prstGeom>
          <a:ln/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EDC1275-D788-4678-E62C-26F48396C73F}"/>
              </a:ext>
            </a:extLst>
          </p:cNvPr>
          <p:cNvSpPr txBox="1"/>
          <p:nvPr/>
        </p:nvSpPr>
        <p:spPr>
          <a:xfrm>
            <a:off x="9569998" y="5874519"/>
            <a:ext cx="245814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Avenir Next LT Pro Light" panose="020B0304020202020204" pitchFamily="34" charset="0"/>
              </a:rPr>
              <a:t>Cox &amp; </a:t>
            </a:r>
            <a:r>
              <a:rPr lang="en-US" sz="2000" dirty="0" err="1">
                <a:latin typeface="Avenir Next LT Pro Light" panose="020B0304020202020204" pitchFamily="34" charset="0"/>
              </a:rPr>
              <a:t>McConney</a:t>
            </a:r>
            <a:r>
              <a:rPr lang="en-US" sz="2000" dirty="0">
                <a:latin typeface="Avenir Next LT Pro Light" panose="020B0304020202020204" pitchFamily="34" charset="0"/>
              </a:rPr>
              <a:t> 2012</a:t>
            </a:r>
          </a:p>
          <a:p>
            <a:r>
              <a:rPr lang="en-US" sz="2000" dirty="0">
                <a:latin typeface="Avenir Next LT Pro Light" panose="020B0304020202020204" pitchFamily="34" charset="0"/>
              </a:rPr>
              <a:t>Sea urchin fisheries</a:t>
            </a:r>
          </a:p>
        </p:txBody>
      </p:sp>
    </p:spTree>
    <p:extLst>
      <p:ext uri="{BB962C8B-B14F-4D97-AF65-F5344CB8AC3E}">
        <p14:creationId xmlns:p14="http://schemas.microsoft.com/office/powerpoint/2010/main" val="32441116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1B8E2C6-D4A3-3F48-4303-F329561876AA}"/>
              </a:ext>
            </a:extLst>
          </p:cNvPr>
          <p:cNvSpPr/>
          <p:nvPr/>
        </p:nvSpPr>
        <p:spPr>
          <a:xfrm>
            <a:off x="0" y="0"/>
            <a:ext cx="12184998" cy="6848571"/>
          </a:xfrm>
          <a:prstGeom prst="rect">
            <a:avLst/>
          </a:prstGeom>
          <a:gradFill flip="none" rotWithShape="1">
            <a:gsLst>
              <a:gs pos="58000">
                <a:srgbClr val="2FBBD4"/>
              </a:gs>
              <a:gs pos="13000">
                <a:srgbClr val="021F49"/>
              </a:gs>
              <a:gs pos="100000">
                <a:srgbClr val="2FBB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D3667-9692-2D49-A047-D148ADCACD12}"/>
              </a:ext>
            </a:extLst>
          </p:cNvPr>
          <p:cNvSpPr/>
          <p:nvPr/>
        </p:nvSpPr>
        <p:spPr>
          <a:xfrm>
            <a:off x="-7912" y="930304"/>
            <a:ext cx="12191961" cy="59197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FE2C11-A255-66B3-D4C0-3741CE2C9715}"/>
              </a:ext>
            </a:extLst>
          </p:cNvPr>
          <p:cNvSpPr txBox="1"/>
          <p:nvPr/>
        </p:nvSpPr>
        <p:spPr>
          <a:xfrm>
            <a:off x="-10456" y="11835"/>
            <a:ext cx="12184998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15694C1-BF2C-FF79-D6A6-29174463462A}"/>
              </a:ext>
            </a:extLst>
          </p:cNvPr>
          <p:cNvSpPr txBox="1"/>
          <p:nvPr/>
        </p:nvSpPr>
        <p:spPr>
          <a:xfrm>
            <a:off x="-20912" y="953956"/>
            <a:ext cx="12046744" cy="464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Results  — Fisheries distribution by vessel tracking system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AF394BA-C3E6-06F2-6650-FEB77F48C9E9}"/>
              </a:ext>
            </a:extLst>
          </p:cNvPr>
          <p:cNvSpPr txBox="1"/>
          <p:nvPr/>
        </p:nvSpPr>
        <p:spPr>
          <a:xfrm>
            <a:off x="195796" y="1536863"/>
            <a:ext cx="422092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 err="1">
                <a:latin typeface="Avenir Next LT Pro Light" panose="020B0304020202020204" pitchFamily="34" charset="0"/>
              </a:rPr>
              <a:t>Digifish</a:t>
            </a:r>
            <a:r>
              <a:rPr lang="en-US" sz="2000" b="1" dirty="0">
                <a:latin typeface="Avenir Next LT Pro Light" panose="020B0304020202020204" pitchFamily="34" charset="0"/>
              </a:rPr>
              <a:t> 2023</a:t>
            </a:r>
          </a:p>
          <a:p>
            <a:r>
              <a:rPr lang="en-US" sz="2000" dirty="0">
                <a:latin typeface="Avenir Next LT Pro Light" panose="020B0304020202020204" pitchFamily="34" charset="0"/>
              </a:rPr>
              <a:t>Robust database of location data and analytical tools to support MSP and inform decision-making by fisherfolk and fisheries management officials.</a:t>
            </a:r>
          </a:p>
          <a:p>
            <a:endParaRPr lang="en-US" sz="2000" b="1" dirty="0">
              <a:latin typeface="Avenir Next LT Pro Light" panose="020B03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A866EDE-6AB8-20CD-A6F6-5656CE489C4D}"/>
              </a:ext>
            </a:extLst>
          </p:cNvPr>
          <p:cNvSpPr txBox="1"/>
          <p:nvPr/>
        </p:nvSpPr>
        <p:spPr>
          <a:xfrm>
            <a:off x="141514" y="3545660"/>
            <a:ext cx="4416755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4625" indent="-1746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venir Next LT Pro Light" panose="020B0304020202020204" pitchFamily="34" charset="0"/>
              </a:rPr>
              <a:t>1-year project funded by the Barbados Environmental Conservation Trust (BECT)</a:t>
            </a:r>
          </a:p>
          <a:p>
            <a:pPr marL="174625" indent="-1746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venir Next LT Pro Light" panose="020B0304020202020204" pitchFamily="34" charset="0"/>
              </a:rPr>
              <a:t>30 Pelagic Data Systems (PDS) vessel tracking devices on small vessels in Barbados were installed (pilot).</a:t>
            </a:r>
          </a:p>
          <a:p>
            <a:pPr marL="174625" indent="-1746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venir Next LT Pro Light" panose="020B0304020202020204" pitchFamily="34" charset="0"/>
              </a:rPr>
              <a:t>The data classification algorithms is used to illustrate how fishing effort changes through space and time.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D054EFF-C9AC-3EFD-303A-35210E3A433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6181" y="5213875"/>
            <a:ext cx="3139784" cy="1482996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A12A3B97-E8DD-11B1-B275-255FCAEAA3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26337" y="1520261"/>
            <a:ext cx="2322788" cy="1337600"/>
          </a:xfrm>
          <a:prstGeom prst="rect">
            <a:avLst/>
          </a:prstGeom>
        </p:spPr>
      </p:pic>
      <p:pic>
        <p:nvPicPr>
          <p:cNvPr id="2" name="image176.png" descr="A map of a city&#10;&#10;Description automatically generated">
            <a:extLst>
              <a:ext uri="{FF2B5EF4-FFF2-40B4-BE49-F238E27FC236}">
                <a16:creationId xmlns:a16="http://schemas.microsoft.com/office/drawing/2014/main" id="{105EE0F8-9FFF-3434-BA66-E4941FC3ADA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59218" y="1704591"/>
            <a:ext cx="5302992" cy="3303178"/>
          </a:xfrm>
          <a:prstGeom prst="rect">
            <a:avLst/>
          </a:prstGeom>
          <a:ln/>
        </p:spPr>
      </p:pic>
      <p:pic>
        <p:nvPicPr>
          <p:cNvPr id="3" name="image179.png" descr="A map of fishing on a map&#10;&#10;Description automatically generated">
            <a:extLst>
              <a:ext uri="{FF2B5EF4-FFF2-40B4-BE49-F238E27FC236}">
                <a16:creationId xmlns:a16="http://schemas.microsoft.com/office/drawing/2014/main" id="{CBF714DB-4ED1-0B23-68DC-85E8F2D03676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33221" y="4299882"/>
            <a:ext cx="4041321" cy="2558118"/>
          </a:xfrm>
          <a:prstGeom prst="rect">
            <a:avLst/>
          </a:prstGeom>
          <a:ln/>
        </p:spPr>
      </p:pic>
      <p:sp>
        <p:nvSpPr>
          <p:cNvPr id="9" name="Arrow: Down 8">
            <a:extLst>
              <a:ext uri="{FF2B5EF4-FFF2-40B4-BE49-F238E27FC236}">
                <a16:creationId xmlns:a16="http://schemas.microsoft.com/office/drawing/2014/main" id="{9538F829-0E49-F7E8-29B1-94C930C24E8B}"/>
              </a:ext>
            </a:extLst>
          </p:cNvPr>
          <p:cNvSpPr/>
          <p:nvPr/>
        </p:nvSpPr>
        <p:spPr>
          <a:xfrm>
            <a:off x="5216859" y="5124398"/>
            <a:ext cx="453225" cy="379948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FFE3592-40BE-1CCF-9B4C-DF4B23967F98}"/>
              </a:ext>
            </a:extLst>
          </p:cNvPr>
          <p:cNvSpPr txBox="1"/>
          <p:nvPr/>
        </p:nvSpPr>
        <p:spPr>
          <a:xfrm>
            <a:off x="137675" y="6520211"/>
            <a:ext cx="77803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Avenir Next LT Pro Light" panose="020B0304020202020204" pitchFamily="34" charset="0"/>
              </a:rPr>
              <a:t>Source https://barnufo.org/projects</a:t>
            </a:r>
          </a:p>
        </p:txBody>
      </p:sp>
    </p:spTree>
    <p:extLst>
      <p:ext uri="{BB962C8B-B14F-4D97-AF65-F5344CB8AC3E}">
        <p14:creationId xmlns:p14="http://schemas.microsoft.com/office/powerpoint/2010/main" val="35779535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1B8E2C6-D4A3-3F48-4303-F329561876AA}"/>
              </a:ext>
            </a:extLst>
          </p:cNvPr>
          <p:cNvSpPr/>
          <p:nvPr/>
        </p:nvSpPr>
        <p:spPr>
          <a:xfrm>
            <a:off x="0" y="0"/>
            <a:ext cx="12184998" cy="6848571"/>
          </a:xfrm>
          <a:prstGeom prst="rect">
            <a:avLst/>
          </a:prstGeom>
          <a:gradFill flip="none" rotWithShape="1">
            <a:gsLst>
              <a:gs pos="58000">
                <a:srgbClr val="2FBBD4"/>
              </a:gs>
              <a:gs pos="13000">
                <a:srgbClr val="021F49"/>
              </a:gs>
              <a:gs pos="100000">
                <a:srgbClr val="2FBB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D3667-9692-2D49-A047-D148ADCACD12}"/>
              </a:ext>
            </a:extLst>
          </p:cNvPr>
          <p:cNvSpPr/>
          <p:nvPr/>
        </p:nvSpPr>
        <p:spPr>
          <a:xfrm>
            <a:off x="-7912" y="930304"/>
            <a:ext cx="12191961" cy="59197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FE2C11-A255-66B3-D4C0-3741CE2C9715}"/>
              </a:ext>
            </a:extLst>
          </p:cNvPr>
          <p:cNvSpPr txBox="1"/>
          <p:nvPr/>
        </p:nvSpPr>
        <p:spPr>
          <a:xfrm>
            <a:off x="-10456" y="11835"/>
            <a:ext cx="12184998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EBB254-7D5E-800B-38D5-74B5740CF6E5}"/>
              </a:ext>
            </a:extLst>
          </p:cNvPr>
          <p:cNvSpPr txBox="1"/>
          <p:nvPr/>
        </p:nvSpPr>
        <p:spPr>
          <a:xfrm>
            <a:off x="-3263287" y="2593478"/>
            <a:ext cx="1588160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Overview</a:t>
            </a:r>
            <a:endParaRPr lang="en-US" sz="2400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79C666-38B2-83CC-0B09-184344B7D744}"/>
              </a:ext>
            </a:extLst>
          </p:cNvPr>
          <p:cNvSpPr txBox="1"/>
          <p:nvPr/>
        </p:nvSpPr>
        <p:spPr>
          <a:xfrm>
            <a:off x="-2876904" y="3090119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Background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11698F-2B4C-9B15-EEFF-21EC3D4F7EAD}"/>
              </a:ext>
            </a:extLst>
          </p:cNvPr>
          <p:cNvSpPr txBox="1"/>
          <p:nvPr/>
        </p:nvSpPr>
        <p:spPr>
          <a:xfrm>
            <a:off x="-2839690" y="4210561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Approach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9FD0EE-5C50-9A1A-AF96-D34F4A6F507B}"/>
              </a:ext>
            </a:extLst>
          </p:cNvPr>
          <p:cNvSpPr txBox="1"/>
          <p:nvPr/>
        </p:nvSpPr>
        <p:spPr>
          <a:xfrm>
            <a:off x="-2876904" y="365034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15694C1-BF2C-FF79-D6A6-29174463462A}"/>
              </a:ext>
            </a:extLst>
          </p:cNvPr>
          <p:cNvSpPr txBox="1"/>
          <p:nvPr/>
        </p:nvSpPr>
        <p:spPr>
          <a:xfrm>
            <a:off x="723568" y="953956"/>
            <a:ext cx="11302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Results  — Fisheries distribution by modelling approach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854E1C6E-FA31-C0CD-B754-8C0380DB71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995615" y="-302841"/>
            <a:ext cx="2515060" cy="31095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FD33645-8ECE-9D98-2545-0AAD54905D31}"/>
              </a:ext>
            </a:extLst>
          </p:cNvPr>
          <p:cNvSpPr txBox="1"/>
          <p:nvPr/>
        </p:nvSpPr>
        <p:spPr>
          <a:xfrm>
            <a:off x="-2876904" y="4770782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48FE900A-2A68-2AD5-CC5A-0AA636AA2741}"/>
              </a:ext>
            </a:extLst>
          </p:cNvPr>
          <p:cNvSpPr/>
          <p:nvPr/>
        </p:nvSpPr>
        <p:spPr>
          <a:xfrm rot="5400000">
            <a:off x="-3226307" y="4886689"/>
            <a:ext cx="460681" cy="188476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24EF035-6A38-EE3A-4794-D77BF0709F71}"/>
              </a:ext>
            </a:extLst>
          </p:cNvPr>
          <p:cNvSpPr txBox="1"/>
          <p:nvPr/>
        </p:nvSpPr>
        <p:spPr>
          <a:xfrm>
            <a:off x="-2876904" y="528340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1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AF394BA-C3E6-06F2-6650-FEB77F48C9E9}"/>
              </a:ext>
            </a:extLst>
          </p:cNvPr>
          <p:cNvSpPr txBox="1"/>
          <p:nvPr/>
        </p:nvSpPr>
        <p:spPr>
          <a:xfrm>
            <a:off x="196745" y="2371204"/>
            <a:ext cx="507497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latin typeface="Avenir Next LT Pro Light" panose="020B0304020202020204" pitchFamily="34" charset="0"/>
              </a:rPr>
              <a:t>Mapping Ocean Wealth</a:t>
            </a:r>
          </a:p>
          <a:p>
            <a:endParaRPr lang="en-US" sz="1400" b="1" dirty="0">
              <a:latin typeface="Avenir Next LT Pro Light" panose="020B0304020202020204" pitchFamily="34" charset="0"/>
            </a:endParaRPr>
          </a:p>
          <a:p>
            <a:r>
              <a:rPr lang="en-US" sz="2000" b="1" dirty="0">
                <a:latin typeface="Avenir Next LT Pro Light" panose="020B0304020202020204" pitchFamily="34" charset="0"/>
              </a:rPr>
              <a:t>Estimated cumulative fishing impact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A866EDE-6AB8-20CD-A6F6-5656CE489C4D}"/>
              </a:ext>
            </a:extLst>
          </p:cNvPr>
          <p:cNvSpPr txBox="1"/>
          <p:nvPr/>
        </p:nvSpPr>
        <p:spPr>
          <a:xfrm>
            <a:off x="196745" y="3715108"/>
            <a:ext cx="4562093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latin typeface="Avenir Next LT Pro Light" panose="020B0304020202020204" pitchFamily="34" charset="0"/>
              </a:rPr>
              <a:t>Estimated cumulative fishing impact calculated based on parrotfish mean size.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Avenir Next LT Pro Light" panose="020B0304020202020204" pitchFamily="34" charset="0"/>
              </a:rPr>
              <a:t> Values scaled from 0 (no fishing) to 1 (highest fishing). 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Avenir Next LT Pro Light" panose="020B0304020202020204" pitchFamily="34" charset="0"/>
              </a:rPr>
              <a:t>Impact values are relative to the fishing impact across the entire study region (Anguilla to Grenada).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A12A3B97-E8DD-11B1-B275-255FCAEAA3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25"/>
          <a:stretch/>
        </p:blipFill>
        <p:spPr>
          <a:xfrm>
            <a:off x="-20912" y="930304"/>
            <a:ext cx="2322788" cy="1337600"/>
          </a:xfrm>
          <a:prstGeom prst="rect">
            <a:avLst/>
          </a:prstGeom>
        </p:spPr>
      </p:pic>
      <p:pic>
        <p:nvPicPr>
          <p:cNvPr id="7" name="image181.png">
            <a:extLst>
              <a:ext uri="{FF2B5EF4-FFF2-40B4-BE49-F238E27FC236}">
                <a16:creationId xmlns:a16="http://schemas.microsoft.com/office/drawing/2014/main" id="{6E0DC14A-E1DA-FC54-2AE4-182F83AAFD5F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30596" y="1415621"/>
            <a:ext cx="5620500" cy="5430544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4506101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C41680-13E6-2936-F4B8-3E3C6072101E}"/>
              </a:ext>
            </a:extLst>
          </p:cNvPr>
          <p:cNvSpPr txBox="1"/>
          <p:nvPr/>
        </p:nvSpPr>
        <p:spPr>
          <a:xfrm>
            <a:off x="2405270" y="67492"/>
            <a:ext cx="9769271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E6CB99-6E18-D0AD-B435-50A285463464}"/>
              </a:ext>
            </a:extLst>
          </p:cNvPr>
          <p:cNvSpPr txBox="1"/>
          <p:nvPr/>
        </p:nvSpPr>
        <p:spPr>
          <a:xfrm>
            <a:off x="-39072" y="2871774"/>
            <a:ext cx="1588160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Overview</a:t>
            </a:r>
            <a:endParaRPr lang="en-US" sz="2400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100C0B-B849-B499-CFC8-E0F6B2BBE5F6}"/>
              </a:ext>
            </a:extLst>
          </p:cNvPr>
          <p:cNvSpPr txBox="1"/>
          <p:nvPr/>
        </p:nvSpPr>
        <p:spPr>
          <a:xfrm>
            <a:off x="347311" y="3368415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Background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882DB8-D3EC-73DA-8E9B-DABB1C587E54}"/>
              </a:ext>
            </a:extLst>
          </p:cNvPr>
          <p:cNvSpPr txBox="1"/>
          <p:nvPr/>
        </p:nvSpPr>
        <p:spPr>
          <a:xfrm>
            <a:off x="347311" y="4488857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Approach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8AF6F7-55A6-99D2-15C3-F581DFEEFA20}"/>
              </a:ext>
            </a:extLst>
          </p:cNvPr>
          <p:cNvSpPr txBox="1"/>
          <p:nvPr/>
        </p:nvSpPr>
        <p:spPr>
          <a:xfrm>
            <a:off x="347311" y="5049078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EF194B-1C6B-5764-0781-439577395356}"/>
              </a:ext>
            </a:extLst>
          </p:cNvPr>
          <p:cNvSpPr txBox="1"/>
          <p:nvPr/>
        </p:nvSpPr>
        <p:spPr>
          <a:xfrm>
            <a:off x="347311" y="3928636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B418CE2E-08B3-77A3-8642-D1916C041684}"/>
              </a:ext>
            </a:extLst>
          </p:cNvPr>
          <p:cNvSpPr/>
          <p:nvPr/>
        </p:nvSpPr>
        <p:spPr>
          <a:xfrm rot="5400000">
            <a:off x="-2092" y="5164985"/>
            <a:ext cx="460681" cy="188476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841551-A931-E02A-E65C-6E53AC9F7C5F}"/>
              </a:ext>
            </a:extLst>
          </p:cNvPr>
          <p:cNvSpPr txBox="1"/>
          <p:nvPr/>
        </p:nvSpPr>
        <p:spPr>
          <a:xfrm>
            <a:off x="339399" y="5574008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86957DB-1C7D-FE40-FE19-E7E963DFB7FD}"/>
              </a:ext>
            </a:extLst>
          </p:cNvPr>
          <p:cNvSpPr txBox="1"/>
          <p:nvPr/>
        </p:nvSpPr>
        <p:spPr>
          <a:xfrm>
            <a:off x="2146852" y="1097020"/>
            <a:ext cx="9878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Results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CDCFEE4-07BD-F125-FAEC-BD8B5A9072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7378" y="-24545"/>
            <a:ext cx="2516282" cy="3109568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6CD07C7-61E4-6551-4E64-6B769652A726}"/>
              </a:ext>
            </a:extLst>
          </p:cNvPr>
          <p:cNvSpPr/>
          <p:nvPr/>
        </p:nvSpPr>
        <p:spPr>
          <a:xfrm>
            <a:off x="2156753" y="2929364"/>
            <a:ext cx="10059003" cy="23345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2F4CE10-0BA8-67E8-9B8E-C6040E373F51}"/>
              </a:ext>
            </a:extLst>
          </p:cNvPr>
          <p:cNvSpPr txBox="1"/>
          <p:nvPr/>
        </p:nvSpPr>
        <p:spPr>
          <a:xfrm>
            <a:off x="2768484" y="1471001"/>
            <a:ext cx="82043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6688" indent="-166688">
              <a:buFont typeface="Arial" panose="020B0604020202020204" pitchFamily="34" charset="0"/>
              <a:buChar char="•"/>
            </a:pPr>
            <a:r>
              <a:rPr lang="en-US" sz="2800" dirty="0">
                <a:latin typeface="Avenir Next LT Pro Light" panose="020B0304020202020204" pitchFamily="34" charset="0"/>
              </a:rPr>
              <a:t>Fisheries distribution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F7D7E64-A376-CFA7-0406-A8832E4D68BD}"/>
              </a:ext>
            </a:extLst>
          </p:cNvPr>
          <p:cNvSpPr txBox="1"/>
          <p:nvPr/>
        </p:nvSpPr>
        <p:spPr>
          <a:xfrm>
            <a:off x="2595438" y="3009042"/>
            <a:ext cx="961336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Avenir Next LT Pro" panose="020B0504020202020204" pitchFamily="34" charset="0"/>
              </a:rPr>
              <a:t>Activity 1: ARE THERE ANY MISSING DATA?</a:t>
            </a:r>
          </a:p>
          <a:p>
            <a:r>
              <a:rPr lang="en-US" sz="2400" dirty="0">
                <a:latin typeface="Avenir Next LT Pro" panose="020B0504020202020204" pitchFamily="34" charset="0"/>
              </a:rPr>
              <a:t>Please let us know if there are any SPATIAL data (e.g., maps, GPS coordinates, shapefiles, etc.) that you are aware of, but it was not included in the report/presentation by using the form in the link: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C753E03-25B6-2EF4-C501-F2D26395DC41}"/>
              </a:ext>
            </a:extLst>
          </p:cNvPr>
          <p:cNvSpPr txBox="1"/>
          <p:nvPr/>
        </p:nvSpPr>
        <p:spPr>
          <a:xfrm>
            <a:off x="2445067" y="4519980"/>
            <a:ext cx="961336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Avenir Next LT Pro" panose="020B0504020202020204" pitchFamily="34" charset="0"/>
              </a:rPr>
              <a:t>https://rb.gy/r8nk1v</a:t>
            </a:r>
          </a:p>
          <a:p>
            <a:endParaRPr lang="en-US" dirty="0"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722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8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D94D8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allAtOnce" rev="1"/>
      <p:bldP spid="31" grpId="1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1B8E2C6-D4A3-3F48-4303-F329561876AA}"/>
              </a:ext>
            </a:extLst>
          </p:cNvPr>
          <p:cNvSpPr/>
          <p:nvPr/>
        </p:nvSpPr>
        <p:spPr>
          <a:xfrm>
            <a:off x="0" y="0"/>
            <a:ext cx="12184998" cy="6848571"/>
          </a:xfrm>
          <a:prstGeom prst="rect">
            <a:avLst/>
          </a:prstGeom>
          <a:gradFill flip="none" rotWithShape="1">
            <a:gsLst>
              <a:gs pos="58000">
                <a:srgbClr val="2FBBD4"/>
              </a:gs>
              <a:gs pos="13000">
                <a:srgbClr val="021F49"/>
              </a:gs>
              <a:gs pos="100000">
                <a:srgbClr val="2FBB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D3667-9692-2D49-A047-D148ADCACD12}"/>
              </a:ext>
            </a:extLst>
          </p:cNvPr>
          <p:cNvSpPr/>
          <p:nvPr/>
        </p:nvSpPr>
        <p:spPr>
          <a:xfrm>
            <a:off x="714" y="930304"/>
            <a:ext cx="12191961" cy="59197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FE2C11-A255-66B3-D4C0-3741CE2C9715}"/>
              </a:ext>
            </a:extLst>
          </p:cNvPr>
          <p:cNvSpPr txBox="1"/>
          <p:nvPr/>
        </p:nvSpPr>
        <p:spPr>
          <a:xfrm>
            <a:off x="-10456" y="11835"/>
            <a:ext cx="12184998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EBB254-7D5E-800B-38D5-74B5740CF6E5}"/>
              </a:ext>
            </a:extLst>
          </p:cNvPr>
          <p:cNvSpPr txBox="1"/>
          <p:nvPr/>
        </p:nvSpPr>
        <p:spPr>
          <a:xfrm>
            <a:off x="-3263287" y="2593478"/>
            <a:ext cx="1588160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Overview</a:t>
            </a:r>
            <a:endParaRPr lang="en-US" sz="2400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79C666-38B2-83CC-0B09-184344B7D744}"/>
              </a:ext>
            </a:extLst>
          </p:cNvPr>
          <p:cNvSpPr txBox="1"/>
          <p:nvPr/>
        </p:nvSpPr>
        <p:spPr>
          <a:xfrm>
            <a:off x="-2876904" y="3090119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Background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11698F-2B4C-9B15-EEFF-21EC3D4F7EAD}"/>
              </a:ext>
            </a:extLst>
          </p:cNvPr>
          <p:cNvSpPr txBox="1"/>
          <p:nvPr/>
        </p:nvSpPr>
        <p:spPr>
          <a:xfrm>
            <a:off x="-2839690" y="4210561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Approach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9FD0EE-5C50-9A1A-AF96-D34F4A6F507B}"/>
              </a:ext>
            </a:extLst>
          </p:cNvPr>
          <p:cNvSpPr txBox="1"/>
          <p:nvPr/>
        </p:nvSpPr>
        <p:spPr>
          <a:xfrm>
            <a:off x="-2876904" y="365034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15694C1-BF2C-FF79-D6A6-29174463462A}"/>
              </a:ext>
            </a:extLst>
          </p:cNvPr>
          <p:cNvSpPr txBox="1"/>
          <p:nvPr/>
        </p:nvSpPr>
        <p:spPr>
          <a:xfrm>
            <a:off x="129396" y="953956"/>
            <a:ext cx="11896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Results  — Fisheries distribution by participatory mapping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854E1C6E-FA31-C0CD-B754-8C0380DB71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995615" y="-302841"/>
            <a:ext cx="2515060" cy="31095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FD33645-8ECE-9D98-2545-0AAD54905D31}"/>
              </a:ext>
            </a:extLst>
          </p:cNvPr>
          <p:cNvSpPr txBox="1"/>
          <p:nvPr/>
        </p:nvSpPr>
        <p:spPr>
          <a:xfrm>
            <a:off x="-2876904" y="4770782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48FE900A-2A68-2AD5-CC5A-0AA636AA2741}"/>
              </a:ext>
            </a:extLst>
          </p:cNvPr>
          <p:cNvSpPr/>
          <p:nvPr/>
        </p:nvSpPr>
        <p:spPr>
          <a:xfrm rot="5400000">
            <a:off x="-3226307" y="4886689"/>
            <a:ext cx="460681" cy="188476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24EF035-6A38-EE3A-4794-D77BF0709F71}"/>
              </a:ext>
            </a:extLst>
          </p:cNvPr>
          <p:cNvSpPr txBox="1"/>
          <p:nvPr/>
        </p:nvSpPr>
        <p:spPr>
          <a:xfrm>
            <a:off x="-2876904" y="528340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1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A866EDE-6AB8-20CD-A6F6-5656CE489C4D}"/>
              </a:ext>
            </a:extLst>
          </p:cNvPr>
          <p:cNvSpPr txBox="1"/>
          <p:nvPr/>
        </p:nvSpPr>
        <p:spPr>
          <a:xfrm>
            <a:off x="101201" y="1378349"/>
            <a:ext cx="97787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latin typeface="Avenir Next LT Pro Light" panose="020B0304020202020204" pitchFamily="34" charset="0"/>
              </a:rPr>
              <a:t>We conducted 2 mapping session (Bridgetown and Oistins) in May 2024 with 28 participants.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F0F3954-F2A7-CCF1-3119-88D14526789D}"/>
              </a:ext>
            </a:extLst>
          </p:cNvPr>
          <p:cNvSpPr txBox="1"/>
          <p:nvPr/>
        </p:nvSpPr>
        <p:spPr>
          <a:xfrm>
            <a:off x="101201" y="1797488"/>
            <a:ext cx="456337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1. Current fishing grounds</a:t>
            </a:r>
          </a:p>
          <a:p>
            <a:r>
              <a:rPr lang="en-US" dirty="0">
                <a:latin typeface="Avenir Next LT Pro Light" panose="020B0304020202020204" pitchFamily="34" charset="0"/>
              </a:rPr>
              <a:t>2. Historical fishing grounds</a:t>
            </a:r>
          </a:p>
          <a:p>
            <a:r>
              <a:rPr lang="en-US" dirty="0">
                <a:latin typeface="Avenir Next LT Pro Light" panose="020B0304020202020204" pitchFamily="34" charset="0"/>
              </a:rPr>
              <a:t>3. Fish nursing grounds</a:t>
            </a:r>
          </a:p>
          <a:p>
            <a:r>
              <a:rPr lang="en-US" dirty="0">
                <a:latin typeface="Avenir Next LT Pro Light" panose="020B0304020202020204" pitchFamily="34" charset="0"/>
              </a:rPr>
              <a:t>4. Fish spawning aggregation areas</a:t>
            </a:r>
          </a:p>
          <a:p>
            <a:r>
              <a:rPr lang="en-US" dirty="0">
                <a:latin typeface="Avenir Next LT Pro Light" panose="020B0304020202020204" pitchFamily="34" charset="0"/>
              </a:rPr>
              <a:t>5. Locations of user conflict </a:t>
            </a:r>
          </a:p>
          <a:p>
            <a:r>
              <a:rPr lang="en-US" dirty="0">
                <a:latin typeface="Avenir Next LT Pro Light" panose="020B0304020202020204" pitchFamily="34" charset="0"/>
              </a:rPr>
              <a:t>6. Locations of fish aggregation devices</a:t>
            </a:r>
          </a:p>
        </p:txBody>
      </p:sp>
      <p:pic>
        <p:nvPicPr>
          <p:cNvPr id="23" name="image106.png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5D1C2224-1243-FFCC-24CF-3A4A5A0D08E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396" y="3668524"/>
            <a:ext cx="4823519" cy="2883591"/>
          </a:xfrm>
          <a:prstGeom prst="rect">
            <a:avLst/>
          </a:prstGeom>
          <a:ln/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17FA3DB-5A15-7988-0079-B2557B8759F0}"/>
              </a:ext>
            </a:extLst>
          </p:cNvPr>
          <p:cNvSpPr txBox="1"/>
          <p:nvPr/>
        </p:nvSpPr>
        <p:spPr>
          <a:xfrm>
            <a:off x="1880278" y="3955131"/>
            <a:ext cx="28869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latin typeface="Avenir Next LT Pro Light" panose="020B0304020202020204" pitchFamily="34" charset="0"/>
              </a:rPr>
              <a:t>Originally a SEASKETCH project was created to collect data digitally.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E9DEFE9-368B-C1C2-BF9C-FBF83D1B0CBD}"/>
              </a:ext>
            </a:extLst>
          </p:cNvPr>
          <p:cNvSpPr txBox="1"/>
          <p:nvPr/>
        </p:nvSpPr>
        <p:spPr>
          <a:xfrm>
            <a:off x="5964386" y="1738498"/>
            <a:ext cx="62101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latin typeface="Avenir Next LT Pro Light" panose="020B0304020202020204" pitchFamily="34" charset="0"/>
              </a:rPr>
              <a:t>For the exercise in May, we printed out poster size maps:  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CE4CBE9-0826-F253-FA73-04CAFE02CEE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04917" y="2065821"/>
            <a:ext cx="6120914" cy="4792179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FACCA101-279B-2608-7C9E-FE6A4BAA4527}"/>
              </a:ext>
            </a:extLst>
          </p:cNvPr>
          <p:cNvGrpSpPr/>
          <p:nvPr/>
        </p:nvGrpSpPr>
        <p:grpSpPr>
          <a:xfrm>
            <a:off x="8820977" y="2140379"/>
            <a:ext cx="3269822" cy="2883591"/>
            <a:chOff x="0" y="0"/>
            <a:chExt cx="3479800" cy="2903855"/>
          </a:xfrm>
        </p:grpSpPr>
        <p:pic>
          <p:nvPicPr>
            <p:cNvPr id="29" name="image204.png" descr="A collage of a group of people&#10;&#10;Description automatically generated">
              <a:extLst>
                <a:ext uri="{FF2B5EF4-FFF2-40B4-BE49-F238E27FC236}">
                  <a16:creationId xmlns:a16="http://schemas.microsoft.com/office/drawing/2014/main" id="{0FC8D49C-FDCB-6A98-6EA1-6313B4B8288F}"/>
                </a:ext>
              </a:extLst>
            </p:cNvPr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479800" cy="2360930"/>
            </a:xfrm>
            <a:prstGeom prst="rect">
              <a:avLst/>
            </a:prstGeom>
            <a:ln/>
          </p:spPr>
        </p:pic>
        <p:sp>
          <p:nvSpPr>
            <p:cNvPr id="30" name="Text Box 1">
              <a:extLst>
                <a:ext uri="{FF2B5EF4-FFF2-40B4-BE49-F238E27FC236}">
                  <a16:creationId xmlns:a16="http://schemas.microsoft.com/office/drawing/2014/main" id="{B56C53FC-8318-0725-63A1-6D962A95AAE8}"/>
                </a:ext>
              </a:extLst>
            </p:cNvPr>
            <p:cNvSpPr txBox="1"/>
            <p:nvPr/>
          </p:nvSpPr>
          <p:spPr>
            <a:xfrm>
              <a:off x="0" y="2435860"/>
              <a:ext cx="3479800" cy="467995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>
                <a:spcBef>
                  <a:spcPts val="0"/>
                </a:spcBef>
                <a:spcAft>
                  <a:spcPts val="1000"/>
                </a:spcAft>
              </a:pPr>
              <a:r>
                <a:rPr lang="en-US" sz="1100" i="1">
                  <a:solidFill>
                    <a:srgbClr val="7F7F7F"/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Aptos" panose="020B0004020202020204" pitchFamily="34" charset="0"/>
                </a:rPr>
                <a:t>Figure 1. Mapping exercise. A) Fisheries Division May 6, 2024. B) Oistins fisher cooperative May 7, 2024.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678449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1B8E2C6-D4A3-3F48-4303-F329561876AA}"/>
              </a:ext>
            </a:extLst>
          </p:cNvPr>
          <p:cNvSpPr/>
          <p:nvPr/>
        </p:nvSpPr>
        <p:spPr>
          <a:xfrm>
            <a:off x="0" y="0"/>
            <a:ext cx="12184998" cy="6848571"/>
          </a:xfrm>
          <a:prstGeom prst="rect">
            <a:avLst/>
          </a:prstGeom>
          <a:gradFill flip="none" rotWithShape="1">
            <a:gsLst>
              <a:gs pos="58000">
                <a:srgbClr val="2FBBD4"/>
              </a:gs>
              <a:gs pos="13000">
                <a:srgbClr val="021F49"/>
              </a:gs>
              <a:gs pos="100000">
                <a:srgbClr val="2FBB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D3667-9692-2D49-A047-D148ADCACD12}"/>
              </a:ext>
            </a:extLst>
          </p:cNvPr>
          <p:cNvSpPr/>
          <p:nvPr/>
        </p:nvSpPr>
        <p:spPr>
          <a:xfrm>
            <a:off x="-7912" y="930304"/>
            <a:ext cx="12191961" cy="59197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FE2C11-A255-66B3-D4C0-3741CE2C9715}"/>
              </a:ext>
            </a:extLst>
          </p:cNvPr>
          <p:cNvSpPr txBox="1"/>
          <p:nvPr/>
        </p:nvSpPr>
        <p:spPr>
          <a:xfrm>
            <a:off x="-10456" y="11835"/>
            <a:ext cx="12184998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EBB254-7D5E-800B-38D5-74B5740CF6E5}"/>
              </a:ext>
            </a:extLst>
          </p:cNvPr>
          <p:cNvSpPr txBox="1"/>
          <p:nvPr/>
        </p:nvSpPr>
        <p:spPr>
          <a:xfrm>
            <a:off x="-3263287" y="2593478"/>
            <a:ext cx="1588160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Overview</a:t>
            </a:r>
            <a:endParaRPr lang="en-US" sz="2400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79C666-38B2-83CC-0B09-184344B7D744}"/>
              </a:ext>
            </a:extLst>
          </p:cNvPr>
          <p:cNvSpPr txBox="1"/>
          <p:nvPr/>
        </p:nvSpPr>
        <p:spPr>
          <a:xfrm>
            <a:off x="-2876904" y="3090119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Background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11698F-2B4C-9B15-EEFF-21EC3D4F7EAD}"/>
              </a:ext>
            </a:extLst>
          </p:cNvPr>
          <p:cNvSpPr txBox="1"/>
          <p:nvPr/>
        </p:nvSpPr>
        <p:spPr>
          <a:xfrm>
            <a:off x="-2839690" y="4210561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Approach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9FD0EE-5C50-9A1A-AF96-D34F4A6F507B}"/>
              </a:ext>
            </a:extLst>
          </p:cNvPr>
          <p:cNvSpPr txBox="1"/>
          <p:nvPr/>
        </p:nvSpPr>
        <p:spPr>
          <a:xfrm>
            <a:off x="-2876904" y="365034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15694C1-BF2C-FF79-D6A6-29174463462A}"/>
              </a:ext>
            </a:extLst>
          </p:cNvPr>
          <p:cNvSpPr txBox="1"/>
          <p:nvPr/>
        </p:nvSpPr>
        <p:spPr>
          <a:xfrm>
            <a:off x="723568" y="953956"/>
            <a:ext cx="11302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Results  — Fisheries distribution by participatory mapping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854E1C6E-FA31-C0CD-B754-8C0380DB71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995615" y="-302841"/>
            <a:ext cx="2515060" cy="31095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FD33645-8ECE-9D98-2545-0AAD54905D31}"/>
              </a:ext>
            </a:extLst>
          </p:cNvPr>
          <p:cNvSpPr txBox="1"/>
          <p:nvPr/>
        </p:nvSpPr>
        <p:spPr>
          <a:xfrm>
            <a:off x="-2876904" y="4770782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48FE900A-2A68-2AD5-CC5A-0AA636AA2741}"/>
              </a:ext>
            </a:extLst>
          </p:cNvPr>
          <p:cNvSpPr/>
          <p:nvPr/>
        </p:nvSpPr>
        <p:spPr>
          <a:xfrm rot="5400000">
            <a:off x="-3226307" y="4886689"/>
            <a:ext cx="460681" cy="188476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24EF035-6A38-EE3A-4794-D77BF0709F71}"/>
              </a:ext>
            </a:extLst>
          </p:cNvPr>
          <p:cNvSpPr txBox="1"/>
          <p:nvPr/>
        </p:nvSpPr>
        <p:spPr>
          <a:xfrm>
            <a:off x="-2876904" y="528340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1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A866EDE-6AB8-20CD-A6F6-5656CE489C4D}"/>
              </a:ext>
            </a:extLst>
          </p:cNvPr>
          <p:cNvSpPr txBox="1"/>
          <p:nvPr/>
        </p:nvSpPr>
        <p:spPr>
          <a:xfrm>
            <a:off x="2413260" y="1593948"/>
            <a:ext cx="94367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latin typeface="Avenir Next LT Pro Light" panose="020B0304020202020204" pitchFamily="34" charset="0"/>
              </a:rPr>
              <a:t>From the 2 mapping sessions: The majority (57%) participate in commercial fishing while 21% participate in small-scale fishing and recreational fishing. 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A12A3B97-E8DD-11B1-B275-255FCAEAA3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24" b="-290"/>
          <a:stretch/>
        </p:blipFill>
        <p:spPr>
          <a:xfrm>
            <a:off x="-20912" y="930304"/>
            <a:ext cx="2322788" cy="13376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66E1896-7FD3-25EF-0C6D-F6B2C8860394}"/>
              </a:ext>
            </a:extLst>
          </p:cNvPr>
          <p:cNvGrpSpPr/>
          <p:nvPr/>
        </p:nvGrpSpPr>
        <p:grpSpPr>
          <a:xfrm>
            <a:off x="915755" y="2695485"/>
            <a:ext cx="10637061" cy="3789224"/>
            <a:chOff x="0" y="0"/>
            <a:chExt cx="5431790" cy="1940453"/>
          </a:xfrm>
        </p:grpSpPr>
        <p:pic>
          <p:nvPicPr>
            <p:cNvPr id="10" name="image185.png">
              <a:extLst>
                <a:ext uri="{FF2B5EF4-FFF2-40B4-BE49-F238E27FC236}">
                  <a16:creationId xmlns:a16="http://schemas.microsoft.com/office/drawing/2014/main" id="{82CC41EC-EC3F-4DEE-F409-5D1F7205D52D}"/>
                </a:ext>
              </a:extLst>
            </p:cNvPr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5431790" cy="1675765"/>
            </a:xfrm>
            <a:prstGeom prst="rect">
              <a:avLst/>
            </a:prstGeom>
            <a:ln/>
          </p:spPr>
        </p:pic>
        <p:sp>
          <p:nvSpPr>
            <p:cNvPr id="11" name="Text Box 1">
              <a:extLst>
                <a:ext uri="{FF2B5EF4-FFF2-40B4-BE49-F238E27FC236}">
                  <a16:creationId xmlns:a16="http://schemas.microsoft.com/office/drawing/2014/main" id="{3094447F-F157-C9E8-4823-3620D3103EB2}"/>
                </a:ext>
              </a:extLst>
            </p:cNvPr>
            <p:cNvSpPr txBox="1"/>
            <p:nvPr/>
          </p:nvSpPr>
          <p:spPr>
            <a:xfrm>
              <a:off x="0" y="1732915"/>
              <a:ext cx="5431790" cy="207538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 i="1">
                  <a:solidFill>
                    <a:srgbClr val="7F7F7F"/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Aptos" panose="020B0004020202020204" pitchFamily="34" charset="0"/>
                </a:rPr>
                <a:t>Figure 15. Participants boat, gear, and positioning system characteristics (n=14).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19742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1B8E2C6-D4A3-3F48-4303-F329561876AA}"/>
              </a:ext>
            </a:extLst>
          </p:cNvPr>
          <p:cNvSpPr/>
          <p:nvPr/>
        </p:nvSpPr>
        <p:spPr>
          <a:xfrm>
            <a:off x="0" y="0"/>
            <a:ext cx="12184998" cy="6848571"/>
          </a:xfrm>
          <a:prstGeom prst="rect">
            <a:avLst/>
          </a:prstGeom>
          <a:gradFill flip="none" rotWithShape="1">
            <a:gsLst>
              <a:gs pos="58000">
                <a:srgbClr val="2FBBD4"/>
              </a:gs>
              <a:gs pos="13000">
                <a:srgbClr val="021F49"/>
              </a:gs>
              <a:gs pos="100000">
                <a:srgbClr val="2FBB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D3667-9692-2D49-A047-D148ADCACD12}"/>
              </a:ext>
            </a:extLst>
          </p:cNvPr>
          <p:cNvSpPr/>
          <p:nvPr/>
        </p:nvSpPr>
        <p:spPr>
          <a:xfrm>
            <a:off x="2146852" y="1079436"/>
            <a:ext cx="10037197" cy="5770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FE2C11-A255-66B3-D4C0-3741CE2C9715}"/>
              </a:ext>
            </a:extLst>
          </p:cNvPr>
          <p:cNvSpPr txBox="1"/>
          <p:nvPr/>
        </p:nvSpPr>
        <p:spPr>
          <a:xfrm>
            <a:off x="2405270" y="67492"/>
            <a:ext cx="9769271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5DEE86-D2A1-1B82-CCBB-50B04A977E68}"/>
              </a:ext>
            </a:extLst>
          </p:cNvPr>
          <p:cNvSpPr txBox="1"/>
          <p:nvPr/>
        </p:nvSpPr>
        <p:spPr>
          <a:xfrm>
            <a:off x="-32145" y="-1152541"/>
            <a:ext cx="12192000" cy="869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BE-CLME+ Project: Promoting National Blue Economy Priorities Through Marine Spatial Planning in the Caribbean Large Marine Ecosystem Plus (GEF Project ID 10211).</a:t>
            </a:r>
            <a:endParaRPr lang="en-US" sz="2400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3707D6B-D10F-500B-6F8C-BC22EE05BFAE}"/>
              </a:ext>
            </a:extLst>
          </p:cNvPr>
          <p:cNvGrpSpPr/>
          <p:nvPr/>
        </p:nvGrpSpPr>
        <p:grpSpPr>
          <a:xfrm>
            <a:off x="-32145" y="6144458"/>
            <a:ext cx="6666861" cy="681054"/>
            <a:chOff x="-32145" y="6017458"/>
            <a:chExt cx="6666861" cy="681054"/>
          </a:xfrm>
        </p:grpSpPr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D232098F-8B5C-E735-AF2E-B3B813B333E0}"/>
                </a:ext>
              </a:extLst>
            </p:cNvPr>
            <p:cNvSpPr/>
            <p:nvPr/>
          </p:nvSpPr>
          <p:spPr>
            <a:xfrm>
              <a:off x="-26190" y="6017458"/>
              <a:ext cx="6660906" cy="681054"/>
            </a:xfrm>
            <a:prstGeom prst="homePlate">
              <a:avLst>
                <a:gd name="adj" fmla="val 16411"/>
              </a:avLst>
            </a:prstGeom>
            <a:solidFill>
              <a:sysClr val="window" lastClr="FFFFFF">
                <a:alpha val="78000"/>
              </a:sysClr>
            </a:solidFill>
            <a:ln w="15875" cap="flat" cmpd="sng" algn="ctr">
              <a:noFill/>
              <a:prstDash val="solid"/>
            </a:ln>
            <a:effectLst>
              <a:outerShdw blurRad="50800" dist="50800" dir="5400000" algn="ctr" rotWithShape="0">
                <a:srgbClr val="000000">
                  <a:alpha val="36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29146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endParaRPr>
            </a:p>
          </p:txBody>
        </p:sp>
        <p:pic>
          <p:nvPicPr>
            <p:cNvPr id="8" name="Picture 7" descr="A logo with blue text and waves&#10;&#10;Description automatically generated">
              <a:extLst>
                <a:ext uri="{FF2B5EF4-FFF2-40B4-BE49-F238E27FC236}">
                  <a16:creationId xmlns:a16="http://schemas.microsoft.com/office/drawing/2014/main" id="{AFD537D0-3668-5084-15BE-DEA103C2E6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54604" y="6078442"/>
              <a:ext cx="1857453" cy="531771"/>
            </a:xfrm>
            <a:prstGeom prst="rect">
              <a:avLst/>
            </a:prstGeom>
          </p:spPr>
        </p:pic>
        <p:pic>
          <p:nvPicPr>
            <p:cNvPr id="9" name="Picture 8" descr="A logo with green and blue text&#10;&#10;Description automatically generated">
              <a:extLst>
                <a:ext uri="{FF2B5EF4-FFF2-40B4-BE49-F238E27FC236}">
                  <a16:creationId xmlns:a16="http://schemas.microsoft.com/office/drawing/2014/main" id="{249329DB-1E15-2AA2-A709-06F37EE440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0995" y="6078442"/>
              <a:ext cx="1181715" cy="531771"/>
            </a:xfrm>
            <a:prstGeom prst="rect">
              <a:avLst/>
            </a:prstGeom>
          </p:spPr>
        </p:pic>
        <p:pic>
          <p:nvPicPr>
            <p:cNvPr id="10" name="Picture 9" descr="A blue logo on a black background&#10;&#10;Description automatically generated">
              <a:extLst>
                <a:ext uri="{FF2B5EF4-FFF2-40B4-BE49-F238E27FC236}">
                  <a16:creationId xmlns:a16="http://schemas.microsoft.com/office/drawing/2014/main" id="{2D62A19C-E045-C4D1-CA60-F2F0F651A3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31693" y="6105747"/>
              <a:ext cx="1576621" cy="500769"/>
            </a:xfrm>
            <a:prstGeom prst="rect">
              <a:avLst/>
            </a:prstGeom>
          </p:spPr>
        </p:pic>
        <p:pic>
          <p:nvPicPr>
            <p:cNvPr id="11" name="Picture 10" descr="A green and white logo&#10;&#10;Description automatically generated">
              <a:extLst>
                <a:ext uri="{FF2B5EF4-FFF2-40B4-BE49-F238E27FC236}">
                  <a16:creationId xmlns:a16="http://schemas.microsoft.com/office/drawing/2014/main" id="{3FE8CEF0-7E5F-39E2-1C04-3F949A7602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32145" y="6139904"/>
              <a:ext cx="1871933" cy="458913"/>
            </a:xfrm>
            <a:prstGeom prst="rect">
              <a:avLst/>
            </a:prstGeom>
            <a:effectLst>
              <a:outerShdw blurRad="63500" sx="102000" sy="102000" algn="ctr" rotWithShape="0">
                <a:schemeClr val="bg1">
                  <a:alpha val="16000"/>
                </a:schemeClr>
              </a:outerShdw>
            </a:effectLst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67EBB254-7D5E-800B-38D5-74B5740CF6E5}"/>
              </a:ext>
            </a:extLst>
          </p:cNvPr>
          <p:cNvSpPr txBox="1"/>
          <p:nvPr/>
        </p:nvSpPr>
        <p:spPr>
          <a:xfrm>
            <a:off x="-39072" y="2871774"/>
            <a:ext cx="1588160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Overview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79C666-38B2-83CC-0B09-184344B7D744}"/>
              </a:ext>
            </a:extLst>
          </p:cNvPr>
          <p:cNvSpPr txBox="1"/>
          <p:nvPr/>
        </p:nvSpPr>
        <p:spPr>
          <a:xfrm>
            <a:off x="347311" y="3368415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Background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11698F-2B4C-9B15-EEFF-21EC3D4F7EAD}"/>
              </a:ext>
            </a:extLst>
          </p:cNvPr>
          <p:cNvSpPr txBox="1"/>
          <p:nvPr/>
        </p:nvSpPr>
        <p:spPr>
          <a:xfrm>
            <a:off x="347311" y="4488857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Approach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874987-29A5-8E62-E783-9C7EAB992017}"/>
              </a:ext>
            </a:extLst>
          </p:cNvPr>
          <p:cNvSpPr txBox="1"/>
          <p:nvPr/>
        </p:nvSpPr>
        <p:spPr>
          <a:xfrm>
            <a:off x="347311" y="5049078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9FD0EE-5C50-9A1A-AF96-D34F4A6F507B}"/>
              </a:ext>
            </a:extLst>
          </p:cNvPr>
          <p:cNvSpPr txBox="1"/>
          <p:nvPr/>
        </p:nvSpPr>
        <p:spPr>
          <a:xfrm>
            <a:off x="347311" y="3928636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67B79E54-982F-1603-D565-DE457B992E41}"/>
              </a:ext>
            </a:extLst>
          </p:cNvPr>
          <p:cNvSpPr/>
          <p:nvPr/>
        </p:nvSpPr>
        <p:spPr>
          <a:xfrm rot="5400000">
            <a:off x="-5913" y="3504517"/>
            <a:ext cx="460681" cy="188476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78182DE-3ABE-8F0B-D6D7-E1054995DBCF}"/>
              </a:ext>
            </a:extLst>
          </p:cNvPr>
          <p:cNvSpPr txBox="1"/>
          <p:nvPr/>
        </p:nvSpPr>
        <p:spPr>
          <a:xfrm>
            <a:off x="2800949" y="1453841"/>
            <a:ext cx="935890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1. Welcome and Overview of Workshop</a:t>
            </a:r>
          </a:p>
          <a:p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2. Overview of BE CLME+ Project</a:t>
            </a:r>
          </a:p>
          <a:p>
            <a:pPr marL="285750" indent="-285750"/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3. Blue Economy Roadmap Fisheries Sector Strategy and Implementation Plan</a:t>
            </a:r>
          </a:p>
          <a:p>
            <a:pPr marL="344488" indent="-344488"/>
            <a:r>
              <a:rPr lang="en-US" sz="2200" dirty="0">
                <a:latin typeface="Avenir Next LT Pro" panose="020B0504020202020204" pitchFamily="34" charset="0"/>
              </a:rPr>
              <a:t>4. Data Gap and Needs Assessments for the Fisheries Sector to Inform MSP in Barbados </a:t>
            </a:r>
          </a:p>
          <a:p>
            <a:pPr marL="285750"/>
            <a:r>
              <a:rPr lang="en-US" sz="2200" dirty="0">
                <a:latin typeface="Avenir Next LT Pro" panose="020B0504020202020204" pitchFamily="34" charset="0"/>
              </a:rPr>
              <a:t>4.1. Assess the status of MSP processes in Barbados</a:t>
            </a:r>
          </a:p>
          <a:p>
            <a:pPr marL="285750"/>
            <a:r>
              <a:rPr lang="en-US" sz="2200" dirty="0">
                <a:latin typeface="Avenir Next LT Pro" panose="020B0504020202020204" pitchFamily="34" charset="0"/>
              </a:rPr>
              <a:t>4.2. Data currently available that could be used to inform MSP</a:t>
            </a:r>
          </a:p>
          <a:p>
            <a:pPr marL="285750"/>
            <a:r>
              <a:rPr lang="en-US" sz="2200" dirty="0">
                <a:latin typeface="Avenir Next LT Pro" panose="020B0504020202020204" pitchFamily="34" charset="0"/>
              </a:rPr>
              <a:t>4.3. Data needs to inform MSP</a:t>
            </a:r>
          </a:p>
          <a:p>
            <a:pPr marL="285750"/>
            <a:r>
              <a:rPr lang="en-US" sz="2200" dirty="0">
                <a:latin typeface="Avenir Next LT Pro" panose="020B0504020202020204" pitchFamily="34" charset="0"/>
              </a:rPr>
              <a:t>4.4. Data access.</a:t>
            </a:r>
          </a:p>
          <a:p>
            <a:pPr marL="1082675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Avenir Next LT Pro" panose="020B0504020202020204" pitchFamily="34" charset="0"/>
              </a:rPr>
              <a:t>Data sharing mechanism</a:t>
            </a:r>
          </a:p>
          <a:p>
            <a:pPr marL="1082675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Avenir Next LT Pro" panose="020B0504020202020204" pitchFamily="34" charset="0"/>
              </a:rPr>
              <a:t>Training and resource needs</a:t>
            </a:r>
          </a:p>
          <a:p>
            <a:pPr marL="285750"/>
            <a:r>
              <a:rPr lang="en-US" sz="2200" dirty="0">
                <a:latin typeface="Avenir Next LT Pro" panose="020B0504020202020204" pitchFamily="34" charset="0"/>
              </a:rPr>
              <a:t>4.5. Conclusions and recommendations</a:t>
            </a:r>
          </a:p>
          <a:p>
            <a:r>
              <a:rPr lang="en-US" sz="2200" dirty="0">
                <a:latin typeface="Avenir Next LT Pro" panose="020B0504020202020204" pitchFamily="34" charset="0"/>
              </a:rPr>
              <a:t>5. Closing remarks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0AEAAF0-4E69-B0B3-4DBB-7C07FF949AC9}"/>
              </a:ext>
            </a:extLst>
          </p:cNvPr>
          <p:cNvSpPr txBox="1"/>
          <p:nvPr/>
        </p:nvSpPr>
        <p:spPr>
          <a:xfrm>
            <a:off x="3340467" y="1049287"/>
            <a:ext cx="7016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Agenda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8D8C847-717F-BFE4-3A5F-86E7EB0F25CC}"/>
              </a:ext>
            </a:extLst>
          </p:cNvPr>
          <p:cNvSpPr txBox="1"/>
          <p:nvPr/>
        </p:nvSpPr>
        <p:spPr>
          <a:xfrm>
            <a:off x="339399" y="5574008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Conclusions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68476B9B-66A1-FBA9-F64C-D03FD9C6532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9822" y="-24545"/>
            <a:ext cx="2513838" cy="310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6011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1B8E2C6-D4A3-3F48-4303-F329561876AA}"/>
              </a:ext>
            </a:extLst>
          </p:cNvPr>
          <p:cNvSpPr/>
          <p:nvPr/>
        </p:nvSpPr>
        <p:spPr>
          <a:xfrm>
            <a:off x="0" y="0"/>
            <a:ext cx="12184998" cy="6848571"/>
          </a:xfrm>
          <a:prstGeom prst="rect">
            <a:avLst/>
          </a:prstGeom>
          <a:gradFill flip="none" rotWithShape="1">
            <a:gsLst>
              <a:gs pos="58000">
                <a:srgbClr val="2FBBD4"/>
              </a:gs>
              <a:gs pos="13000">
                <a:srgbClr val="021F49"/>
              </a:gs>
              <a:gs pos="100000">
                <a:srgbClr val="2FBB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D3667-9692-2D49-A047-D148ADCACD12}"/>
              </a:ext>
            </a:extLst>
          </p:cNvPr>
          <p:cNvSpPr/>
          <p:nvPr/>
        </p:nvSpPr>
        <p:spPr>
          <a:xfrm>
            <a:off x="-7912" y="930304"/>
            <a:ext cx="12191961" cy="59197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FE2C11-A255-66B3-D4C0-3741CE2C9715}"/>
              </a:ext>
            </a:extLst>
          </p:cNvPr>
          <p:cNvSpPr txBox="1"/>
          <p:nvPr/>
        </p:nvSpPr>
        <p:spPr>
          <a:xfrm>
            <a:off x="-10456" y="11835"/>
            <a:ext cx="12184998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15694C1-BF2C-FF79-D6A6-29174463462A}"/>
              </a:ext>
            </a:extLst>
          </p:cNvPr>
          <p:cNvSpPr txBox="1"/>
          <p:nvPr/>
        </p:nvSpPr>
        <p:spPr>
          <a:xfrm>
            <a:off x="723568" y="953956"/>
            <a:ext cx="11302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Results  — Fisheries distribution by participatory mapping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A12A3B97-E8DD-11B1-B275-255FCAEAA3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24" b="-290"/>
          <a:stretch/>
        </p:blipFill>
        <p:spPr>
          <a:xfrm>
            <a:off x="-20912" y="930304"/>
            <a:ext cx="2322788" cy="13376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33EF087E-C4C9-D195-5419-381953BBBA40}"/>
              </a:ext>
            </a:extLst>
          </p:cNvPr>
          <p:cNvGrpSpPr/>
          <p:nvPr/>
        </p:nvGrpSpPr>
        <p:grpSpPr>
          <a:xfrm>
            <a:off x="8172451" y="2267904"/>
            <a:ext cx="3551970" cy="4578261"/>
            <a:chOff x="0" y="0"/>
            <a:chExt cx="3198495" cy="4016375"/>
          </a:xfrm>
        </p:grpSpPr>
        <p:pic>
          <p:nvPicPr>
            <p:cNvPr id="14" name="image178.png" descr="A map of a island&#10;&#10;Description automatically generated">
              <a:extLst>
                <a:ext uri="{FF2B5EF4-FFF2-40B4-BE49-F238E27FC236}">
                  <a16:creationId xmlns:a16="http://schemas.microsoft.com/office/drawing/2014/main" id="{5716E69E-D975-3B93-FE2D-7F4EE23FFA80}"/>
                </a:ext>
              </a:extLst>
            </p:cNvPr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198495" cy="3492500"/>
            </a:xfrm>
            <a:prstGeom prst="rect">
              <a:avLst/>
            </a:prstGeom>
            <a:ln/>
          </p:spPr>
        </p:pic>
        <p:sp>
          <p:nvSpPr>
            <p:cNvPr id="15" name="Text Box 1">
              <a:extLst>
                <a:ext uri="{FF2B5EF4-FFF2-40B4-BE49-F238E27FC236}">
                  <a16:creationId xmlns:a16="http://schemas.microsoft.com/office/drawing/2014/main" id="{A7CD34A9-E680-EBD6-90F7-3D5BE1BB4E99}"/>
                </a:ext>
              </a:extLst>
            </p:cNvPr>
            <p:cNvSpPr txBox="1"/>
            <p:nvPr/>
          </p:nvSpPr>
          <p:spPr>
            <a:xfrm>
              <a:off x="0" y="3548380"/>
              <a:ext cx="3198495" cy="467995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>
                <a:spcBef>
                  <a:spcPts val="0"/>
                </a:spcBef>
                <a:spcAft>
                  <a:spcPts val="1000"/>
                </a:spcAft>
              </a:pPr>
              <a:r>
                <a:rPr lang="en-US" sz="1100" i="1">
                  <a:solidFill>
                    <a:srgbClr val="7F7F7F"/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Aptos" panose="020B0004020202020204" pitchFamily="34" charset="0"/>
                </a:rPr>
                <a:t>Figure 6. Historical fishing grounds identified during the mapping exercise (n=6).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6C672D97-1377-7FD1-9102-58775D9C195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01" y="2233892"/>
            <a:ext cx="7629457" cy="445265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998975F9-F731-0A6F-9F01-F275C99BA249}"/>
              </a:ext>
            </a:extLst>
          </p:cNvPr>
          <p:cNvSpPr txBox="1"/>
          <p:nvPr/>
        </p:nvSpPr>
        <p:spPr>
          <a:xfrm>
            <a:off x="8478860" y="1866724"/>
            <a:ext cx="29391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Historical fishing grounds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B5EB6AB-8DF4-A6AF-BC68-FD72B5AE0364}"/>
              </a:ext>
            </a:extLst>
          </p:cNvPr>
          <p:cNvSpPr txBox="1"/>
          <p:nvPr/>
        </p:nvSpPr>
        <p:spPr>
          <a:xfrm>
            <a:off x="1853421" y="2267904"/>
            <a:ext cx="27222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Current fishing grounds</a:t>
            </a:r>
          </a:p>
        </p:txBody>
      </p:sp>
    </p:spTree>
    <p:extLst>
      <p:ext uri="{BB962C8B-B14F-4D97-AF65-F5344CB8AC3E}">
        <p14:creationId xmlns:p14="http://schemas.microsoft.com/office/powerpoint/2010/main" val="4884980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1B8E2C6-D4A3-3F48-4303-F329561876AA}"/>
              </a:ext>
            </a:extLst>
          </p:cNvPr>
          <p:cNvSpPr/>
          <p:nvPr/>
        </p:nvSpPr>
        <p:spPr>
          <a:xfrm>
            <a:off x="0" y="0"/>
            <a:ext cx="12184998" cy="6848571"/>
          </a:xfrm>
          <a:prstGeom prst="rect">
            <a:avLst/>
          </a:prstGeom>
          <a:gradFill flip="none" rotWithShape="1">
            <a:gsLst>
              <a:gs pos="58000">
                <a:srgbClr val="2FBBD4"/>
              </a:gs>
              <a:gs pos="13000">
                <a:srgbClr val="021F49"/>
              </a:gs>
              <a:gs pos="100000">
                <a:srgbClr val="2FBB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D3667-9692-2D49-A047-D148ADCACD12}"/>
              </a:ext>
            </a:extLst>
          </p:cNvPr>
          <p:cNvSpPr/>
          <p:nvPr/>
        </p:nvSpPr>
        <p:spPr>
          <a:xfrm>
            <a:off x="-7912" y="930304"/>
            <a:ext cx="12191961" cy="59197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FE2C11-A255-66B3-D4C0-3741CE2C9715}"/>
              </a:ext>
            </a:extLst>
          </p:cNvPr>
          <p:cNvSpPr txBox="1"/>
          <p:nvPr/>
        </p:nvSpPr>
        <p:spPr>
          <a:xfrm>
            <a:off x="-10456" y="11835"/>
            <a:ext cx="12184998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15694C1-BF2C-FF79-D6A6-29174463462A}"/>
              </a:ext>
            </a:extLst>
          </p:cNvPr>
          <p:cNvSpPr txBox="1"/>
          <p:nvPr/>
        </p:nvSpPr>
        <p:spPr>
          <a:xfrm>
            <a:off x="723568" y="953956"/>
            <a:ext cx="11302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Results  — Fisheries distribution by participatory mapping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A12A3B97-E8DD-11B1-B275-255FCAEAA3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24" b="-290"/>
          <a:stretch/>
        </p:blipFill>
        <p:spPr>
          <a:xfrm>
            <a:off x="-20912" y="930304"/>
            <a:ext cx="2322788" cy="133760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223AA3B-CF78-B1D4-BDB3-A42E4D72C643}"/>
              </a:ext>
            </a:extLst>
          </p:cNvPr>
          <p:cNvGrpSpPr/>
          <p:nvPr/>
        </p:nvGrpSpPr>
        <p:grpSpPr>
          <a:xfrm>
            <a:off x="93282" y="2612204"/>
            <a:ext cx="5417820" cy="3291840"/>
            <a:chOff x="0" y="1"/>
            <a:chExt cx="5596890" cy="3388359"/>
          </a:xfrm>
        </p:grpSpPr>
        <p:pic>
          <p:nvPicPr>
            <p:cNvPr id="18" name="image187.png" descr="A map of a mountain&#10;&#10;Description automatically generated">
              <a:extLst>
                <a:ext uri="{FF2B5EF4-FFF2-40B4-BE49-F238E27FC236}">
                  <a16:creationId xmlns:a16="http://schemas.microsoft.com/office/drawing/2014/main" id="{FB118937-6208-CE61-35E6-72AB2E54F05E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1"/>
              <a:ext cx="5418161" cy="2715904"/>
            </a:xfrm>
            <a:prstGeom prst="rect">
              <a:avLst/>
            </a:prstGeom>
            <a:ln/>
          </p:spPr>
        </p:pic>
        <p:sp>
          <p:nvSpPr>
            <p:cNvPr id="23" name="Text Box 1">
              <a:extLst>
                <a:ext uri="{FF2B5EF4-FFF2-40B4-BE49-F238E27FC236}">
                  <a16:creationId xmlns:a16="http://schemas.microsoft.com/office/drawing/2014/main" id="{1F846BD5-B50E-CEE9-E504-EF923FEC1FF9}"/>
                </a:ext>
              </a:extLst>
            </p:cNvPr>
            <p:cNvSpPr txBox="1"/>
            <p:nvPr/>
          </p:nvSpPr>
          <p:spPr>
            <a:xfrm>
              <a:off x="0" y="2920365"/>
              <a:ext cx="5596890" cy="467995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1000"/>
                </a:spcAft>
              </a:pPr>
              <a:r>
                <a:rPr lang="en-US" sz="1100" i="1">
                  <a:solidFill>
                    <a:srgbClr val="7F7F7F"/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Aptos" panose="020B0004020202020204" pitchFamily="34" charset="0"/>
                </a:rPr>
                <a:t>Figure 7. Fish nursing grounds identified during the mapping exercise (n=11). </a:t>
              </a:r>
              <a:r>
                <a:rPr lang="es-GT" sz="1100" i="1">
                  <a:solidFill>
                    <a:srgbClr val="7F7F7F"/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Aptos" panose="020B0004020202020204" pitchFamily="34" charset="0"/>
                </a:rPr>
                <a:t>A) Barbados Exclusive Economic Zone; B) Territorial Sea.</a:t>
              </a:r>
              <a:endParaRPr lang="en-US" sz="1100" i="1">
                <a:solidFill>
                  <a:srgbClr val="7F7F7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7F2753B-EC0E-E665-21A1-4FD8BA16FA47}"/>
              </a:ext>
            </a:extLst>
          </p:cNvPr>
          <p:cNvGrpSpPr/>
          <p:nvPr/>
        </p:nvGrpSpPr>
        <p:grpSpPr>
          <a:xfrm>
            <a:off x="9236616" y="2101837"/>
            <a:ext cx="2565400" cy="2879090"/>
            <a:chOff x="0" y="0"/>
            <a:chExt cx="2838450" cy="3101975"/>
          </a:xfrm>
        </p:grpSpPr>
        <p:pic>
          <p:nvPicPr>
            <p:cNvPr id="10" name="image28.png">
              <a:extLst>
                <a:ext uri="{FF2B5EF4-FFF2-40B4-BE49-F238E27FC236}">
                  <a16:creationId xmlns:a16="http://schemas.microsoft.com/office/drawing/2014/main" id="{79C47B08-BCCA-5E5A-1DBB-8F8CD852F21E}"/>
                </a:ext>
              </a:extLst>
            </p:cNvPr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838450" cy="2571115"/>
            </a:xfrm>
            <a:prstGeom prst="rect">
              <a:avLst/>
            </a:prstGeom>
            <a:ln/>
          </p:spPr>
        </p:pic>
        <p:sp>
          <p:nvSpPr>
            <p:cNvPr id="11" name="Text Box 1">
              <a:extLst>
                <a:ext uri="{FF2B5EF4-FFF2-40B4-BE49-F238E27FC236}">
                  <a16:creationId xmlns:a16="http://schemas.microsoft.com/office/drawing/2014/main" id="{AB1B003A-5AD8-C3C3-0DB6-9F3DDE1A233A}"/>
                </a:ext>
              </a:extLst>
            </p:cNvPr>
            <p:cNvSpPr txBox="1"/>
            <p:nvPr/>
          </p:nvSpPr>
          <p:spPr>
            <a:xfrm>
              <a:off x="0" y="2633980"/>
              <a:ext cx="2838450" cy="467995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1000"/>
                </a:spcAft>
              </a:pPr>
              <a:r>
                <a:rPr lang="en-US" sz="1100" i="1">
                  <a:solidFill>
                    <a:srgbClr val="7F7F7F"/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Aptos" panose="020B0004020202020204" pitchFamily="34" charset="0"/>
                </a:rPr>
                <a:t>Figure 8. FADs locations identified during the mapping exercise (n=14).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709C43E-97F5-C311-778F-39662D02F16F}"/>
              </a:ext>
            </a:extLst>
          </p:cNvPr>
          <p:cNvGrpSpPr/>
          <p:nvPr/>
        </p:nvGrpSpPr>
        <p:grpSpPr>
          <a:xfrm>
            <a:off x="5930178" y="3825223"/>
            <a:ext cx="2674565" cy="2839070"/>
            <a:chOff x="-1" y="0"/>
            <a:chExt cx="2674790" cy="2839720"/>
          </a:xfrm>
        </p:grpSpPr>
        <p:pic>
          <p:nvPicPr>
            <p:cNvPr id="25" name="image84.png" descr="A map of a island&#10;&#10;Description automatically generated">
              <a:extLst>
                <a:ext uri="{FF2B5EF4-FFF2-40B4-BE49-F238E27FC236}">
                  <a16:creationId xmlns:a16="http://schemas.microsoft.com/office/drawing/2014/main" id="{2E2AC077-8FBC-D50A-E530-70A4CAC7C0C0}"/>
                </a:ext>
              </a:extLst>
            </p:cNvPr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" y="0"/>
              <a:ext cx="2674790" cy="2292875"/>
            </a:xfrm>
            <a:prstGeom prst="rect">
              <a:avLst/>
            </a:prstGeom>
            <a:ln/>
          </p:spPr>
        </p:pic>
        <p:sp>
          <p:nvSpPr>
            <p:cNvPr id="26" name="Text Box 1">
              <a:extLst>
                <a:ext uri="{FF2B5EF4-FFF2-40B4-BE49-F238E27FC236}">
                  <a16:creationId xmlns:a16="http://schemas.microsoft.com/office/drawing/2014/main" id="{85131810-9BDC-72EE-49EB-C363C3DBD180}"/>
                </a:ext>
              </a:extLst>
            </p:cNvPr>
            <p:cNvSpPr txBox="1"/>
            <p:nvPr/>
          </p:nvSpPr>
          <p:spPr>
            <a:xfrm>
              <a:off x="-1" y="2371725"/>
              <a:ext cx="2674620" cy="467995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>
                <a:spcBef>
                  <a:spcPts val="0"/>
                </a:spcBef>
                <a:spcAft>
                  <a:spcPts val="1000"/>
                </a:spcAft>
              </a:pPr>
              <a:r>
                <a:rPr lang="en-US" sz="1100" i="1" dirty="0">
                  <a:solidFill>
                    <a:srgbClr val="7F7F7F"/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Aptos" panose="020B0004020202020204" pitchFamily="34" charset="0"/>
                </a:rPr>
                <a:t>Figure 9. Observed user conflict locations identified during the mapping exercise (n=7).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D9FD762E-C6FC-A491-9004-C2A717DEEAD6}"/>
              </a:ext>
            </a:extLst>
          </p:cNvPr>
          <p:cNvSpPr txBox="1"/>
          <p:nvPr/>
        </p:nvSpPr>
        <p:spPr>
          <a:xfrm>
            <a:off x="4700257" y="1756314"/>
            <a:ext cx="37787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Fish spawning aggregation areas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548D15E-51B7-1559-0C8D-6A2B15F0B5B0}"/>
              </a:ext>
            </a:extLst>
          </p:cNvPr>
          <p:cNvSpPr txBox="1"/>
          <p:nvPr/>
        </p:nvSpPr>
        <p:spPr>
          <a:xfrm>
            <a:off x="6311978" y="3448020"/>
            <a:ext cx="19199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Users conflict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F38906F-8807-1792-F57F-22525228D107}"/>
              </a:ext>
            </a:extLst>
          </p:cNvPr>
          <p:cNvSpPr txBox="1"/>
          <p:nvPr/>
        </p:nvSpPr>
        <p:spPr>
          <a:xfrm>
            <a:off x="9168280" y="1703331"/>
            <a:ext cx="29262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Fish aggregation devices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70D6C17-1A63-8D10-A637-A2C005B48A43}"/>
              </a:ext>
            </a:extLst>
          </p:cNvPr>
          <p:cNvSpPr txBox="1"/>
          <p:nvPr/>
        </p:nvSpPr>
        <p:spPr>
          <a:xfrm>
            <a:off x="415502" y="2437395"/>
            <a:ext cx="44263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Fish nursing grounds</a:t>
            </a:r>
          </a:p>
        </p:txBody>
      </p:sp>
      <p:pic>
        <p:nvPicPr>
          <p:cNvPr id="32" name="Graphic 31" descr="Questions with solid fill">
            <a:extLst>
              <a:ext uri="{FF2B5EF4-FFF2-40B4-BE49-F238E27FC236}">
                <a16:creationId xmlns:a16="http://schemas.microsoft.com/office/drawing/2014/main" id="{9BA96511-8AB9-4460-09CD-B2C42EDF31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32421" y="218544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5415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1B8E2C6-D4A3-3F48-4303-F329561876AA}"/>
              </a:ext>
            </a:extLst>
          </p:cNvPr>
          <p:cNvSpPr/>
          <p:nvPr/>
        </p:nvSpPr>
        <p:spPr>
          <a:xfrm>
            <a:off x="0" y="0"/>
            <a:ext cx="12184998" cy="6848571"/>
          </a:xfrm>
          <a:prstGeom prst="rect">
            <a:avLst/>
          </a:prstGeom>
          <a:gradFill flip="none" rotWithShape="1">
            <a:gsLst>
              <a:gs pos="58000">
                <a:srgbClr val="2FBBD4"/>
              </a:gs>
              <a:gs pos="13000">
                <a:srgbClr val="021F49"/>
              </a:gs>
              <a:gs pos="100000">
                <a:srgbClr val="2FBB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D3667-9692-2D49-A047-D148ADCACD12}"/>
              </a:ext>
            </a:extLst>
          </p:cNvPr>
          <p:cNvSpPr/>
          <p:nvPr/>
        </p:nvSpPr>
        <p:spPr>
          <a:xfrm>
            <a:off x="-7912" y="930304"/>
            <a:ext cx="12191961" cy="59197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FE2C11-A255-66B3-D4C0-3741CE2C9715}"/>
              </a:ext>
            </a:extLst>
          </p:cNvPr>
          <p:cNvSpPr txBox="1"/>
          <p:nvPr/>
        </p:nvSpPr>
        <p:spPr>
          <a:xfrm>
            <a:off x="-10456" y="11835"/>
            <a:ext cx="12184998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15694C1-BF2C-FF79-D6A6-29174463462A}"/>
              </a:ext>
            </a:extLst>
          </p:cNvPr>
          <p:cNvSpPr txBox="1"/>
          <p:nvPr/>
        </p:nvSpPr>
        <p:spPr>
          <a:xfrm>
            <a:off x="723568" y="953956"/>
            <a:ext cx="11302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Results  — Fisheries distribution by participatory mapping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A12A3B97-E8DD-11B1-B275-255FCAEAA3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24" b="-290"/>
          <a:stretch/>
        </p:blipFill>
        <p:spPr>
          <a:xfrm>
            <a:off x="-20912" y="930304"/>
            <a:ext cx="2322788" cy="133760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223AA3B-CF78-B1D4-BDB3-A42E4D72C643}"/>
              </a:ext>
            </a:extLst>
          </p:cNvPr>
          <p:cNvGrpSpPr/>
          <p:nvPr/>
        </p:nvGrpSpPr>
        <p:grpSpPr>
          <a:xfrm>
            <a:off x="93282" y="2612204"/>
            <a:ext cx="5417820" cy="3291840"/>
            <a:chOff x="0" y="1"/>
            <a:chExt cx="5596890" cy="3388359"/>
          </a:xfrm>
        </p:grpSpPr>
        <p:pic>
          <p:nvPicPr>
            <p:cNvPr id="18" name="image187.png" descr="A map of a mountain&#10;&#10;Description automatically generated">
              <a:extLst>
                <a:ext uri="{FF2B5EF4-FFF2-40B4-BE49-F238E27FC236}">
                  <a16:creationId xmlns:a16="http://schemas.microsoft.com/office/drawing/2014/main" id="{FB118937-6208-CE61-35E6-72AB2E54F05E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1"/>
              <a:ext cx="5418161" cy="2715904"/>
            </a:xfrm>
            <a:prstGeom prst="rect">
              <a:avLst/>
            </a:prstGeom>
            <a:ln/>
          </p:spPr>
        </p:pic>
        <p:sp>
          <p:nvSpPr>
            <p:cNvPr id="23" name="Text Box 1">
              <a:extLst>
                <a:ext uri="{FF2B5EF4-FFF2-40B4-BE49-F238E27FC236}">
                  <a16:creationId xmlns:a16="http://schemas.microsoft.com/office/drawing/2014/main" id="{1F846BD5-B50E-CEE9-E504-EF923FEC1FF9}"/>
                </a:ext>
              </a:extLst>
            </p:cNvPr>
            <p:cNvSpPr txBox="1"/>
            <p:nvPr/>
          </p:nvSpPr>
          <p:spPr>
            <a:xfrm>
              <a:off x="0" y="2920365"/>
              <a:ext cx="5596890" cy="467995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1000"/>
                </a:spcAft>
              </a:pPr>
              <a:r>
                <a:rPr lang="en-US" sz="1100" i="1">
                  <a:solidFill>
                    <a:srgbClr val="7F7F7F"/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Aptos" panose="020B0004020202020204" pitchFamily="34" charset="0"/>
                </a:rPr>
                <a:t>Figure 7. Fish nursing grounds identified during the mapping exercise (n=11). </a:t>
              </a:r>
              <a:r>
                <a:rPr lang="es-GT" sz="1100" i="1">
                  <a:solidFill>
                    <a:srgbClr val="7F7F7F"/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Aptos" panose="020B0004020202020204" pitchFamily="34" charset="0"/>
                </a:rPr>
                <a:t>A) Barbados Exclusive Economic Zone; B) Territorial Sea.</a:t>
              </a:r>
              <a:endParaRPr lang="en-US" sz="1100" i="1">
                <a:solidFill>
                  <a:srgbClr val="7F7F7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7F2753B-EC0E-E665-21A1-4FD8BA16FA47}"/>
              </a:ext>
            </a:extLst>
          </p:cNvPr>
          <p:cNvGrpSpPr/>
          <p:nvPr/>
        </p:nvGrpSpPr>
        <p:grpSpPr>
          <a:xfrm>
            <a:off x="9236616" y="2101837"/>
            <a:ext cx="2565400" cy="2879090"/>
            <a:chOff x="0" y="0"/>
            <a:chExt cx="2838450" cy="3101975"/>
          </a:xfrm>
        </p:grpSpPr>
        <p:pic>
          <p:nvPicPr>
            <p:cNvPr id="10" name="image28.png">
              <a:extLst>
                <a:ext uri="{FF2B5EF4-FFF2-40B4-BE49-F238E27FC236}">
                  <a16:creationId xmlns:a16="http://schemas.microsoft.com/office/drawing/2014/main" id="{79C47B08-BCCA-5E5A-1DBB-8F8CD852F21E}"/>
                </a:ext>
              </a:extLst>
            </p:cNvPr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838450" cy="2571115"/>
            </a:xfrm>
            <a:prstGeom prst="rect">
              <a:avLst/>
            </a:prstGeom>
            <a:ln/>
          </p:spPr>
        </p:pic>
        <p:sp>
          <p:nvSpPr>
            <p:cNvPr id="11" name="Text Box 1">
              <a:extLst>
                <a:ext uri="{FF2B5EF4-FFF2-40B4-BE49-F238E27FC236}">
                  <a16:creationId xmlns:a16="http://schemas.microsoft.com/office/drawing/2014/main" id="{AB1B003A-5AD8-C3C3-0DB6-9F3DDE1A233A}"/>
                </a:ext>
              </a:extLst>
            </p:cNvPr>
            <p:cNvSpPr txBox="1"/>
            <p:nvPr/>
          </p:nvSpPr>
          <p:spPr>
            <a:xfrm>
              <a:off x="0" y="2633980"/>
              <a:ext cx="2838450" cy="467995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1000"/>
                </a:spcAft>
              </a:pPr>
              <a:r>
                <a:rPr lang="en-US" sz="1100" i="1">
                  <a:solidFill>
                    <a:srgbClr val="7F7F7F"/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Aptos" panose="020B0004020202020204" pitchFamily="34" charset="0"/>
                </a:rPr>
                <a:t>Figure 8. FADs locations identified during the mapping exercise (n=14).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709C43E-97F5-C311-778F-39662D02F16F}"/>
              </a:ext>
            </a:extLst>
          </p:cNvPr>
          <p:cNvGrpSpPr/>
          <p:nvPr/>
        </p:nvGrpSpPr>
        <p:grpSpPr>
          <a:xfrm>
            <a:off x="5930178" y="3825223"/>
            <a:ext cx="2674565" cy="2839070"/>
            <a:chOff x="-1" y="0"/>
            <a:chExt cx="2674790" cy="2839720"/>
          </a:xfrm>
        </p:grpSpPr>
        <p:pic>
          <p:nvPicPr>
            <p:cNvPr id="25" name="image84.png" descr="A map of a island&#10;&#10;Description automatically generated">
              <a:extLst>
                <a:ext uri="{FF2B5EF4-FFF2-40B4-BE49-F238E27FC236}">
                  <a16:creationId xmlns:a16="http://schemas.microsoft.com/office/drawing/2014/main" id="{2E2AC077-8FBC-D50A-E530-70A4CAC7C0C0}"/>
                </a:ext>
              </a:extLst>
            </p:cNvPr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" y="0"/>
              <a:ext cx="2674790" cy="2292875"/>
            </a:xfrm>
            <a:prstGeom prst="rect">
              <a:avLst/>
            </a:prstGeom>
            <a:ln/>
          </p:spPr>
        </p:pic>
        <p:sp>
          <p:nvSpPr>
            <p:cNvPr id="26" name="Text Box 1">
              <a:extLst>
                <a:ext uri="{FF2B5EF4-FFF2-40B4-BE49-F238E27FC236}">
                  <a16:creationId xmlns:a16="http://schemas.microsoft.com/office/drawing/2014/main" id="{85131810-9BDC-72EE-49EB-C363C3DBD180}"/>
                </a:ext>
              </a:extLst>
            </p:cNvPr>
            <p:cNvSpPr txBox="1"/>
            <p:nvPr/>
          </p:nvSpPr>
          <p:spPr>
            <a:xfrm>
              <a:off x="-1" y="2371725"/>
              <a:ext cx="2674620" cy="467995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>
                <a:spcBef>
                  <a:spcPts val="0"/>
                </a:spcBef>
                <a:spcAft>
                  <a:spcPts val="1000"/>
                </a:spcAft>
              </a:pPr>
              <a:r>
                <a:rPr lang="en-US" sz="1100" i="1" dirty="0">
                  <a:solidFill>
                    <a:srgbClr val="7F7F7F"/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Aptos" panose="020B0004020202020204" pitchFamily="34" charset="0"/>
                </a:rPr>
                <a:t>Figure 9. Observed user conflict locations identified during the mapping exercise (n=7).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D9FD762E-C6FC-A491-9004-C2A717DEEAD6}"/>
              </a:ext>
            </a:extLst>
          </p:cNvPr>
          <p:cNvSpPr txBox="1"/>
          <p:nvPr/>
        </p:nvSpPr>
        <p:spPr>
          <a:xfrm>
            <a:off x="4700257" y="1756314"/>
            <a:ext cx="37787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Fish spawning aggregation areas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548D15E-51B7-1559-0C8D-6A2B15F0B5B0}"/>
              </a:ext>
            </a:extLst>
          </p:cNvPr>
          <p:cNvSpPr txBox="1"/>
          <p:nvPr/>
        </p:nvSpPr>
        <p:spPr>
          <a:xfrm>
            <a:off x="6311978" y="3448020"/>
            <a:ext cx="19199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Users conflict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F38906F-8807-1792-F57F-22525228D107}"/>
              </a:ext>
            </a:extLst>
          </p:cNvPr>
          <p:cNvSpPr txBox="1"/>
          <p:nvPr/>
        </p:nvSpPr>
        <p:spPr>
          <a:xfrm>
            <a:off x="9168280" y="1703331"/>
            <a:ext cx="29262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Fish aggregation devices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70D6C17-1A63-8D10-A637-A2C005B48A43}"/>
              </a:ext>
            </a:extLst>
          </p:cNvPr>
          <p:cNvSpPr txBox="1"/>
          <p:nvPr/>
        </p:nvSpPr>
        <p:spPr>
          <a:xfrm>
            <a:off x="415502" y="2437395"/>
            <a:ext cx="44263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Fish nursing grounds</a:t>
            </a:r>
          </a:p>
        </p:txBody>
      </p:sp>
      <p:pic>
        <p:nvPicPr>
          <p:cNvPr id="32" name="Graphic 31" descr="Questions with solid fill">
            <a:extLst>
              <a:ext uri="{FF2B5EF4-FFF2-40B4-BE49-F238E27FC236}">
                <a16:creationId xmlns:a16="http://schemas.microsoft.com/office/drawing/2014/main" id="{9BA96511-8AB9-4460-09CD-B2C42EDF31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32421" y="2185442"/>
            <a:ext cx="914400" cy="9144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9AA546D-4F64-6808-1C85-A097F8FC5DB9}"/>
              </a:ext>
            </a:extLst>
          </p:cNvPr>
          <p:cNvGrpSpPr/>
          <p:nvPr/>
        </p:nvGrpSpPr>
        <p:grpSpPr>
          <a:xfrm>
            <a:off x="1759688" y="2171372"/>
            <a:ext cx="8952614" cy="4023554"/>
            <a:chOff x="2244024" y="2517620"/>
            <a:chExt cx="7471772" cy="283282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52B223FB-49A7-5311-D583-0F7740E8DFCF}"/>
                </a:ext>
              </a:extLst>
            </p:cNvPr>
            <p:cNvGrpSpPr/>
            <p:nvPr/>
          </p:nvGrpSpPr>
          <p:grpSpPr>
            <a:xfrm>
              <a:off x="2244024" y="2517620"/>
              <a:ext cx="7471772" cy="2832821"/>
              <a:chOff x="-1" y="0"/>
              <a:chExt cx="7471772" cy="2832821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BC5F609-EDE6-188F-D63F-7D91E9D054EB}"/>
                  </a:ext>
                </a:extLst>
              </p:cNvPr>
              <p:cNvSpPr/>
              <p:nvPr/>
            </p:nvSpPr>
            <p:spPr>
              <a:xfrm>
                <a:off x="0" y="0"/>
                <a:ext cx="6203950" cy="2524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Aptos" panose="020B0004020202020204" pitchFamily="34" charset="0"/>
                  </a:rPr>
                  <a:t> </a:t>
                </a: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A52D824-03BA-EC8E-351B-A8CBADD66637}"/>
                  </a:ext>
                </a:extLst>
              </p:cNvPr>
              <p:cNvSpPr/>
              <p:nvPr/>
            </p:nvSpPr>
            <p:spPr>
              <a:xfrm>
                <a:off x="-1" y="0"/>
                <a:ext cx="7471772" cy="2832821"/>
              </a:xfrm>
              <a:prstGeom prst="rect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9525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1200" dirty="0">
                    <a:solidFill>
                      <a:srgbClr val="000000"/>
                    </a:solidFill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Aptos" panose="020B0004020202020204" pitchFamily="34" charset="0"/>
                  </a:rPr>
                  <a:t>                   </a:t>
                </a:r>
                <a:r>
                  <a:rPr lang="en-US" dirty="0">
                    <a:solidFill>
                      <a:srgbClr val="FFFFFF"/>
                    </a:solidFill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Aptos" panose="020B0004020202020204" pitchFamily="34" charset="0"/>
                  </a:rPr>
                  <a:t>The results of the mapping exercise described above have </a:t>
                </a:r>
                <a:r>
                  <a:rPr lang="en-US" b="1" u="sng" dirty="0">
                    <a:solidFill>
                      <a:srgbClr val="FFFFFF"/>
                    </a:solidFill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Aptos" panose="020B0004020202020204" pitchFamily="34" charset="0"/>
                  </a:rPr>
                  <a:t>limitations</a:t>
                </a:r>
                <a:r>
                  <a:rPr lang="en-US" dirty="0">
                    <a:solidFill>
                      <a:srgbClr val="FFFFFF"/>
                    </a:solidFill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Aptos" panose="020B0004020202020204" pitchFamily="34" charset="0"/>
                  </a:rPr>
                  <a:t>. </a:t>
                </a:r>
                <a:endParaRPr lang="en-US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Aptos" panose="020B0004020202020204" pitchFamily="34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dirty="0">
                    <a:solidFill>
                      <a:srgbClr val="FFFFFF"/>
                    </a:solidFill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Aptos" panose="020B0004020202020204" pitchFamily="34" charset="0"/>
                  </a:rPr>
                  <a:t>              Currently, there are over one-thousand licensed fisherfolks in Barbados, therefore, these results are not representative of the target population because of the low number of participants. </a:t>
                </a:r>
                <a:endParaRPr lang="en-US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Aptos" panose="020B0004020202020204" pitchFamily="34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dirty="0">
                    <a:solidFill>
                      <a:srgbClr val="FFFFFF"/>
                    </a:solidFill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Aptos" panose="020B0004020202020204" pitchFamily="34" charset="0"/>
                  </a:rPr>
                  <a:t>The BFD will organize and implement further mapping sessions to increase sample size and representativeness of this information. </a:t>
                </a:r>
                <a:endParaRPr lang="en-US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Aptos" panose="020B0004020202020204" pitchFamily="34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dirty="0">
                    <a:solidFill>
                      <a:srgbClr val="FFFFFF"/>
                    </a:solidFill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Aptos" panose="020B0004020202020204" pitchFamily="34" charset="0"/>
                  </a:rPr>
                  <a:t>Although some authors (Brown &amp; </a:t>
                </a:r>
                <a:r>
                  <a:rPr lang="en-US" dirty="0" err="1">
                    <a:solidFill>
                      <a:srgbClr val="FFFFFF"/>
                    </a:solidFill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Aptos" panose="020B0004020202020204" pitchFamily="34" charset="0"/>
                  </a:rPr>
                  <a:t>Pullar</a:t>
                </a:r>
                <a:r>
                  <a:rPr lang="en-US" dirty="0">
                    <a:solidFill>
                      <a:srgbClr val="FFFFFF"/>
                    </a:solidFill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Aptos" panose="020B0004020202020204" pitchFamily="34" charset="0"/>
                  </a:rPr>
                  <a:t>, 2012) have suggested an acceptable sample size of 25 participants (to obtain 100 – 125 polygons or features per mapped attribute), we suggest following Carrie and others (2022) recommendation by using a data spatial agreement (measure by polygon overlap) instead to determine an acceptable sample size.</a:t>
                </a:r>
                <a:endParaRPr lang="en-US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Aptos" panose="020B0004020202020204" pitchFamily="34" charset="0"/>
                </a:endParaRPr>
              </a:p>
            </p:txBody>
          </p:sp>
          <p:pic>
            <p:nvPicPr>
              <p:cNvPr id="14" name="Shape 11" descr="Warning with solid fill">
                <a:extLst>
                  <a:ext uri="{FF2B5EF4-FFF2-40B4-BE49-F238E27FC236}">
                    <a16:creationId xmlns:a16="http://schemas.microsoft.com/office/drawing/2014/main" id="{62724D95-00E2-0505-3402-FD4FBE01BCD8}"/>
                  </a:ext>
                </a:extLst>
              </p:cNvPr>
              <p:cNvPicPr preferRelativeResize="0"/>
              <p:nvPr/>
            </p:nvPicPr>
            <p:blipFill rotWithShape="1">
              <a:blip r:embed="rId8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3891" y="65837"/>
                <a:ext cx="457200" cy="4572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9909018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1B8E2C6-D4A3-3F48-4303-F329561876AA}"/>
              </a:ext>
            </a:extLst>
          </p:cNvPr>
          <p:cNvSpPr/>
          <p:nvPr/>
        </p:nvSpPr>
        <p:spPr>
          <a:xfrm>
            <a:off x="0" y="0"/>
            <a:ext cx="12184998" cy="6848571"/>
          </a:xfrm>
          <a:prstGeom prst="rect">
            <a:avLst/>
          </a:prstGeom>
          <a:gradFill flip="none" rotWithShape="1">
            <a:gsLst>
              <a:gs pos="58000">
                <a:srgbClr val="2FBBD4"/>
              </a:gs>
              <a:gs pos="13000">
                <a:srgbClr val="021F49"/>
              </a:gs>
              <a:gs pos="100000">
                <a:srgbClr val="2FBB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D3667-9692-2D49-A047-D148ADCACD12}"/>
              </a:ext>
            </a:extLst>
          </p:cNvPr>
          <p:cNvSpPr/>
          <p:nvPr/>
        </p:nvSpPr>
        <p:spPr>
          <a:xfrm>
            <a:off x="714" y="930304"/>
            <a:ext cx="12191961" cy="59197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FE2C11-A255-66B3-D4C0-3741CE2C9715}"/>
              </a:ext>
            </a:extLst>
          </p:cNvPr>
          <p:cNvSpPr txBox="1"/>
          <p:nvPr/>
        </p:nvSpPr>
        <p:spPr>
          <a:xfrm>
            <a:off x="-10456" y="11835"/>
            <a:ext cx="12184998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EBB254-7D5E-800B-38D5-74B5740CF6E5}"/>
              </a:ext>
            </a:extLst>
          </p:cNvPr>
          <p:cNvSpPr txBox="1"/>
          <p:nvPr/>
        </p:nvSpPr>
        <p:spPr>
          <a:xfrm>
            <a:off x="-3263287" y="2593478"/>
            <a:ext cx="1588160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Overview</a:t>
            </a:r>
            <a:endParaRPr lang="en-US" sz="2400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79C666-38B2-83CC-0B09-184344B7D744}"/>
              </a:ext>
            </a:extLst>
          </p:cNvPr>
          <p:cNvSpPr txBox="1"/>
          <p:nvPr/>
        </p:nvSpPr>
        <p:spPr>
          <a:xfrm>
            <a:off x="-2876904" y="3090119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Background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11698F-2B4C-9B15-EEFF-21EC3D4F7EAD}"/>
              </a:ext>
            </a:extLst>
          </p:cNvPr>
          <p:cNvSpPr txBox="1"/>
          <p:nvPr/>
        </p:nvSpPr>
        <p:spPr>
          <a:xfrm>
            <a:off x="-2839690" y="4210561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Approach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9FD0EE-5C50-9A1A-AF96-D34F4A6F507B}"/>
              </a:ext>
            </a:extLst>
          </p:cNvPr>
          <p:cNvSpPr txBox="1"/>
          <p:nvPr/>
        </p:nvSpPr>
        <p:spPr>
          <a:xfrm>
            <a:off x="-2876904" y="365034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15694C1-BF2C-FF79-D6A6-29174463462A}"/>
              </a:ext>
            </a:extLst>
          </p:cNvPr>
          <p:cNvSpPr txBox="1"/>
          <p:nvPr/>
        </p:nvSpPr>
        <p:spPr>
          <a:xfrm>
            <a:off x="129396" y="953956"/>
            <a:ext cx="11896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Results  — Fisheries distribution by participatory mapping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854E1C6E-FA31-C0CD-B754-8C0380DB71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995615" y="-302841"/>
            <a:ext cx="2515060" cy="31095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FD33645-8ECE-9D98-2545-0AAD54905D31}"/>
              </a:ext>
            </a:extLst>
          </p:cNvPr>
          <p:cNvSpPr txBox="1"/>
          <p:nvPr/>
        </p:nvSpPr>
        <p:spPr>
          <a:xfrm>
            <a:off x="-2876904" y="4770782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48FE900A-2A68-2AD5-CC5A-0AA636AA2741}"/>
              </a:ext>
            </a:extLst>
          </p:cNvPr>
          <p:cNvSpPr/>
          <p:nvPr/>
        </p:nvSpPr>
        <p:spPr>
          <a:xfrm rot="5400000">
            <a:off x="-3226307" y="4886689"/>
            <a:ext cx="460681" cy="188476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24EF035-6A38-EE3A-4794-D77BF0709F71}"/>
              </a:ext>
            </a:extLst>
          </p:cNvPr>
          <p:cNvSpPr txBox="1"/>
          <p:nvPr/>
        </p:nvSpPr>
        <p:spPr>
          <a:xfrm>
            <a:off x="-2876904" y="528340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1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A866EDE-6AB8-20CD-A6F6-5656CE489C4D}"/>
              </a:ext>
            </a:extLst>
          </p:cNvPr>
          <p:cNvSpPr txBox="1"/>
          <p:nvPr/>
        </p:nvSpPr>
        <p:spPr>
          <a:xfrm>
            <a:off x="158022" y="1938711"/>
            <a:ext cx="2730489" cy="3838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latin typeface="Avenir Next LT Pro Light" panose="020B0304020202020204" pitchFamily="34" charset="0"/>
              </a:rPr>
              <a:t>Pre-mapping exercise </a:t>
            </a:r>
          </a:p>
        </p:txBody>
      </p:sp>
      <p:pic>
        <p:nvPicPr>
          <p:cNvPr id="23" name="image106.png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5D1C2224-1243-FFCC-24CF-3A4A5A0D08E2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22" y="2543372"/>
            <a:ext cx="3108359" cy="2883591"/>
          </a:xfrm>
          <a:prstGeom prst="rect">
            <a:avLst/>
          </a:prstGeom>
          <a:ln/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17FA3DB-5A15-7988-0079-B2557B8759F0}"/>
              </a:ext>
            </a:extLst>
          </p:cNvPr>
          <p:cNvSpPr txBox="1"/>
          <p:nvPr/>
        </p:nvSpPr>
        <p:spPr>
          <a:xfrm>
            <a:off x="298316" y="2913131"/>
            <a:ext cx="28869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latin typeface="Avenir Next LT Pro Light" panose="020B0304020202020204" pitchFamily="34" charset="0"/>
              </a:rPr>
              <a:t>Originally a SEASKETCH project was created to collect data digitally.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E9DEFE9-368B-C1C2-BF9C-FBF83D1B0CBD}"/>
              </a:ext>
            </a:extLst>
          </p:cNvPr>
          <p:cNvSpPr txBox="1"/>
          <p:nvPr/>
        </p:nvSpPr>
        <p:spPr>
          <a:xfrm>
            <a:off x="3963091" y="1956718"/>
            <a:ext cx="27037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latin typeface="Avenir Next LT Pro Light" panose="020B0304020202020204" pitchFamily="34" charset="0"/>
              </a:rPr>
              <a:t>May’s mapping exercise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64988F-C2B6-D29A-8EAE-B859BE293324}"/>
              </a:ext>
            </a:extLst>
          </p:cNvPr>
          <p:cNvSpPr txBox="1"/>
          <p:nvPr/>
        </p:nvSpPr>
        <p:spPr>
          <a:xfrm>
            <a:off x="8339515" y="1390420"/>
            <a:ext cx="29872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latin typeface="Avenir Next LT Pro Light" panose="020B0304020202020204" pitchFamily="34" charset="0"/>
              </a:rPr>
              <a:t>Future mapping exercises 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331156E-2340-7C31-291B-97CAF97DE2F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460130" y="4412303"/>
            <a:ext cx="1328780" cy="21105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74" name="Picture 2" descr="Announcing ArcGIS Field Maps">
            <a:extLst>
              <a:ext uri="{FF2B5EF4-FFF2-40B4-BE49-F238E27FC236}">
                <a16:creationId xmlns:a16="http://schemas.microsoft.com/office/drawing/2014/main" id="{6106B1C9-4686-7C57-9B0B-94E27575A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9402" y="1701373"/>
            <a:ext cx="3903091" cy="3725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A72E75-602F-A7E1-0421-00C05E4E87C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83853" y="2468184"/>
            <a:ext cx="3893408" cy="304822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AA2A198-48F4-513C-6E3D-5D11BAF935FF}"/>
              </a:ext>
            </a:extLst>
          </p:cNvPr>
          <p:cNvSpPr txBox="1"/>
          <p:nvPr/>
        </p:nvSpPr>
        <p:spPr>
          <a:xfrm>
            <a:off x="8788911" y="5350615"/>
            <a:ext cx="335258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dirty="0">
                <a:latin typeface="Avenir Next LT Pro Light" panose="020B0304020202020204" pitchFamily="34" charset="0"/>
              </a:rPr>
              <a:t>An ArcGIS Field Maps project was created.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latin typeface="Avenir Next LT Pro Light" panose="020B0304020202020204" pitchFamily="34" charset="0"/>
              </a:rPr>
              <a:t>Fisheries Division personnel was trained collect data using tablets.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latin typeface="Avenir Next LT Pro Light" panose="020B0304020202020204" pitchFamily="34" charset="0"/>
              </a:rPr>
              <a:t>They will continue collecting data.</a:t>
            </a:r>
          </a:p>
        </p:txBody>
      </p:sp>
    </p:spTree>
    <p:extLst>
      <p:ext uri="{BB962C8B-B14F-4D97-AF65-F5344CB8AC3E}">
        <p14:creationId xmlns:p14="http://schemas.microsoft.com/office/powerpoint/2010/main" val="10071704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1B8E2C6-D4A3-3F48-4303-F329561876AA}"/>
              </a:ext>
            </a:extLst>
          </p:cNvPr>
          <p:cNvSpPr/>
          <p:nvPr/>
        </p:nvSpPr>
        <p:spPr>
          <a:xfrm>
            <a:off x="0" y="0"/>
            <a:ext cx="12184998" cy="6848571"/>
          </a:xfrm>
          <a:prstGeom prst="rect">
            <a:avLst/>
          </a:prstGeom>
          <a:gradFill flip="none" rotWithShape="1">
            <a:gsLst>
              <a:gs pos="58000">
                <a:srgbClr val="2FBBD4"/>
              </a:gs>
              <a:gs pos="13000">
                <a:srgbClr val="021F49"/>
              </a:gs>
              <a:gs pos="100000">
                <a:srgbClr val="2FBB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D3667-9692-2D49-A047-D148ADCACD12}"/>
              </a:ext>
            </a:extLst>
          </p:cNvPr>
          <p:cNvSpPr/>
          <p:nvPr/>
        </p:nvSpPr>
        <p:spPr>
          <a:xfrm>
            <a:off x="-7912" y="930304"/>
            <a:ext cx="12191961" cy="59197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B30B453-97BA-964B-39EC-540D253EBDC3}"/>
              </a:ext>
            </a:extLst>
          </p:cNvPr>
          <p:cNvSpPr/>
          <p:nvPr/>
        </p:nvSpPr>
        <p:spPr>
          <a:xfrm>
            <a:off x="-10456" y="4523420"/>
            <a:ext cx="12202456" cy="23345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FE2C11-A255-66B3-D4C0-3741CE2C9715}"/>
              </a:ext>
            </a:extLst>
          </p:cNvPr>
          <p:cNvSpPr txBox="1"/>
          <p:nvPr/>
        </p:nvSpPr>
        <p:spPr>
          <a:xfrm>
            <a:off x="-10456" y="11835"/>
            <a:ext cx="12184998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15694C1-BF2C-FF79-D6A6-29174463462A}"/>
              </a:ext>
            </a:extLst>
          </p:cNvPr>
          <p:cNvSpPr txBox="1"/>
          <p:nvPr/>
        </p:nvSpPr>
        <p:spPr>
          <a:xfrm>
            <a:off x="723568" y="953956"/>
            <a:ext cx="11302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Results  — Nearshore benthic habitats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9FD762E-C6FC-A491-9004-C2A717DEEAD6}"/>
              </a:ext>
            </a:extLst>
          </p:cNvPr>
          <p:cNvSpPr txBox="1"/>
          <p:nvPr/>
        </p:nvSpPr>
        <p:spPr>
          <a:xfrm>
            <a:off x="128013" y="4484462"/>
            <a:ext cx="37787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Mapping Ocean Wealth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548D15E-51B7-1559-0C8D-6A2B15F0B5B0}"/>
              </a:ext>
            </a:extLst>
          </p:cNvPr>
          <p:cNvSpPr txBox="1"/>
          <p:nvPr/>
        </p:nvSpPr>
        <p:spPr>
          <a:xfrm>
            <a:off x="4327325" y="1504685"/>
            <a:ext cx="22833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Baldwin et al. 2019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F38906F-8807-1792-F57F-22525228D107}"/>
              </a:ext>
            </a:extLst>
          </p:cNvPr>
          <p:cNvSpPr txBox="1"/>
          <p:nvPr/>
        </p:nvSpPr>
        <p:spPr>
          <a:xfrm>
            <a:off x="7378976" y="1504685"/>
            <a:ext cx="29262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Caribbean Science Atlas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70D6C17-1A63-8D10-A637-A2C005B48A43}"/>
              </a:ext>
            </a:extLst>
          </p:cNvPr>
          <p:cNvSpPr txBox="1"/>
          <p:nvPr/>
        </p:nvSpPr>
        <p:spPr>
          <a:xfrm>
            <a:off x="267726" y="1504685"/>
            <a:ext cx="23913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Peterson et al. 2014</a:t>
            </a:r>
          </a:p>
        </p:txBody>
      </p:sp>
      <p:pic>
        <p:nvPicPr>
          <p:cNvPr id="15" name="image34.png">
            <a:extLst>
              <a:ext uri="{FF2B5EF4-FFF2-40B4-BE49-F238E27FC236}">
                <a16:creationId xmlns:a16="http://schemas.microsoft.com/office/drawing/2014/main" id="{1F0CF1AE-C3AE-A9A0-9D81-D0479C2CCF6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5794" y="1922894"/>
            <a:ext cx="2206580" cy="2291667"/>
          </a:xfrm>
          <a:prstGeom prst="rect">
            <a:avLst/>
          </a:prstGeom>
          <a:ln/>
        </p:spPr>
      </p:pic>
      <p:pic>
        <p:nvPicPr>
          <p:cNvPr id="31" name="image25.png">
            <a:extLst>
              <a:ext uri="{FF2B5EF4-FFF2-40B4-BE49-F238E27FC236}">
                <a16:creationId xmlns:a16="http://schemas.microsoft.com/office/drawing/2014/main" id="{416C2E81-84D0-FA66-DAB6-1D467B29465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16047" y="1922894"/>
            <a:ext cx="1757496" cy="2249785"/>
          </a:xfrm>
          <a:prstGeom prst="rect">
            <a:avLst/>
          </a:prstGeom>
          <a:ln/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57B01FB-CD2C-982D-CFBF-ACF4E36C4A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723" y="1922894"/>
            <a:ext cx="3996192" cy="2249784"/>
          </a:xfrm>
          <a:prstGeom prst="rect">
            <a:avLst/>
          </a:prstGeom>
        </p:spPr>
      </p:pic>
      <p:pic>
        <p:nvPicPr>
          <p:cNvPr id="34" name="image38.png">
            <a:extLst>
              <a:ext uri="{FF2B5EF4-FFF2-40B4-BE49-F238E27FC236}">
                <a16:creationId xmlns:a16="http://schemas.microsoft.com/office/drawing/2014/main" id="{C3CCD0BF-5B75-016A-E04C-E703AD27BC6D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86363" y="4875106"/>
            <a:ext cx="3227621" cy="1524589"/>
          </a:xfrm>
          <a:prstGeom prst="rect">
            <a:avLst/>
          </a:prstGeom>
          <a:ln/>
        </p:spPr>
      </p:pic>
      <p:pic>
        <p:nvPicPr>
          <p:cNvPr id="35" name="image23.png">
            <a:extLst>
              <a:ext uri="{FF2B5EF4-FFF2-40B4-BE49-F238E27FC236}">
                <a16:creationId xmlns:a16="http://schemas.microsoft.com/office/drawing/2014/main" id="{1ABB1FD5-08BB-760A-F274-5256F62803E3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4844" y="4828154"/>
            <a:ext cx="2825760" cy="1610792"/>
          </a:xfrm>
          <a:prstGeom prst="rect">
            <a:avLst/>
          </a:prstGeom>
          <a:ln/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7A048FA5-536F-ED74-BBB2-795D0B886AC0}"/>
              </a:ext>
            </a:extLst>
          </p:cNvPr>
          <p:cNvSpPr txBox="1"/>
          <p:nvPr/>
        </p:nvSpPr>
        <p:spPr>
          <a:xfrm>
            <a:off x="404143" y="6426225"/>
            <a:ext cx="37787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Avenir Next LT Pro Light" panose="020B0304020202020204" pitchFamily="34" charset="0"/>
              </a:rPr>
              <a:t>Coral refugia ranking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0369941-C30E-5847-BD69-DB9D665ADB48}"/>
              </a:ext>
            </a:extLst>
          </p:cNvPr>
          <p:cNvSpPr txBox="1"/>
          <p:nvPr/>
        </p:nvSpPr>
        <p:spPr>
          <a:xfrm>
            <a:off x="4335056" y="6426225"/>
            <a:ext cx="37787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Avenir Next LT Pro Light" panose="020B0304020202020204" pitchFamily="34" charset="0"/>
              </a:rPr>
              <a:t>Modeled coral reef fisheries catch</a:t>
            </a:r>
          </a:p>
        </p:txBody>
      </p:sp>
    </p:spTree>
    <p:extLst>
      <p:ext uri="{BB962C8B-B14F-4D97-AF65-F5344CB8AC3E}">
        <p14:creationId xmlns:p14="http://schemas.microsoft.com/office/powerpoint/2010/main" val="3994757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1B8E2C6-D4A3-3F48-4303-F329561876AA}"/>
              </a:ext>
            </a:extLst>
          </p:cNvPr>
          <p:cNvSpPr/>
          <p:nvPr/>
        </p:nvSpPr>
        <p:spPr>
          <a:xfrm>
            <a:off x="0" y="0"/>
            <a:ext cx="12184998" cy="6848571"/>
          </a:xfrm>
          <a:prstGeom prst="rect">
            <a:avLst/>
          </a:prstGeom>
          <a:gradFill flip="none" rotWithShape="1">
            <a:gsLst>
              <a:gs pos="58000">
                <a:srgbClr val="2FBBD4"/>
              </a:gs>
              <a:gs pos="13000">
                <a:srgbClr val="021F49"/>
              </a:gs>
              <a:gs pos="100000">
                <a:srgbClr val="2FBB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D3667-9692-2D49-A047-D148ADCACD12}"/>
              </a:ext>
            </a:extLst>
          </p:cNvPr>
          <p:cNvSpPr/>
          <p:nvPr/>
        </p:nvSpPr>
        <p:spPr>
          <a:xfrm>
            <a:off x="-7912" y="930304"/>
            <a:ext cx="12191961" cy="59197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FE2C11-A255-66B3-D4C0-3741CE2C9715}"/>
              </a:ext>
            </a:extLst>
          </p:cNvPr>
          <p:cNvSpPr txBox="1"/>
          <p:nvPr/>
        </p:nvSpPr>
        <p:spPr>
          <a:xfrm>
            <a:off x="-10456" y="11835"/>
            <a:ext cx="12184998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15694C1-BF2C-FF79-D6A6-29174463462A}"/>
              </a:ext>
            </a:extLst>
          </p:cNvPr>
          <p:cNvSpPr txBox="1"/>
          <p:nvPr/>
        </p:nvSpPr>
        <p:spPr>
          <a:xfrm>
            <a:off x="723568" y="953956"/>
            <a:ext cx="11302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Results  — Species distribution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548D15E-51B7-1559-0C8D-6A2B15F0B5B0}"/>
              </a:ext>
            </a:extLst>
          </p:cNvPr>
          <p:cNvSpPr txBox="1"/>
          <p:nvPr/>
        </p:nvSpPr>
        <p:spPr>
          <a:xfrm>
            <a:off x="3065994" y="1541438"/>
            <a:ext cx="22833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OBIS-SEAMAP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70D6C17-1A63-8D10-A637-A2C005B48A43}"/>
              </a:ext>
            </a:extLst>
          </p:cNvPr>
          <p:cNvSpPr txBox="1"/>
          <p:nvPr/>
        </p:nvSpPr>
        <p:spPr>
          <a:xfrm>
            <a:off x="267726" y="1455216"/>
            <a:ext cx="23913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Global Biodiversity Information Facility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A048FA5-536F-ED74-BBB2-795D0B886AC0}"/>
              </a:ext>
            </a:extLst>
          </p:cNvPr>
          <p:cNvSpPr txBox="1"/>
          <p:nvPr/>
        </p:nvSpPr>
        <p:spPr>
          <a:xfrm>
            <a:off x="267726" y="2117636"/>
            <a:ext cx="24754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Avenir Next LT Pro Light" panose="020B0304020202020204" pitchFamily="34" charset="0"/>
              </a:rPr>
              <a:t>154,672 records found for Barbados area</a:t>
            </a:r>
          </a:p>
        </p:txBody>
      </p:sp>
      <p:pic>
        <p:nvPicPr>
          <p:cNvPr id="2" name="image2.png">
            <a:extLst>
              <a:ext uri="{FF2B5EF4-FFF2-40B4-BE49-F238E27FC236}">
                <a16:creationId xmlns:a16="http://schemas.microsoft.com/office/drawing/2014/main" id="{00951A99-0B27-16D4-530F-DB20A3EEE1F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79" y="2731281"/>
            <a:ext cx="1760220" cy="2101850"/>
          </a:xfrm>
          <a:prstGeom prst="rect">
            <a:avLst/>
          </a:prstGeom>
          <a:ln/>
        </p:spPr>
      </p:pic>
      <p:pic>
        <p:nvPicPr>
          <p:cNvPr id="3" name="image64.png">
            <a:extLst>
              <a:ext uri="{FF2B5EF4-FFF2-40B4-BE49-F238E27FC236}">
                <a16:creationId xmlns:a16="http://schemas.microsoft.com/office/drawing/2014/main" id="{BF3B0BB9-783A-7A57-CCB8-CDF534BB907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97613" y="2685487"/>
            <a:ext cx="2205631" cy="1802489"/>
          </a:xfrm>
          <a:prstGeom prst="rect">
            <a:avLst/>
          </a:prstGeom>
          <a:ln/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168F9F2-F192-C07D-F268-2F93BB2D8A61}"/>
              </a:ext>
            </a:extLst>
          </p:cNvPr>
          <p:cNvSpPr/>
          <p:nvPr/>
        </p:nvSpPr>
        <p:spPr>
          <a:xfrm>
            <a:off x="5666580" y="1439273"/>
            <a:ext cx="6525419" cy="54187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6676BB-2F1E-6721-DFDB-5308DE7866DD}"/>
              </a:ext>
            </a:extLst>
          </p:cNvPr>
          <p:cNvSpPr txBox="1"/>
          <p:nvPr/>
        </p:nvSpPr>
        <p:spPr>
          <a:xfrm>
            <a:off x="2892975" y="2025392"/>
            <a:ext cx="24754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Avenir Next LT Pro Light" panose="020B0304020202020204" pitchFamily="34" charset="0"/>
              </a:rPr>
              <a:t>104 records found for Barbados area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52744A-79AC-B460-D9B6-242634C0A019}"/>
              </a:ext>
            </a:extLst>
          </p:cNvPr>
          <p:cNvSpPr txBox="1"/>
          <p:nvPr/>
        </p:nvSpPr>
        <p:spPr>
          <a:xfrm>
            <a:off x="5820685" y="2013251"/>
            <a:ext cx="24754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Avenir Next LT Pro Light" panose="020B0304020202020204" pitchFamily="34" charset="0"/>
              </a:rPr>
              <a:t>Coral reef fisheries: current biomass (snapper/grouper)</a:t>
            </a:r>
          </a:p>
        </p:txBody>
      </p:sp>
      <p:pic>
        <p:nvPicPr>
          <p:cNvPr id="10" name="image69.png">
            <a:extLst>
              <a:ext uri="{FF2B5EF4-FFF2-40B4-BE49-F238E27FC236}">
                <a16:creationId xmlns:a16="http://schemas.microsoft.com/office/drawing/2014/main" id="{FC218072-4B2F-431A-7DA4-862C58C9635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60274" y="1680366"/>
            <a:ext cx="2380615" cy="2529205"/>
          </a:xfrm>
          <a:prstGeom prst="rect">
            <a:avLst/>
          </a:prstGeom>
          <a:ln/>
        </p:spPr>
      </p:pic>
      <p:pic>
        <p:nvPicPr>
          <p:cNvPr id="11" name="image72.png">
            <a:extLst>
              <a:ext uri="{FF2B5EF4-FFF2-40B4-BE49-F238E27FC236}">
                <a16:creationId xmlns:a16="http://schemas.microsoft.com/office/drawing/2014/main" id="{4C53A17C-659C-A5E3-13BA-76A48AA45905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60274" y="4245101"/>
            <a:ext cx="2380615" cy="2567940"/>
          </a:xfrm>
          <a:prstGeom prst="rect">
            <a:avLst/>
          </a:prstGeom>
          <a:ln/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4340F56-00B2-1A28-137C-4CA6674A324D}"/>
              </a:ext>
            </a:extLst>
          </p:cNvPr>
          <p:cNvSpPr txBox="1"/>
          <p:nvPr/>
        </p:nvSpPr>
        <p:spPr>
          <a:xfrm>
            <a:off x="5820685" y="4269038"/>
            <a:ext cx="24754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Avenir Next LT Pro Light" panose="020B0304020202020204" pitchFamily="34" charset="0"/>
              </a:rPr>
              <a:t>Coral reef fisheries: current biomass (parrotfish)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68057BC-9D5F-4F67-85BD-66637F5E401B}"/>
              </a:ext>
            </a:extLst>
          </p:cNvPr>
          <p:cNvSpPr txBox="1"/>
          <p:nvPr/>
        </p:nvSpPr>
        <p:spPr>
          <a:xfrm>
            <a:off x="5824233" y="5522726"/>
            <a:ext cx="297721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Avenir Next LT Pro Light" panose="020B0304020202020204" pitchFamily="34" charset="0"/>
              </a:rPr>
              <a:t>Other layers in MOW:</a:t>
            </a:r>
          </a:p>
          <a:p>
            <a:r>
              <a:rPr lang="en-US" sz="1600" dirty="0">
                <a:latin typeface="Avenir Next LT Pro Light" panose="020B0304020202020204" pitchFamily="34" charset="0"/>
              </a:rPr>
              <a:t>Predicted gain in biomass (snapper/grouper)</a:t>
            </a:r>
          </a:p>
          <a:p>
            <a:r>
              <a:rPr lang="en-US" sz="1600" dirty="0">
                <a:latin typeface="Avenir Next LT Pro Light" panose="020B0304020202020204" pitchFamily="34" charset="0"/>
              </a:rPr>
              <a:t>Potential biomass (parrotfish, snapper/grouper)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F6ACAC4-14B0-DB7A-241D-E7FF6D80B742}"/>
              </a:ext>
            </a:extLst>
          </p:cNvPr>
          <p:cNvSpPr txBox="1"/>
          <p:nvPr/>
        </p:nvSpPr>
        <p:spPr>
          <a:xfrm>
            <a:off x="283972" y="5335194"/>
            <a:ext cx="29560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Chapman &amp; Kramer 2000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601DA61-07E2-BEDE-6685-B13A919551E3}"/>
              </a:ext>
            </a:extLst>
          </p:cNvPr>
          <p:cNvSpPr txBox="1"/>
          <p:nvPr/>
        </p:nvSpPr>
        <p:spPr>
          <a:xfrm>
            <a:off x="283973" y="5796415"/>
            <a:ext cx="24754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Avenir Next LT Pro Light" panose="020B0304020202020204" pitchFamily="34" charset="0"/>
              </a:rPr>
              <a:t>Movement of fishes within and among fringing coral reefs</a:t>
            </a:r>
          </a:p>
        </p:txBody>
      </p:sp>
      <p:pic>
        <p:nvPicPr>
          <p:cNvPr id="25" name="image73.png">
            <a:extLst>
              <a:ext uri="{FF2B5EF4-FFF2-40B4-BE49-F238E27FC236}">
                <a16:creationId xmlns:a16="http://schemas.microsoft.com/office/drawing/2014/main" id="{9C1AA134-F2FB-B140-B3B2-DF854BCCF85C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57579" y="4733543"/>
            <a:ext cx="2145665" cy="2138680"/>
          </a:xfrm>
          <a:prstGeom prst="rect">
            <a:avLst/>
          </a:prstGeom>
          <a:ln/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FC51D70-650C-3BA6-A767-D73D69517372}"/>
              </a:ext>
            </a:extLst>
          </p:cNvPr>
          <p:cNvSpPr txBox="1"/>
          <p:nvPr/>
        </p:nvSpPr>
        <p:spPr>
          <a:xfrm>
            <a:off x="5820685" y="1495700"/>
            <a:ext cx="27950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Mapping Ocean Wealth</a:t>
            </a:r>
          </a:p>
        </p:txBody>
      </p:sp>
    </p:spTree>
    <p:extLst>
      <p:ext uri="{BB962C8B-B14F-4D97-AF65-F5344CB8AC3E}">
        <p14:creationId xmlns:p14="http://schemas.microsoft.com/office/powerpoint/2010/main" val="7421450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1B8E2C6-D4A3-3F48-4303-F329561876AA}"/>
              </a:ext>
            </a:extLst>
          </p:cNvPr>
          <p:cNvSpPr/>
          <p:nvPr/>
        </p:nvSpPr>
        <p:spPr>
          <a:xfrm>
            <a:off x="0" y="0"/>
            <a:ext cx="12184998" cy="6848571"/>
          </a:xfrm>
          <a:prstGeom prst="rect">
            <a:avLst/>
          </a:prstGeom>
          <a:gradFill flip="none" rotWithShape="1">
            <a:gsLst>
              <a:gs pos="58000">
                <a:srgbClr val="2FBBD4"/>
              </a:gs>
              <a:gs pos="13000">
                <a:srgbClr val="021F49"/>
              </a:gs>
              <a:gs pos="100000">
                <a:srgbClr val="2FBB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D3667-9692-2D49-A047-D148ADCACD12}"/>
              </a:ext>
            </a:extLst>
          </p:cNvPr>
          <p:cNvSpPr/>
          <p:nvPr/>
        </p:nvSpPr>
        <p:spPr>
          <a:xfrm>
            <a:off x="-7912" y="930304"/>
            <a:ext cx="12191961" cy="59197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FE2C11-A255-66B3-D4C0-3741CE2C9715}"/>
              </a:ext>
            </a:extLst>
          </p:cNvPr>
          <p:cNvSpPr txBox="1"/>
          <p:nvPr/>
        </p:nvSpPr>
        <p:spPr>
          <a:xfrm>
            <a:off x="-10456" y="11835"/>
            <a:ext cx="12184998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15694C1-BF2C-FF79-D6A6-29174463462A}"/>
              </a:ext>
            </a:extLst>
          </p:cNvPr>
          <p:cNvSpPr txBox="1"/>
          <p:nvPr/>
        </p:nvSpPr>
        <p:spPr>
          <a:xfrm>
            <a:off x="723568" y="953956"/>
            <a:ext cx="11302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Results  — Species distribution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70D6C17-1A63-8D10-A637-A2C005B48A43}"/>
              </a:ext>
            </a:extLst>
          </p:cNvPr>
          <p:cNvSpPr txBox="1"/>
          <p:nvPr/>
        </p:nvSpPr>
        <p:spPr>
          <a:xfrm>
            <a:off x="288519" y="1422595"/>
            <a:ext cx="1158704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Review of biological data, spatial distribution of the stocks and ecological connectivity between areas beyond national jurisdiction and exclusive economic zones in the Western Central  Atlantic Fishery Commission Region</a:t>
            </a:r>
          </a:p>
          <a:p>
            <a:r>
              <a:rPr lang="en-US" dirty="0" err="1">
                <a:latin typeface="Avenir Next LT Pro Light" panose="020B0304020202020204" pitchFamily="34" charset="0"/>
              </a:rPr>
              <a:t>Arocha</a:t>
            </a:r>
            <a:r>
              <a:rPr lang="en-US" dirty="0">
                <a:latin typeface="Avenir Next LT Pro Light" panose="020B0304020202020204" pitchFamily="34" charset="0"/>
              </a:rPr>
              <a:t> et al. 2024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A048FA5-536F-ED74-BBB2-795D0B886AC0}"/>
              </a:ext>
            </a:extLst>
          </p:cNvPr>
          <p:cNvSpPr txBox="1"/>
          <p:nvPr/>
        </p:nvSpPr>
        <p:spPr>
          <a:xfrm>
            <a:off x="199259" y="2677718"/>
            <a:ext cx="24754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Avenir Next LT Pro Light" panose="020B0304020202020204" pitchFamily="34" charset="0"/>
              </a:rPr>
              <a:t>Spiny lobster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6676BB-2F1E-6721-DFDB-5308DE7866DD}"/>
              </a:ext>
            </a:extLst>
          </p:cNvPr>
          <p:cNvSpPr txBox="1"/>
          <p:nvPr/>
        </p:nvSpPr>
        <p:spPr>
          <a:xfrm>
            <a:off x="6521071" y="2075891"/>
            <a:ext cx="24754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Avenir Next LT Pro Light" panose="020B0304020202020204" pitchFamily="34" charset="0"/>
              </a:rPr>
              <a:t>Red grouper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1E9A94-6B96-D1AC-8DA5-65E9DAF4FB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7726" y="3085629"/>
            <a:ext cx="4814015" cy="1989243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D803D977-0350-09D2-2AA9-5C6561693EEB}"/>
              </a:ext>
            </a:extLst>
          </p:cNvPr>
          <p:cNvGrpSpPr/>
          <p:nvPr/>
        </p:nvGrpSpPr>
        <p:grpSpPr>
          <a:xfrm>
            <a:off x="6580386" y="2415891"/>
            <a:ext cx="4573997" cy="1888570"/>
            <a:chOff x="4761917" y="1439273"/>
            <a:chExt cx="6999013" cy="3089601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BBF4D77-B406-B1AE-78AB-1A9FBA4D4B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61917" y="1439273"/>
              <a:ext cx="6999013" cy="3089601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31CC453E-4EEE-6D9E-0DDA-50FA1B2927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87149" y="2868350"/>
              <a:ext cx="2127010" cy="1617574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C617405-CB9C-406E-9B7F-1CDF0D06A890}"/>
              </a:ext>
            </a:extLst>
          </p:cNvPr>
          <p:cNvGrpSpPr/>
          <p:nvPr/>
        </p:nvGrpSpPr>
        <p:grpSpPr>
          <a:xfrm>
            <a:off x="6521071" y="4768492"/>
            <a:ext cx="4756529" cy="1989244"/>
            <a:chOff x="4406699" y="3393305"/>
            <a:chExt cx="5979409" cy="2670270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77DBD51B-3830-620E-76E7-044F0DDC75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06699" y="3393305"/>
              <a:ext cx="5979409" cy="2670270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BA400DEB-C2B7-1D9D-00E2-22F8CEFA2B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62713" y="4478814"/>
              <a:ext cx="2068749" cy="1538470"/>
            </a:xfrm>
            <a:prstGeom prst="rect">
              <a:avLst/>
            </a:prstGeom>
          </p:spPr>
        </p:pic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79BF114E-8B82-2385-95DD-F56C159527D6}"/>
              </a:ext>
            </a:extLst>
          </p:cNvPr>
          <p:cNvSpPr txBox="1"/>
          <p:nvPr/>
        </p:nvSpPr>
        <p:spPr>
          <a:xfrm>
            <a:off x="6520122" y="4443556"/>
            <a:ext cx="24754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Avenir Next LT Pro Light" panose="020B0304020202020204" pitchFamily="34" charset="0"/>
              </a:rPr>
              <a:t>Nassau grouper</a:t>
            </a:r>
          </a:p>
        </p:txBody>
      </p:sp>
      <p:sp>
        <p:nvSpPr>
          <p:cNvPr id="35" name="Arrow: Down 34">
            <a:extLst>
              <a:ext uri="{FF2B5EF4-FFF2-40B4-BE49-F238E27FC236}">
                <a16:creationId xmlns:a16="http://schemas.microsoft.com/office/drawing/2014/main" id="{28DCAC67-5FD3-5F4B-B716-3DEC550F1563}"/>
              </a:ext>
            </a:extLst>
          </p:cNvPr>
          <p:cNvSpPr/>
          <p:nvPr/>
        </p:nvSpPr>
        <p:spPr>
          <a:xfrm rot="5400000">
            <a:off x="2451370" y="4441438"/>
            <a:ext cx="291830" cy="413929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Arrow: Down 36">
            <a:extLst>
              <a:ext uri="{FF2B5EF4-FFF2-40B4-BE49-F238E27FC236}">
                <a16:creationId xmlns:a16="http://schemas.microsoft.com/office/drawing/2014/main" id="{90419930-B0DB-4053-1576-ADF70C2E7450}"/>
              </a:ext>
            </a:extLst>
          </p:cNvPr>
          <p:cNvSpPr/>
          <p:nvPr/>
        </p:nvSpPr>
        <p:spPr>
          <a:xfrm rot="5400000">
            <a:off x="10860820" y="3720216"/>
            <a:ext cx="291830" cy="413929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Arrow: Down 37">
            <a:extLst>
              <a:ext uri="{FF2B5EF4-FFF2-40B4-BE49-F238E27FC236}">
                <a16:creationId xmlns:a16="http://schemas.microsoft.com/office/drawing/2014/main" id="{C701AAF5-FA48-2D09-3297-9066DAB16124}"/>
              </a:ext>
            </a:extLst>
          </p:cNvPr>
          <p:cNvSpPr/>
          <p:nvPr/>
        </p:nvSpPr>
        <p:spPr>
          <a:xfrm rot="5400000">
            <a:off x="10827444" y="5816778"/>
            <a:ext cx="291830" cy="413929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1249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1B8E2C6-D4A3-3F48-4303-F329561876AA}"/>
              </a:ext>
            </a:extLst>
          </p:cNvPr>
          <p:cNvSpPr/>
          <p:nvPr/>
        </p:nvSpPr>
        <p:spPr>
          <a:xfrm>
            <a:off x="0" y="0"/>
            <a:ext cx="12184998" cy="6848571"/>
          </a:xfrm>
          <a:prstGeom prst="rect">
            <a:avLst/>
          </a:prstGeom>
          <a:gradFill flip="none" rotWithShape="1">
            <a:gsLst>
              <a:gs pos="58000">
                <a:srgbClr val="2FBBD4"/>
              </a:gs>
              <a:gs pos="13000">
                <a:srgbClr val="021F49"/>
              </a:gs>
              <a:gs pos="100000">
                <a:srgbClr val="2FBB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D3667-9692-2D49-A047-D148ADCACD12}"/>
              </a:ext>
            </a:extLst>
          </p:cNvPr>
          <p:cNvSpPr/>
          <p:nvPr/>
        </p:nvSpPr>
        <p:spPr>
          <a:xfrm>
            <a:off x="-7912" y="930304"/>
            <a:ext cx="12191961" cy="59197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FE2C11-A255-66B3-D4C0-3741CE2C9715}"/>
              </a:ext>
            </a:extLst>
          </p:cNvPr>
          <p:cNvSpPr txBox="1"/>
          <p:nvPr/>
        </p:nvSpPr>
        <p:spPr>
          <a:xfrm>
            <a:off x="-10456" y="11835"/>
            <a:ext cx="12184998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15694C1-BF2C-FF79-D6A6-29174463462A}"/>
              </a:ext>
            </a:extLst>
          </p:cNvPr>
          <p:cNvSpPr txBox="1"/>
          <p:nvPr/>
        </p:nvSpPr>
        <p:spPr>
          <a:xfrm>
            <a:off x="723568" y="953956"/>
            <a:ext cx="11302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Results  — Species distribution: Queen Conch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BE83556-0A93-C7A5-7220-73ACCA0BE982}"/>
              </a:ext>
            </a:extLst>
          </p:cNvPr>
          <p:cNvSpPr/>
          <p:nvPr/>
        </p:nvSpPr>
        <p:spPr>
          <a:xfrm>
            <a:off x="-10456" y="1415621"/>
            <a:ext cx="4734856" cy="54423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548D15E-51B7-1559-0C8D-6A2B15F0B5B0}"/>
              </a:ext>
            </a:extLst>
          </p:cNvPr>
          <p:cNvSpPr txBox="1"/>
          <p:nvPr/>
        </p:nvSpPr>
        <p:spPr>
          <a:xfrm>
            <a:off x="5278307" y="1604721"/>
            <a:ext cx="531282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Avenir Next LT Pro Light" panose="020B0304020202020204" pitchFamily="34" charset="0"/>
              </a:rPr>
              <a:t>Bissada</a:t>
            </a:r>
            <a:r>
              <a:rPr lang="en-US" dirty="0">
                <a:latin typeface="Avenir Next LT Pro Light" panose="020B0304020202020204" pitchFamily="34" charset="0"/>
              </a:rPr>
              <a:t>-Gooding &amp; Oxenford 2010</a:t>
            </a:r>
          </a:p>
          <a:p>
            <a:r>
              <a:rPr lang="en-US" sz="1600" dirty="0">
                <a:latin typeface="Avenir Next LT Pro Light" panose="020B0304020202020204" pitchFamily="34" charset="0"/>
              </a:rPr>
              <a:t>Estimating home range and density of a Queen Conch aggregation using acoustic telemetry and conventional tagging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70D6C17-1A63-8D10-A637-A2C005B48A43}"/>
              </a:ext>
            </a:extLst>
          </p:cNvPr>
          <p:cNvSpPr txBox="1"/>
          <p:nvPr/>
        </p:nvSpPr>
        <p:spPr>
          <a:xfrm>
            <a:off x="267726" y="1455216"/>
            <a:ext cx="23913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Phillips et al. 2011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A048FA5-536F-ED74-BBB2-795D0B886AC0}"/>
              </a:ext>
            </a:extLst>
          </p:cNvPr>
          <p:cNvSpPr txBox="1"/>
          <p:nvPr/>
        </p:nvSpPr>
        <p:spPr>
          <a:xfrm>
            <a:off x="244578" y="1780922"/>
            <a:ext cx="380263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Avenir Next LT Pro Light" panose="020B0304020202020204" pitchFamily="34" charset="0"/>
              </a:rPr>
              <a:t>Preliminary Investigation of the Movements, Density, and Growth of Juvenile Queen Conch in a Nursery Area in Barbados</a:t>
            </a:r>
          </a:p>
        </p:txBody>
      </p:sp>
      <p:pic>
        <p:nvPicPr>
          <p:cNvPr id="15" name="image83.png" descr="A map of a city and a map of a city&#10;&#10;Description automatically generated with medium confidence">
            <a:extLst>
              <a:ext uri="{FF2B5EF4-FFF2-40B4-BE49-F238E27FC236}">
                <a16:creationId xmlns:a16="http://schemas.microsoft.com/office/drawing/2014/main" id="{B63B6CFE-38D1-40B9-6D8F-68ABB88B133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9994" y="2858140"/>
            <a:ext cx="3802636" cy="3884566"/>
          </a:xfrm>
          <a:prstGeom prst="rect">
            <a:avLst/>
          </a:prstGeom>
          <a:ln/>
        </p:spPr>
      </p:pic>
      <p:pic>
        <p:nvPicPr>
          <p:cNvPr id="17" name="image80.png" descr="A map of barbados with black text&#10;&#10;Description automatically generated">
            <a:extLst>
              <a:ext uri="{FF2B5EF4-FFF2-40B4-BE49-F238E27FC236}">
                <a16:creationId xmlns:a16="http://schemas.microsoft.com/office/drawing/2014/main" id="{3ADA7630-3521-0A85-7205-9716A231F1F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30646" y="3156581"/>
            <a:ext cx="2958911" cy="3443002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3701541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1B8E2C6-D4A3-3F48-4303-F329561876AA}"/>
              </a:ext>
            </a:extLst>
          </p:cNvPr>
          <p:cNvSpPr/>
          <p:nvPr/>
        </p:nvSpPr>
        <p:spPr>
          <a:xfrm>
            <a:off x="0" y="0"/>
            <a:ext cx="12184998" cy="6848571"/>
          </a:xfrm>
          <a:prstGeom prst="rect">
            <a:avLst/>
          </a:prstGeom>
          <a:gradFill flip="none" rotWithShape="1">
            <a:gsLst>
              <a:gs pos="58000">
                <a:srgbClr val="2FBBD4"/>
              </a:gs>
              <a:gs pos="13000">
                <a:srgbClr val="021F49"/>
              </a:gs>
              <a:gs pos="100000">
                <a:srgbClr val="2FBB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D3667-9692-2D49-A047-D148ADCACD12}"/>
              </a:ext>
            </a:extLst>
          </p:cNvPr>
          <p:cNvSpPr/>
          <p:nvPr/>
        </p:nvSpPr>
        <p:spPr>
          <a:xfrm>
            <a:off x="-7912" y="930304"/>
            <a:ext cx="12191961" cy="59197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FE2C11-A255-66B3-D4C0-3741CE2C9715}"/>
              </a:ext>
            </a:extLst>
          </p:cNvPr>
          <p:cNvSpPr txBox="1"/>
          <p:nvPr/>
        </p:nvSpPr>
        <p:spPr>
          <a:xfrm>
            <a:off x="-10456" y="11835"/>
            <a:ext cx="12184998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15694C1-BF2C-FF79-D6A6-29174463462A}"/>
              </a:ext>
            </a:extLst>
          </p:cNvPr>
          <p:cNvSpPr txBox="1"/>
          <p:nvPr/>
        </p:nvSpPr>
        <p:spPr>
          <a:xfrm>
            <a:off x="723568" y="953956"/>
            <a:ext cx="11302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Results  — Species distribution: Sea turtles nesting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548D15E-51B7-1559-0C8D-6A2B15F0B5B0}"/>
              </a:ext>
            </a:extLst>
          </p:cNvPr>
          <p:cNvSpPr txBox="1"/>
          <p:nvPr/>
        </p:nvSpPr>
        <p:spPr>
          <a:xfrm>
            <a:off x="5278307" y="1604721"/>
            <a:ext cx="53128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Horrocks &amp; Willoughby 1991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70D6C17-1A63-8D10-A637-A2C005B48A43}"/>
              </a:ext>
            </a:extLst>
          </p:cNvPr>
          <p:cNvSpPr txBox="1"/>
          <p:nvPr/>
        </p:nvSpPr>
        <p:spPr>
          <a:xfrm>
            <a:off x="1608914" y="1534726"/>
            <a:ext cx="3047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Horrocks &amp; Scott 1991</a:t>
            </a:r>
          </a:p>
        </p:txBody>
      </p:sp>
      <p:pic>
        <p:nvPicPr>
          <p:cNvPr id="2" name="image81.png">
            <a:extLst>
              <a:ext uri="{FF2B5EF4-FFF2-40B4-BE49-F238E27FC236}">
                <a16:creationId xmlns:a16="http://schemas.microsoft.com/office/drawing/2014/main" id="{E81D7DDC-6094-670C-1B96-5614C649A4C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00087" y="2066405"/>
            <a:ext cx="1719580" cy="1987550"/>
          </a:xfrm>
          <a:prstGeom prst="rect">
            <a:avLst/>
          </a:prstGeom>
          <a:ln/>
        </p:spPr>
      </p:pic>
      <p:pic>
        <p:nvPicPr>
          <p:cNvPr id="3" name="image63.png" descr="A map of a beach&#10;&#10;Description automatically generated">
            <a:extLst>
              <a:ext uri="{FF2B5EF4-FFF2-40B4-BE49-F238E27FC236}">
                <a16:creationId xmlns:a16="http://schemas.microsoft.com/office/drawing/2014/main" id="{1204F5B6-BECF-5CF8-F963-8E2E6E3F0E9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2768" y="1969715"/>
            <a:ext cx="1719580" cy="1987550"/>
          </a:xfrm>
          <a:prstGeom prst="rect">
            <a:avLst/>
          </a:prstGeom>
          <a:ln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4162128-1AAD-58FA-8B89-02E5754283B7}"/>
              </a:ext>
            </a:extLst>
          </p:cNvPr>
          <p:cNvSpPr txBox="1"/>
          <p:nvPr/>
        </p:nvSpPr>
        <p:spPr>
          <a:xfrm>
            <a:off x="6374700" y="4888285"/>
            <a:ext cx="18628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Horrocks 1992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2C4A2B4-D236-45C4-EB1D-5A1CE43414A5}"/>
              </a:ext>
            </a:extLst>
          </p:cNvPr>
          <p:cNvGrpSpPr/>
          <p:nvPr/>
        </p:nvGrpSpPr>
        <p:grpSpPr>
          <a:xfrm>
            <a:off x="2222375" y="4053955"/>
            <a:ext cx="3110393" cy="2647608"/>
            <a:chOff x="2222375" y="4053955"/>
            <a:chExt cx="3110393" cy="2647608"/>
          </a:xfrm>
        </p:grpSpPr>
        <p:pic>
          <p:nvPicPr>
            <p:cNvPr id="9" name="image49.png">
              <a:extLst>
                <a:ext uri="{FF2B5EF4-FFF2-40B4-BE49-F238E27FC236}">
                  <a16:creationId xmlns:a16="http://schemas.microsoft.com/office/drawing/2014/main" id="{E81679E5-C600-1839-8039-211DDFADE010}"/>
                </a:ext>
              </a:extLst>
            </p:cNvPr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222375" y="4200962"/>
              <a:ext cx="3047968" cy="2500601"/>
            </a:xfrm>
            <a:prstGeom prst="rect">
              <a:avLst/>
            </a:prstGeom>
            <a:ln/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20C7A49-3AFC-A5D8-889D-AB4CC8DB9072}"/>
                </a:ext>
              </a:extLst>
            </p:cNvPr>
            <p:cNvSpPr/>
            <p:nvPr/>
          </p:nvSpPr>
          <p:spPr>
            <a:xfrm>
              <a:off x="3808141" y="4053955"/>
              <a:ext cx="1524627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image44.png">
            <a:extLst>
              <a:ext uri="{FF2B5EF4-FFF2-40B4-BE49-F238E27FC236}">
                <a16:creationId xmlns:a16="http://schemas.microsoft.com/office/drawing/2014/main" id="{8DCBF82C-7C65-135B-1998-8DD953465104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35350" y="4842731"/>
            <a:ext cx="1719579" cy="1987550"/>
          </a:xfrm>
          <a:prstGeom prst="rect">
            <a:avLst/>
          </a:prstGeom>
          <a:ln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2B60C2D-90E9-ED84-664E-D03310C33A1A}"/>
              </a:ext>
            </a:extLst>
          </p:cNvPr>
          <p:cNvSpPr txBox="1"/>
          <p:nvPr/>
        </p:nvSpPr>
        <p:spPr>
          <a:xfrm>
            <a:off x="1386560" y="4382449"/>
            <a:ext cx="18628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Dow et al. 2007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3C4CF3-995F-AC1C-5F2D-EA9930FB473E}"/>
              </a:ext>
            </a:extLst>
          </p:cNvPr>
          <p:cNvSpPr txBox="1"/>
          <p:nvPr/>
        </p:nvSpPr>
        <p:spPr>
          <a:xfrm>
            <a:off x="9329731" y="1787935"/>
            <a:ext cx="18628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Horrocks &amp; Walcott 2016</a:t>
            </a:r>
          </a:p>
        </p:txBody>
      </p:sp>
      <p:pic>
        <p:nvPicPr>
          <p:cNvPr id="14" name="image55.png">
            <a:extLst>
              <a:ext uri="{FF2B5EF4-FFF2-40B4-BE49-F238E27FC236}">
                <a16:creationId xmlns:a16="http://schemas.microsoft.com/office/drawing/2014/main" id="{88A95805-7511-12CF-CF69-1898F2BEAC0C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64321" y="2378423"/>
            <a:ext cx="2844826" cy="2153302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2652559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1B8E2C6-D4A3-3F48-4303-F329561876AA}"/>
              </a:ext>
            </a:extLst>
          </p:cNvPr>
          <p:cNvSpPr/>
          <p:nvPr/>
        </p:nvSpPr>
        <p:spPr>
          <a:xfrm>
            <a:off x="0" y="0"/>
            <a:ext cx="12184998" cy="6848571"/>
          </a:xfrm>
          <a:prstGeom prst="rect">
            <a:avLst/>
          </a:prstGeom>
          <a:gradFill flip="none" rotWithShape="1">
            <a:gsLst>
              <a:gs pos="58000">
                <a:srgbClr val="2FBBD4"/>
              </a:gs>
              <a:gs pos="13000">
                <a:srgbClr val="021F49"/>
              </a:gs>
              <a:gs pos="100000">
                <a:srgbClr val="2FBB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D3667-9692-2D49-A047-D148ADCACD12}"/>
              </a:ext>
            </a:extLst>
          </p:cNvPr>
          <p:cNvSpPr/>
          <p:nvPr/>
        </p:nvSpPr>
        <p:spPr>
          <a:xfrm>
            <a:off x="-7912" y="930304"/>
            <a:ext cx="12191961" cy="59197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FE2C11-A255-66B3-D4C0-3741CE2C9715}"/>
              </a:ext>
            </a:extLst>
          </p:cNvPr>
          <p:cNvSpPr txBox="1"/>
          <p:nvPr/>
        </p:nvSpPr>
        <p:spPr>
          <a:xfrm>
            <a:off x="-10456" y="11835"/>
            <a:ext cx="12184998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15694C1-BF2C-FF79-D6A6-29174463462A}"/>
              </a:ext>
            </a:extLst>
          </p:cNvPr>
          <p:cNvSpPr txBox="1"/>
          <p:nvPr/>
        </p:nvSpPr>
        <p:spPr>
          <a:xfrm>
            <a:off x="723568" y="953956"/>
            <a:ext cx="11302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Results  — Species distribution: Sea turtles' nearshore movements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548D15E-51B7-1559-0C8D-6A2B15F0B5B0}"/>
              </a:ext>
            </a:extLst>
          </p:cNvPr>
          <p:cNvSpPr txBox="1"/>
          <p:nvPr/>
        </p:nvSpPr>
        <p:spPr>
          <a:xfrm>
            <a:off x="4646997" y="1559977"/>
            <a:ext cx="22568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Walcott et al. 2014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70D6C17-1A63-8D10-A637-A2C005B48A43}"/>
              </a:ext>
            </a:extLst>
          </p:cNvPr>
          <p:cNvSpPr txBox="1"/>
          <p:nvPr/>
        </p:nvSpPr>
        <p:spPr>
          <a:xfrm>
            <a:off x="495769" y="1559977"/>
            <a:ext cx="3047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Walcott et al. 2009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B60C2D-90E9-ED84-664E-D03310C33A1A}"/>
              </a:ext>
            </a:extLst>
          </p:cNvPr>
          <p:cNvSpPr txBox="1"/>
          <p:nvPr/>
        </p:nvSpPr>
        <p:spPr>
          <a:xfrm>
            <a:off x="993913" y="5257713"/>
            <a:ext cx="25337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Walcott et al. 2014b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3C4CF3-995F-AC1C-5F2D-EA9930FB473E}"/>
              </a:ext>
            </a:extLst>
          </p:cNvPr>
          <p:cNvSpPr txBox="1"/>
          <p:nvPr/>
        </p:nvSpPr>
        <p:spPr>
          <a:xfrm>
            <a:off x="8571025" y="1539207"/>
            <a:ext cx="22323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Walcott et al. 2012</a:t>
            </a:r>
          </a:p>
        </p:txBody>
      </p:sp>
      <p:pic>
        <p:nvPicPr>
          <p:cNvPr id="15" name="image54.png" descr="A map of the united states&#10;&#10;Description automatically generated">
            <a:extLst>
              <a:ext uri="{FF2B5EF4-FFF2-40B4-BE49-F238E27FC236}">
                <a16:creationId xmlns:a16="http://schemas.microsoft.com/office/drawing/2014/main" id="{8A0A68CC-9078-699E-6D05-9F721F196F4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906" y="1847147"/>
            <a:ext cx="2720928" cy="3162416"/>
          </a:xfrm>
          <a:prstGeom prst="rect">
            <a:avLst/>
          </a:prstGeom>
          <a:ln/>
        </p:spPr>
      </p:pic>
      <p:pic>
        <p:nvPicPr>
          <p:cNvPr id="17" name="image41.png" descr="A map of the coast&#10;&#10;Description automatically generated">
            <a:extLst>
              <a:ext uri="{FF2B5EF4-FFF2-40B4-BE49-F238E27FC236}">
                <a16:creationId xmlns:a16="http://schemas.microsoft.com/office/drawing/2014/main" id="{7AB1CC17-1F8E-3381-C6BD-ACB9C1FF64A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0">
            <a:off x="4369079" y="1540278"/>
            <a:ext cx="2440612" cy="3259195"/>
          </a:xfrm>
          <a:prstGeom prst="rect">
            <a:avLst/>
          </a:prstGeom>
          <a:ln/>
        </p:spPr>
      </p:pic>
      <p:pic>
        <p:nvPicPr>
          <p:cNvPr id="18" name="image43.png">
            <a:extLst>
              <a:ext uri="{FF2B5EF4-FFF2-40B4-BE49-F238E27FC236}">
                <a16:creationId xmlns:a16="http://schemas.microsoft.com/office/drawing/2014/main" id="{D7AD1C8C-DAEA-1F5C-611C-07ECF3627F9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91626" y="1847147"/>
            <a:ext cx="4284474" cy="2762953"/>
          </a:xfrm>
          <a:prstGeom prst="rect">
            <a:avLst/>
          </a:prstGeom>
          <a:ln/>
        </p:spPr>
      </p:pic>
      <p:pic>
        <p:nvPicPr>
          <p:cNvPr id="23" name="image115.png">
            <a:extLst>
              <a:ext uri="{FF2B5EF4-FFF2-40B4-BE49-F238E27FC236}">
                <a16:creationId xmlns:a16="http://schemas.microsoft.com/office/drawing/2014/main" id="{062AF02F-A257-44A6-4BB7-CD46730E08B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67408" y="4525088"/>
            <a:ext cx="4488470" cy="2188576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7430669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1B8E2C6-D4A3-3F48-4303-F329561876AA}"/>
              </a:ext>
            </a:extLst>
          </p:cNvPr>
          <p:cNvSpPr/>
          <p:nvPr/>
        </p:nvSpPr>
        <p:spPr>
          <a:xfrm>
            <a:off x="0" y="0"/>
            <a:ext cx="12184998" cy="6848571"/>
          </a:xfrm>
          <a:prstGeom prst="rect">
            <a:avLst/>
          </a:prstGeom>
          <a:gradFill flip="none" rotWithShape="1">
            <a:gsLst>
              <a:gs pos="58000">
                <a:srgbClr val="2FBBD4"/>
              </a:gs>
              <a:gs pos="13000">
                <a:srgbClr val="021F49"/>
              </a:gs>
              <a:gs pos="100000">
                <a:srgbClr val="2FBB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D3667-9692-2D49-A047-D148ADCACD12}"/>
              </a:ext>
            </a:extLst>
          </p:cNvPr>
          <p:cNvSpPr/>
          <p:nvPr/>
        </p:nvSpPr>
        <p:spPr>
          <a:xfrm>
            <a:off x="2146852" y="1079436"/>
            <a:ext cx="10037197" cy="5770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FE2C11-A255-66B3-D4C0-3741CE2C9715}"/>
              </a:ext>
            </a:extLst>
          </p:cNvPr>
          <p:cNvSpPr txBox="1"/>
          <p:nvPr/>
        </p:nvSpPr>
        <p:spPr>
          <a:xfrm>
            <a:off x="2405270" y="67492"/>
            <a:ext cx="9769271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5DEE86-D2A1-1B82-CCBB-50B04A977E68}"/>
              </a:ext>
            </a:extLst>
          </p:cNvPr>
          <p:cNvSpPr txBox="1"/>
          <p:nvPr/>
        </p:nvSpPr>
        <p:spPr>
          <a:xfrm>
            <a:off x="-32145" y="-1152541"/>
            <a:ext cx="12192000" cy="869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BE-CLME+ Project: Promoting National Blue Economy Priorities Through Marine Spatial Planning in the Caribbean Large Marine Ecosystem Plus (GEF Project ID 10211).</a:t>
            </a:r>
            <a:endParaRPr lang="en-US" sz="2400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Arrow: Pentagon 6">
            <a:extLst>
              <a:ext uri="{FF2B5EF4-FFF2-40B4-BE49-F238E27FC236}">
                <a16:creationId xmlns:a16="http://schemas.microsoft.com/office/drawing/2014/main" id="{D232098F-8B5C-E735-AF2E-B3B813B333E0}"/>
              </a:ext>
            </a:extLst>
          </p:cNvPr>
          <p:cNvSpPr/>
          <p:nvPr/>
        </p:nvSpPr>
        <p:spPr>
          <a:xfrm>
            <a:off x="-26190" y="6017458"/>
            <a:ext cx="6660906" cy="681054"/>
          </a:xfrm>
          <a:prstGeom prst="homePlate">
            <a:avLst>
              <a:gd name="adj" fmla="val 16411"/>
            </a:avLst>
          </a:prstGeom>
          <a:solidFill>
            <a:sysClr val="window" lastClr="FFFFFF">
              <a:alpha val="78000"/>
            </a:sysClr>
          </a:solidFill>
          <a:ln w="15875" cap="flat" cmpd="sng" algn="ctr">
            <a:noFill/>
            <a:prstDash val="solid"/>
          </a:ln>
          <a:effectLst>
            <a:outerShdw blurRad="50800" dist="50800" dir="5400000" algn="ctr" rotWithShape="0">
              <a:srgbClr val="000000">
                <a:alpha val="36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2914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8" name="Picture 7" descr="A logo with blue text and waves&#10;&#10;Description automatically generated">
            <a:extLst>
              <a:ext uri="{FF2B5EF4-FFF2-40B4-BE49-F238E27FC236}">
                <a16:creationId xmlns:a16="http://schemas.microsoft.com/office/drawing/2014/main" id="{AFD537D0-3668-5084-15BE-DEA103C2E60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54604" y="6078442"/>
            <a:ext cx="1857453" cy="531771"/>
          </a:xfrm>
          <a:prstGeom prst="rect">
            <a:avLst/>
          </a:prstGeom>
        </p:spPr>
      </p:pic>
      <p:pic>
        <p:nvPicPr>
          <p:cNvPr id="9" name="Picture 8" descr="A logo with green and blue text&#10;&#10;Description automatically generated">
            <a:extLst>
              <a:ext uri="{FF2B5EF4-FFF2-40B4-BE49-F238E27FC236}">
                <a16:creationId xmlns:a16="http://schemas.microsoft.com/office/drawing/2014/main" id="{249329DB-1E15-2AA2-A709-06F37EE440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995" y="6078442"/>
            <a:ext cx="1181715" cy="531771"/>
          </a:xfrm>
          <a:prstGeom prst="rect">
            <a:avLst/>
          </a:prstGeom>
        </p:spPr>
      </p:pic>
      <p:pic>
        <p:nvPicPr>
          <p:cNvPr id="10" name="Picture 9" descr="A blue logo on a black background&#10;&#10;Description automatically generated">
            <a:extLst>
              <a:ext uri="{FF2B5EF4-FFF2-40B4-BE49-F238E27FC236}">
                <a16:creationId xmlns:a16="http://schemas.microsoft.com/office/drawing/2014/main" id="{2D62A19C-E045-C4D1-CA60-F2F0F651A3D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31693" y="6105747"/>
            <a:ext cx="1576621" cy="500769"/>
          </a:xfrm>
          <a:prstGeom prst="rect">
            <a:avLst/>
          </a:prstGeom>
        </p:spPr>
      </p:pic>
      <p:pic>
        <p:nvPicPr>
          <p:cNvPr id="11" name="Picture 10" descr="A green and white logo&#10;&#10;Description automatically generated">
            <a:extLst>
              <a:ext uri="{FF2B5EF4-FFF2-40B4-BE49-F238E27FC236}">
                <a16:creationId xmlns:a16="http://schemas.microsoft.com/office/drawing/2014/main" id="{3FE8CEF0-7E5F-39E2-1C04-3F949A76026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145" y="6139904"/>
            <a:ext cx="1871933" cy="458913"/>
          </a:xfrm>
          <a:prstGeom prst="rect">
            <a:avLst/>
          </a:prstGeom>
          <a:effectLst>
            <a:outerShdw blurRad="63500" sx="102000" sy="102000" algn="ctr" rotWithShape="0">
              <a:schemeClr val="bg1">
                <a:alpha val="16000"/>
              </a:scheme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7EBB254-7D5E-800B-38D5-74B5740CF6E5}"/>
              </a:ext>
            </a:extLst>
          </p:cNvPr>
          <p:cNvSpPr txBox="1"/>
          <p:nvPr/>
        </p:nvSpPr>
        <p:spPr>
          <a:xfrm>
            <a:off x="-39072" y="2871774"/>
            <a:ext cx="1588160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Overview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79C666-38B2-83CC-0B09-184344B7D744}"/>
              </a:ext>
            </a:extLst>
          </p:cNvPr>
          <p:cNvSpPr txBox="1"/>
          <p:nvPr/>
        </p:nvSpPr>
        <p:spPr>
          <a:xfrm>
            <a:off x="347311" y="3368415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Background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11698F-2B4C-9B15-EEFF-21EC3D4F7EAD}"/>
              </a:ext>
            </a:extLst>
          </p:cNvPr>
          <p:cNvSpPr txBox="1"/>
          <p:nvPr/>
        </p:nvSpPr>
        <p:spPr>
          <a:xfrm>
            <a:off x="347311" y="4488857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Approach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874987-29A5-8E62-E783-9C7EAB992017}"/>
              </a:ext>
            </a:extLst>
          </p:cNvPr>
          <p:cNvSpPr txBox="1"/>
          <p:nvPr/>
        </p:nvSpPr>
        <p:spPr>
          <a:xfrm>
            <a:off x="347311" y="5049078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9FD0EE-5C50-9A1A-AF96-D34F4A6F507B}"/>
              </a:ext>
            </a:extLst>
          </p:cNvPr>
          <p:cNvSpPr txBox="1"/>
          <p:nvPr/>
        </p:nvSpPr>
        <p:spPr>
          <a:xfrm>
            <a:off x="347311" y="3928636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67B79E54-982F-1603-D565-DE457B992E41}"/>
              </a:ext>
            </a:extLst>
          </p:cNvPr>
          <p:cNvSpPr/>
          <p:nvPr/>
        </p:nvSpPr>
        <p:spPr>
          <a:xfrm rot="5400000">
            <a:off x="-25021" y="3504517"/>
            <a:ext cx="460681" cy="188476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8D8C847-717F-BFE4-3A5F-86E7EB0F25CC}"/>
              </a:ext>
            </a:extLst>
          </p:cNvPr>
          <p:cNvSpPr txBox="1"/>
          <p:nvPr/>
        </p:nvSpPr>
        <p:spPr>
          <a:xfrm>
            <a:off x="339399" y="5574008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Conclusions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68476B9B-66A1-FBA9-F64C-D03FD9C6532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7378" y="-24545"/>
            <a:ext cx="2516282" cy="31095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8F3AA45-9669-E811-B995-14D4925B54D5}"/>
              </a:ext>
            </a:extLst>
          </p:cNvPr>
          <p:cNvSpPr txBox="1"/>
          <p:nvPr/>
        </p:nvSpPr>
        <p:spPr>
          <a:xfrm>
            <a:off x="7770352" y="2034238"/>
            <a:ext cx="3818851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Avenir Next LT Pro" panose="020B0504020202020204" pitchFamily="34" charset="0"/>
              </a:rPr>
              <a:t>Marine Spatial Planning  </a:t>
            </a:r>
            <a:r>
              <a:rPr lang="en-US" sz="2000" dirty="0">
                <a:latin typeface="Avenir Next LT Pro" panose="020B0504020202020204" pitchFamily="34" charset="0"/>
              </a:rPr>
              <a:t>is a process that guides where and when human activities occur in the marine environment. </a:t>
            </a:r>
          </a:p>
          <a:p>
            <a:pPr algn="ctr"/>
            <a:endParaRPr lang="en-US" sz="2000" dirty="0">
              <a:latin typeface="Avenir Next LT Pro" panose="020B0504020202020204" pitchFamily="34" charset="0"/>
            </a:endParaRPr>
          </a:p>
          <a:p>
            <a:pPr algn="ctr"/>
            <a:endParaRPr lang="en-US" sz="2000" dirty="0">
              <a:latin typeface="Avenir Next LT Pro" panose="020B0504020202020204" pitchFamily="34" charset="0"/>
            </a:endParaRPr>
          </a:p>
          <a:p>
            <a:pPr algn="ctr"/>
            <a:r>
              <a:rPr lang="en-US" sz="2000" dirty="0">
                <a:latin typeface="Avenir Next LT Pro" panose="020B0504020202020204" pitchFamily="34" charset="0"/>
              </a:rPr>
              <a:t>It aims to </a:t>
            </a:r>
            <a:r>
              <a:rPr lang="en-US" sz="2000" b="1" dirty="0">
                <a:latin typeface="Avenir Next LT Pro" panose="020B0504020202020204" pitchFamily="34" charset="0"/>
              </a:rPr>
              <a:t>optimize the use </a:t>
            </a:r>
            <a:r>
              <a:rPr lang="en-US" sz="2000" dirty="0">
                <a:latin typeface="Avenir Next LT Pro" panose="020B0504020202020204" pitchFamily="34" charset="0"/>
              </a:rPr>
              <a:t>of marine space and resources while </a:t>
            </a:r>
            <a:r>
              <a:rPr lang="en-US" sz="2000" b="1" dirty="0">
                <a:latin typeface="Avenir Next LT Pro" panose="020B0504020202020204" pitchFamily="34" charset="0"/>
              </a:rPr>
              <a:t>minimizing conflicts </a:t>
            </a:r>
            <a:r>
              <a:rPr lang="en-US" sz="2000" dirty="0">
                <a:latin typeface="Avenir Next LT Pro" panose="020B0504020202020204" pitchFamily="34" charset="0"/>
              </a:rPr>
              <a:t>and </a:t>
            </a:r>
            <a:r>
              <a:rPr lang="en-US" sz="2000" b="1" dirty="0">
                <a:latin typeface="Avenir Next LT Pro" panose="020B0504020202020204" pitchFamily="34" charset="0"/>
              </a:rPr>
              <a:t>impacts</a:t>
            </a:r>
            <a:r>
              <a:rPr lang="en-US" sz="2000" dirty="0">
                <a:latin typeface="Avenir Next LT Pro" panose="020B0504020202020204" pitchFamily="34" charset="0"/>
              </a:rPr>
              <a:t> on the marine ecosystem.</a:t>
            </a:r>
          </a:p>
          <a:p>
            <a:pPr algn="ctr"/>
            <a:endParaRPr lang="en-US" sz="2000" dirty="0">
              <a:latin typeface="Avenir Next LT Pro" panose="020B05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78E256C-B729-7518-8DA2-CF5134843251}"/>
              </a:ext>
            </a:extLst>
          </p:cNvPr>
          <p:cNvSpPr txBox="1"/>
          <p:nvPr/>
        </p:nvSpPr>
        <p:spPr>
          <a:xfrm>
            <a:off x="2290359" y="2034238"/>
            <a:ext cx="4179446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Avenir Next LT Pro" panose="020B0504020202020204" pitchFamily="34" charset="0"/>
              </a:rPr>
              <a:t>The Blue Economy     </a:t>
            </a:r>
          </a:p>
          <a:p>
            <a:pPr algn="ctr"/>
            <a:r>
              <a:rPr lang="en-US" sz="2000" dirty="0">
                <a:latin typeface="Avenir Next LT Pro" panose="020B0504020202020204" pitchFamily="34" charset="0"/>
              </a:rPr>
              <a:t>refers to the sustainable use of ocean resources for economic growth, improved livelihoods, and jobs while preserving the health of ocean ecosystem. </a:t>
            </a:r>
          </a:p>
          <a:p>
            <a:pPr algn="ctr"/>
            <a:endParaRPr lang="en-US" sz="2000" dirty="0">
              <a:latin typeface="Avenir Next LT Pro" panose="020B0504020202020204" pitchFamily="34" charset="0"/>
            </a:endParaRPr>
          </a:p>
          <a:p>
            <a:pPr algn="ctr"/>
            <a:r>
              <a:rPr lang="en-US" sz="2000" dirty="0">
                <a:latin typeface="Avenir Next LT Pro" panose="020B0504020202020204" pitchFamily="34" charset="0"/>
              </a:rPr>
              <a:t>It emphasizes balancing </a:t>
            </a:r>
            <a:r>
              <a:rPr lang="en-US" sz="2000" b="1" dirty="0">
                <a:latin typeface="Avenir Next LT Pro" panose="020B0504020202020204" pitchFamily="34" charset="0"/>
              </a:rPr>
              <a:t>economic development </a:t>
            </a:r>
            <a:r>
              <a:rPr lang="en-US" sz="2000" dirty="0">
                <a:latin typeface="Avenir Next LT Pro" panose="020B0504020202020204" pitchFamily="34" charset="0"/>
              </a:rPr>
              <a:t>with the preservation of </a:t>
            </a:r>
            <a:r>
              <a:rPr lang="en-US" sz="2000" b="1" dirty="0">
                <a:latin typeface="Avenir Next LT Pro" panose="020B0504020202020204" pitchFamily="34" charset="0"/>
              </a:rPr>
              <a:t>marine environments</a:t>
            </a:r>
            <a:r>
              <a:rPr lang="en-US" sz="2000" dirty="0">
                <a:latin typeface="Avenir Next LT Pro" panose="020B0504020202020204" pitchFamily="34" charset="0"/>
              </a:rPr>
              <a:t>. </a:t>
            </a:r>
          </a:p>
          <a:p>
            <a:pPr algn="ctr"/>
            <a:endParaRPr lang="en-US" sz="2000" dirty="0">
              <a:latin typeface="Avenir Next LT Pro" panose="020B05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1B55DDE-07FA-E8C6-2EA6-7D79D9538B1E}"/>
              </a:ext>
            </a:extLst>
          </p:cNvPr>
          <p:cNvSpPr txBox="1"/>
          <p:nvPr/>
        </p:nvSpPr>
        <p:spPr>
          <a:xfrm>
            <a:off x="3340467" y="1087387"/>
            <a:ext cx="70165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Promoting Barbados Blue Economy </a:t>
            </a:r>
          </a:p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Through Marine Spatial Planning</a:t>
            </a:r>
          </a:p>
        </p:txBody>
      </p:sp>
      <p:pic>
        <p:nvPicPr>
          <p:cNvPr id="23" name="Graphic 22" descr="Rope Knot with solid fill">
            <a:extLst>
              <a:ext uri="{FF2B5EF4-FFF2-40B4-BE49-F238E27FC236}">
                <a16:creationId xmlns:a16="http://schemas.microsoft.com/office/drawing/2014/main" id="{39A69F06-A975-ABBA-562F-FDA211185E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471325">
            <a:off x="6188872" y="1692975"/>
            <a:ext cx="1333911" cy="133391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B38A34D-047A-D5CB-56ED-D1778FC0E68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528" y="3513222"/>
            <a:ext cx="2611656" cy="260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3345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1B8E2C6-D4A3-3F48-4303-F329561876AA}"/>
              </a:ext>
            </a:extLst>
          </p:cNvPr>
          <p:cNvSpPr/>
          <p:nvPr/>
        </p:nvSpPr>
        <p:spPr>
          <a:xfrm>
            <a:off x="0" y="0"/>
            <a:ext cx="12184998" cy="6848571"/>
          </a:xfrm>
          <a:prstGeom prst="rect">
            <a:avLst/>
          </a:prstGeom>
          <a:gradFill flip="none" rotWithShape="1">
            <a:gsLst>
              <a:gs pos="58000">
                <a:srgbClr val="2FBBD4"/>
              </a:gs>
              <a:gs pos="13000">
                <a:srgbClr val="021F49"/>
              </a:gs>
              <a:gs pos="100000">
                <a:srgbClr val="2FBB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D3667-9692-2D49-A047-D148ADCACD12}"/>
              </a:ext>
            </a:extLst>
          </p:cNvPr>
          <p:cNvSpPr/>
          <p:nvPr/>
        </p:nvSpPr>
        <p:spPr>
          <a:xfrm>
            <a:off x="-7912" y="930304"/>
            <a:ext cx="12191961" cy="59197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FE2C11-A255-66B3-D4C0-3741CE2C9715}"/>
              </a:ext>
            </a:extLst>
          </p:cNvPr>
          <p:cNvSpPr txBox="1"/>
          <p:nvPr/>
        </p:nvSpPr>
        <p:spPr>
          <a:xfrm>
            <a:off x="-10456" y="11835"/>
            <a:ext cx="12184998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15694C1-BF2C-FF79-D6A6-29174463462A}"/>
              </a:ext>
            </a:extLst>
          </p:cNvPr>
          <p:cNvSpPr txBox="1"/>
          <p:nvPr/>
        </p:nvSpPr>
        <p:spPr>
          <a:xfrm>
            <a:off x="723568" y="953956"/>
            <a:ext cx="11302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Results  — Species distribution: Sea turtles' international movements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548D15E-51B7-1559-0C8D-6A2B15F0B5B0}"/>
              </a:ext>
            </a:extLst>
          </p:cNvPr>
          <p:cNvSpPr txBox="1"/>
          <p:nvPr/>
        </p:nvSpPr>
        <p:spPr>
          <a:xfrm>
            <a:off x="378264" y="1560180"/>
            <a:ext cx="22568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Horrocks et al. 2001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70D6C17-1A63-8D10-A637-A2C005B48A43}"/>
              </a:ext>
            </a:extLst>
          </p:cNvPr>
          <p:cNvSpPr txBox="1"/>
          <p:nvPr/>
        </p:nvSpPr>
        <p:spPr>
          <a:xfrm>
            <a:off x="4361595" y="1560180"/>
            <a:ext cx="3047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Luke et al. 2004</a:t>
            </a:r>
          </a:p>
        </p:txBody>
      </p:sp>
      <p:pic>
        <p:nvPicPr>
          <p:cNvPr id="7" name="image116.png">
            <a:extLst>
              <a:ext uri="{FF2B5EF4-FFF2-40B4-BE49-F238E27FC236}">
                <a16:creationId xmlns:a16="http://schemas.microsoft.com/office/drawing/2014/main" id="{060017F3-C85A-F808-4FB1-369A8BC66EB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72500" y="1499839"/>
            <a:ext cx="3436866" cy="2556271"/>
          </a:xfrm>
          <a:prstGeom prst="rect">
            <a:avLst/>
          </a:prstGeom>
          <a:ln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2B60C2D-90E9-ED84-664E-D03310C33A1A}"/>
              </a:ext>
            </a:extLst>
          </p:cNvPr>
          <p:cNvSpPr txBox="1"/>
          <p:nvPr/>
        </p:nvSpPr>
        <p:spPr>
          <a:xfrm>
            <a:off x="8661358" y="4057590"/>
            <a:ext cx="25337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Krueger et al. 2011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3C4CF3-995F-AC1C-5F2D-EA9930FB473E}"/>
              </a:ext>
            </a:extLst>
          </p:cNvPr>
          <p:cNvSpPr txBox="1"/>
          <p:nvPr/>
        </p:nvSpPr>
        <p:spPr>
          <a:xfrm>
            <a:off x="8500794" y="1560180"/>
            <a:ext cx="22323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Browne et al. 2010</a:t>
            </a:r>
          </a:p>
        </p:txBody>
      </p:sp>
      <p:pic>
        <p:nvPicPr>
          <p:cNvPr id="2" name="image114.png">
            <a:extLst>
              <a:ext uri="{FF2B5EF4-FFF2-40B4-BE49-F238E27FC236}">
                <a16:creationId xmlns:a16="http://schemas.microsoft.com/office/drawing/2014/main" id="{A62DDDE7-7C53-0FF7-7118-3D18A6D9D0B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95501" y="1964300"/>
            <a:ext cx="3047968" cy="1783299"/>
          </a:xfrm>
          <a:prstGeom prst="rect">
            <a:avLst/>
          </a:prstGeom>
          <a:ln/>
        </p:spPr>
      </p:pic>
      <p:pic>
        <p:nvPicPr>
          <p:cNvPr id="3" name="image113.png">
            <a:extLst>
              <a:ext uri="{FF2B5EF4-FFF2-40B4-BE49-F238E27FC236}">
                <a16:creationId xmlns:a16="http://schemas.microsoft.com/office/drawing/2014/main" id="{7F4A5E26-5D59-66CE-0401-51938C1F93D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41005" y="3846700"/>
            <a:ext cx="3168558" cy="2635935"/>
          </a:xfrm>
          <a:prstGeom prst="rect">
            <a:avLst/>
          </a:prstGeom>
          <a:ln/>
        </p:spPr>
      </p:pic>
      <p:pic>
        <p:nvPicPr>
          <p:cNvPr id="8" name="image120.png">
            <a:extLst>
              <a:ext uri="{FF2B5EF4-FFF2-40B4-BE49-F238E27FC236}">
                <a16:creationId xmlns:a16="http://schemas.microsoft.com/office/drawing/2014/main" id="{ECF6757C-9490-8B78-323E-93DE6549744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62307" y="4419113"/>
            <a:ext cx="3013401" cy="2098407"/>
          </a:xfrm>
          <a:prstGeom prst="rect">
            <a:avLst/>
          </a:prstGeom>
          <a:ln/>
        </p:spPr>
      </p:pic>
      <p:pic>
        <p:nvPicPr>
          <p:cNvPr id="9" name="image122.png">
            <a:extLst>
              <a:ext uri="{FF2B5EF4-FFF2-40B4-BE49-F238E27FC236}">
                <a16:creationId xmlns:a16="http://schemas.microsoft.com/office/drawing/2014/main" id="{8318B0FD-6979-F569-6C2F-B318EC26BF0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2634" y="1934961"/>
            <a:ext cx="2846316" cy="2121149"/>
          </a:xfrm>
          <a:prstGeom prst="rect">
            <a:avLst/>
          </a:prstGeom>
          <a:ln/>
        </p:spPr>
      </p:pic>
      <p:pic>
        <p:nvPicPr>
          <p:cNvPr id="14" name="image107.png">
            <a:extLst>
              <a:ext uri="{FF2B5EF4-FFF2-40B4-BE49-F238E27FC236}">
                <a16:creationId xmlns:a16="http://schemas.microsoft.com/office/drawing/2014/main" id="{5FB6F7DA-74B4-4A8A-6706-DB6ABCAC2102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215" y="4155905"/>
            <a:ext cx="2846316" cy="2121149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166407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1B8E2C6-D4A3-3F48-4303-F329561876AA}"/>
              </a:ext>
            </a:extLst>
          </p:cNvPr>
          <p:cNvSpPr/>
          <p:nvPr/>
        </p:nvSpPr>
        <p:spPr>
          <a:xfrm>
            <a:off x="0" y="0"/>
            <a:ext cx="12184998" cy="6848571"/>
          </a:xfrm>
          <a:prstGeom prst="rect">
            <a:avLst/>
          </a:prstGeom>
          <a:gradFill flip="none" rotWithShape="1">
            <a:gsLst>
              <a:gs pos="58000">
                <a:srgbClr val="2FBBD4"/>
              </a:gs>
              <a:gs pos="13000">
                <a:srgbClr val="021F49"/>
              </a:gs>
              <a:gs pos="100000">
                <a:srgbClr val="2FBB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D3667-9692-2D49-A047-D148ADCACD12}"/>
              </a:ext>
            </a:extLst>
          </p:cNvPr>
          <p:cNvSpPr/>
          <p:nvPr/>
        </p:nvSpPr>
        <p:spPr>
          <a:xfrm>
            <a:off x="-7912" y="930304"/>
            <a:ext cx="12191961" cy="59197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FE2C11-A255-66B3-D4C0-3741CE2C9715}"/>
              </a:ext>
            </a:extLst>
          </p:cNvPr>
          <p:cNvSpPr txBox="1"/>
          <p:nvPr/>
        </p:nvSpPr>
        <p:spPr>
          <a:xfrm>
            <a:off x="-10456" y="11835"/>
            <a:ext cx="12184998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15694C1-BF2C-FF79-D6A6-29174463462A}"/>
              </a:ext>
            </a:extLst>
          </p:cNvPr>
          <p:cNvSpPr txBox="1"/>
          <p:nvPr/>
        </p:nvSpPr>
        <p:spPr>
          <a:xfrm>
            <a:off x="723568" y="953956"/>
            <a:ext cx="11302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Results  — Species distribution: Others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548D15E-51B7-1559-0C8D-6A2B15F0B5B0}"/>
              </a:ext>
            </a:extLst>
          </p:cNvPr>
          <p:cNvSpPr txBox="1"/>
          <p:nvPr/>
        </p:nvSpPr>
        <p:spPr>
          <a:xfrm>
            <a:off x="378264" y="1560180"/>
            <a:ext cx="22568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Basran et al. 2023</a:t>
            </a:r>
          </a:p>
          <a:p>
            <a:r>
              <a:rPr lang="en-US" dirty="0">
                <a:latin typeface="Avenir Next LT Pro Light" panose="020B0304020202020204" pitchFamily="34" charset="0"/>
              </a:rPr>
              <a:t>Humpback whale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70D6C17-1A63-8D10-A637-A2C005B48A43}"/>
              </a:ext>
            </a:extLst>
          </p:cNvPr>
          <p:cNvSpPr txBox="1"/>
          <p:nvPr/>
        </p:nvSpPr>
        <p:spPr>
          <a:xfrm>
            <a:off x="3422072" y="1580053"/>
            <a:ext cx="3047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Valles et al. 2023</a:t>
            </a:r>
          </a:p>
          <a:p>
            <a:r>
              <a:rPr lang="en-US" dirty="0">
                <a:latin typeface="Avenir Next LT Pro Light" panose="020B0304020202020204" pitchFamily="34" charset="0"/>
              </a:rPr>
              <a:t>Lionfish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B60C2D-90E9-ED84-664E-D03310C33A1A}"/>
              </a:ext>
            </a:extLst>
          </p:cNvPr>
          <p:cNvSpPr txBox="1"/>
          <p:nvPr/>
        </p:nvSpPr>
        <p:spPr>
          <a:xfrm>
            <a:off x="9421571" y="1691316"/>
            <a:ext cx="25337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CERMES Bulletin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3C4CF3-995F-AC1C-5F2D-EA9930FB473E}"/>
              </a:ext>
            </a:extLst>
          </p:cNvPr>
          <p:cNvSpPr txBox="1"/>
          <p:nvPr/>
        </p:nvSpPr>
        <p:spPr>
          <a:xfrm>
            <a:off x="6021218" y="1552817"/>
            <a:ext cx="26842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Willoughby et al. 2002</a:t>
            </a:r>
          </a:p>
          <a:p>
            <a:r>
              <a:rPr lang="en-US" dirty="0">
                <a:latin typeface="Avenir Next LT Pro Light" panose="020B0304020202020204" pitchFamily="34" charset="0"/>
              </a:rPr>
              <a:t>Mass fish mortality</a:t>
            </a:r>
          </a:p>
        </p:txBody>
      </p:sp>
      <p:pic>
        <p:nvPicPr>
          <p:cNvPr id="15" name="image123.png">
            <a:extLst>
              <a:ext uri="{FF2B5EF4-FFF2-40B4-BE49-F238E27FC236}">
                <a16:creationId xmlns:a16="http://schemas.microsoft.com/office/drawing/2014/main" id="{42491963-4D81-1497-BD79-3F362F2653D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9081" y="2390817"/>
            <a:ext cx="2555178" cy="2381694"/>
          </a:xfrm>
          <a:prstGeom prst="rect">
            <a:avLst/>
          </a:prstGeom>
          <a:ln/>
        </p:spPr>
      </p:pic>
      <p:pic>
        <p:nvPicPr>
          <p:cNvPr id="17" name="image111.png">
            <a:extLst>
              <a:ext uri="{FF2B5EF4-FFF2-40B4-BE49-F238E27FC236}">
                <a16:creationId xmlns:a16="http://schemas.microsoft.com/office/drawing/2014/main" id="{299C794A-30E2-A34C-58CE-02A7C2FDF9C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21921" y="2311012"/>
            <a:ext cx="2433331" cy="2882550"/>
          </a:xfrm>
          <a:prstGeom prst="rect">
            <a:avLst/>
          </a:prstGeom>
          <a:ln/>
        </p:spPr>
      </p:pic>
      <p:pic>
        <p:nvPicPr>
          <p:cNvPr id="18" name="image89.png">
            <a:extLst>
              <a:ext uri="{FF2B5EF4-FFF2-40B4-BE49-F238E27FC236}">
                <a16:creationId xmlns:a16="http://schemas.microsoft.com/office/drawing/2014/main" id="{EFF3CAD0-66E3-9DCC-7BBE-6CB59A554AD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21218" y="2264865"/>
            <a:ext cx="2790553" cy="3474443"/>
          </a:xfrm>
          <a:prstGeom prst="rect">
            <a:avLst/>
          </a:prstGeom>
          <a:ln/>
        </p:spPr>
      </p:pic>
      <p:pic>
        <p:nvPicPr>
          <p:cNvPr id="23" name="image87.png">
            <a:extLst>
              <a:ext uri="{FF2B5EF4-FFF2-40B4-BE49-F238E27FC236}">
                <a16:creationId xmlns:a16="http://schemas.microsoft.com/office/drawing/2014/main" id="{15EB433F-B5A9-944F-1CD3-3ECA21639EDB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35279" y="2353173"/>
            <a:ext cx="2790552" cy="3108674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5039926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1B8E2C6-D4A3-3F48-4303-F329561876AA}"/>
              </a:ext>
            </a:extLst>
          </p:cNvPr>
          <p:cNvSpPr/>
          <p:nvPr/>
        </p:nvSpPr>
        <p:spPr>
          <a:xfrm>
            <a:off x="0" y="0"/>
            <a:ext cx="12184998" cy="6848571"/>
          </a:xfrm>
          <a:prstGeom prst="rect">
            <a:avLst/>
          </a:prstGeom>
          <a:gradFill flip="none" rotWithShape="1">
            <a:gsLst>
              <a:gs pos="58000">
                <a:srgbClr val="2FBBD4"/>
              </a:gs>
              <a:gs pos="13000">
                <a:srgbClr val="021F49"/>
              </a:gs>
              <a:gs pos="100000">
                <a:srgbClr val="2FBB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D3667-9692-2D49-A047-D148ADCACD12}"/>
              </a:ext>
            </a:extLst>
          </p:cNvPr>
          <p:cNvSpPr/>
          <p:nvPr/>
        </p:nvSpPr>
        <p:spPr>
          <a:xfrm>
            <a:off x="-7912" y="930304"/>
            <a:ext cx="12191961" cy="59197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FE2C11-A255-66B3-D4C0-3741CE2C9715}"/>
              </a:ext>
            </a:extLst>
          </p:cNvPr>
          <p:cNvSpPr txBox="1"/>
          <p:nvPr/>
        </p:nvSpPr>
        <p:spPr>
          <a:xfrm>
            <a:off x="-10456" y="11835"/>
            <a:ext cx="12184998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15694C1-BF2C-FF79-D6A6-29174463462A}"/>
              </a:ext>
            </a:extLst>
          </p:cNvPr>
          <p:cNvSpPr txBox="1"/>
          <p:nvPr/>
        </p:nvSpPr>
        <p:spPr>
          <a:xfrm>
            <a:off x="723568" y="953956"/>
            <a:ext cx="11302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Results  — Oceanographic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548D15E-51B7-1559-0C8D-6A2B15F0B5B0}"/>
              </a:ext>
            </a:extLst>
          </p:cNvPr>
          <p:cNvSpPr txBox="1"/>
          <p:nvPr/>
        </p:nvSpPr>
        <p:spPr>
          <a:xfrm>
            <a:off x="257332" y="930304"/>
            <a:ext cx="22568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Avenir Next LT Pro Light" panose="020B0304020202020204" pitchFamily="34" charset="0"/>
              </a:rPr>
              <a:t>GEBCO</a:t>
            </a:r>
          </a:p>
          <a:p>
            <a:r>
              <a:rPr lang="en-US" dirty="0">
                <a:latin typeface="Avenir Next LT Pro Light" panose="020B0304020202020204" pitchFamily="34" charset="0"/>
              </a:rPr>
              <a:t>Bathymetry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70D6C17-1A63-8D10-A637-A2C005B48A43}"/>
              </a:ext>
            </a:extLst>
          </p:cNvPr>
          <p:cNvSpPr txBox="1"/>
          <p:nvPr/>
        </p:nvSpPr>
        <p:spPr>
          <a:xfrm>
            <a:off x="4475921" y="1495927"/>
            <a:ext cx="36425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Avenir Next LT Pro Light" panose="020B0304020202020204" pitchFamily="34" charset="0"/>
              </a:rPr>
              <a:t>CZMU</a:t>
            </a:r>
          </a:p>
          <a:p>
            <a:r>
              <a:rPr lang="en-US" dirty="0">
                <a:latin typeface="Avenir Next LT Pro Light" panose="020B0304020202020204" pitchFamily="34" charset="0"/>
              </a:rPr>
              <a:t>Nearshore Bathymetry contours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3C4CF3-995F-AC1C-5F2D-EA9930FB473E}"/>
              </a:ext>
            </a:extLst>
          </p:cNvPr>
          <p:cNvSpPr txBox="1"/>
          <p:nvPr/>
        </p:nvSpPr>
        <p:spPr>
          <a:xfrm>
            <a:off x="9163993" y="1415621"/>
            <a:ext cx="26842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Avenir Next LT Pro Light" panose="020B0304020202020204" pitchFamily="34" charset="0"/>
              </a:rPr>
              <a:t>NOAA</a:t>
            </a:r>
          </a:p>
          <a:p>
            <a:r>
              <a:rPr lang="en-US" dirty="0">
                <a:latin typeface="Avenir Next LT Pro Light" panose="020B0304020202020204" pitchFamily="34" charset="0"/>
              </a:rPr>
              <a:t>Near-surface currents</a:t>
            </a:r>
          </a:p>
        </p:txBody>
      </p:sp>
      <p:pic>
        <p:nvPicPr>
          <p:cNvPr id="2" name="image86.png">
            <a:extLst>
              <a:ext uri="{FF2B5EF4-FFF2-40B4-BE49-F238E27FC236}">
                <a16:creationId xmlns:a16="http://schemas.microsoft.com/office/drawing/2014/main" id="{44FD5998-F0D9-12FB-25E5-9E4913FEB02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8857" y="1540364"/>
            <a:ext cx="2639652" cy="2752746"/>
          </a:xfrm>
          <a:prstGeom prst="rect">
            <a:avLst/>
          </a:prstGeom>
          <a:ln/>
        </p:spPr>
      </p:pic>
      <p:pic>
        <p:nvPicPr>
          <p:cNvPr id="3" name="image96.png">
            <a:extLst>
              <a:ext uri="{FF2B5EF4-FFF2-40B4-BE49-F238E27FC236}">
                <a16:creationId xmlns:a16="http://schemas.microsoft.com/office/drawing/2014/main" id="{B42034EB-86F1-9A23-509D-0F2E4C40D68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40426" y="2142258"/>
            <a:ext cx="4100324" cy="4556991"/>
          </a:xfrm>
          <a:prstGeom prst="rect">
            <a:avLst/>
          </a:prstGeom>
          <a:ln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8185C39-E907-0F88-EF80-C987533E52B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9" t="5794" r="6423" b="8017"/>
          <a:stretch/>
        </p:blipFill>
        <p:spPr>
          <a:xfrm>
            <a:off x="318857" y="4293111"/>
            <a:ext cx="3568080" cy="2536188"/>
          </a:xfrm>
          <a:prstGeom prst="rect">
            <a:avLst/>
          </a:prstGeom>
          <a:ln w="127000">
            <a:noFill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/>
        </p:spPr>
      </p:pic>
      <p:pic>
        <p:nvPicPr>
          <p:cNvPr id="8" name="image99.png">
            <a:extLst>
              <a:ext uri="{FF2B5EF4-FFF2-40B4-BE49-F238E27FC236}">
                <a16:creationId xmlns:a16="http://schemas.microsoft.com/office/drawing/2014/main" id="{13E53476-08FA-B1B1-0DBE-53A81F0D0566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63993" y="2113453"/>
            <a:ext cx="2684277" cy="2075744"/>
          </a:xfrm>
          <a:prstGeom prst="rect">
            <a:avLst/>
          </a:prstGeom>
          <a:ln/>
        </p:spPr>
      </p:pic>
      <p:pic>
        <p:nvPicPr>
          <p:cNvPr id="9" name="image101.png">
            <a:extLst>
              <a:ext uri="{FF2B5EF4-FFF2-40B4-BE49-F238E27FC236}">
                <a16:creationId xmlns:a16="http://schemas.microsoft.com/office/drawing/2014/main" id="{0B4927C0-B3B3-D749-CA96-8D399A9D6DBB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63993" y="4527541"/>
            <a:ext cx="2459227" cy="2257975"/>
          </a:xfrm>
          <a:prstGeom prst="rect">
            <a:avLst/>
          </a:prstGeom>
          <a:ln/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C27B5E6-73BD-DB83-F1DC-FA75CD118632}"/>
              </a:ext>
            </a:extLst>
          </p:cNvPr>
          <p:cNvSpPr txBox="1"/>
          <p:nvPr/>
        </p:nvSpPr>
        <p:spPr>
          <a:xfrm>
            <a:off x="9163993" y="4190676"/>
            <a:ext cx="28795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Sea surface temperature</a:t>
            </a:r>
          </a:p>
        </p:txBody>
      </p:sp>
    </p:spTree>
    <p:extLst>
      <p:ext uri="{BB962C8B-B14F-4D97-AF65-F5344CB8AC3E}">
        <p14:creationId xmlns:p14="http://schemas.microsoft.com/office/powerpoint/2010/main" val="28163100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1B8E2C6-D4A3-3F48-4303-F329561876AA}"/>
              </a:ext>
            </a:extLst>
          </p:cNvPr>
          <p:cNvSpPr/>
          <p:nvPr/>
        </p:nvSpPr>
        <p:spPr>
          <a:xfrm>
            <a:off x="0" y="0"/>
            <a:ext cx="12184998" cy="6848571"/>
          </a:xfrm>
          <a:prstGeom prst="rect">
            <a:avLst/>
          </a:prstGeom>
          <a:gradFill flip="none" rotWithShape="1">
            <a:gsLst>
              <a:gs pos="58000">
                <a:srgbClr val="2FBBD4"/>
              </a:gs>
              <a:gs pos="13000">
                <a:srgbClr val="021F49"/>
              </a:gs>
              <a:gs pos="100000">
                <a:srgbClr val="2FBB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D3667-9692-2D49-A047-D148ADCACD12}"/>
              </a:ext>
            </a:extLst>
          </p:cNvPr>
          <p:cNvSpPr/>
          <p:nvPr/>
        </p:nvSpPr>
        <p:spPr>
          <a:xfrm>
            <a:off x="-7912" y="930304"/>
            <a:ext cx="12191961" cy="59197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FE2C11-A255-66B3-D4C0-3741CE2C9715}"/>
              </a:ext>
            </a:extLst>
          </p:cNvPr>
          <p:cNvSpPr txBox="1"/>
          <p:nvPr/>
        </p:nvSpPr>
        <p:spPr>
          <a:xfrm>
            <a:off x="-10456" y="11835"/>
            <a:ext cx="12184998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15694C1-BF2C-FF79-D6A6-29174463462A}"/>
              </a:ext>
            </a:extLst>
          </p:cNvPr>
          <p:cNvSpPr txBox="1"/>
          <p:nvPr/>
        </p:nvSpPr>
        <p:spPr>
          <a:xfrm>
            <a:off x="723568" y="953956"/>
            <a:ext cx="11302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Results  — Other relevant spatial layers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548D15E-51B7-1559-0C8D-6A2B15F0B5B0}"/>
              </a:ext>
            </a:extLst>
          </p:cNvPr>
          <p:cNvSpPr txBox="1"/>
          <p:nvPr/>
        </p:nvSpPr>
        <p:spPr>
          <a:xfrm>
            <a:off x="377982" y="1495927"/>
            <a:ext cx="3073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Mahon &amp; </a:t>
            </a:r>
            <a:r>
              <a:rPr lang="en-US" dirty="0" err="1">
                <a:latin typeface="Avenir Next LT Pro Light" panose="020B0304020202020204" pitchFamily="34" charset="0"/>
              </a:rPr>
              <a:t>Mascia</a:t>
            </a:r>
            <a:r>
              <a:rPr lang="en-US" dirty="0">
                <a:latin typeface="Avenir Next LT Pro Light" panose="020B0304020202020204" pitchFamily="34" charset="0"/>
              </a:rPr>
              <a:t> 2023</a:t>
            </a:r>
          </a:p>
          <a:p>
            <a:r>
              <a:rPr lang="en-US" dirty="0">
                <a:latin typeface="Avenir Next LT Pro Light" panose="020B0304020202020204" pitchFamily="34" charset="0"/>
              </a:rPr>
              <a:t>Wetland inventory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70D6C17-1A63-8D10-A637-A2C005B48A43}"/>
              </a:ext>
            </a:extLst>
          </p:cNvPr>
          <p:cNvSpPr txBox="1"/>
          <p:nvPr/>
        </p:nvSpPr>
        <p:spPr>
          <a:xfrm>
            <a:off x="5187749" y="1430317"/>
            <a:ext cx="25633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Avenir Next LT Pro Light" panose="020B0304020202020204" pitchFamily="34" charset="0"/>
              </a:rPr>
              <a:t>BADASS’n</a:t>
            </a:r>
            <a:endParaRPr lang="en-US" dirty="0">
              <a:latin typeface="Avenir Next LT Pro Light" panose="020B0304020202020204" pitchFamily="34" charset="0"/>
            </a:endParaRPr>
          </a:p>
          <a:p>
            <a:r>
              <a:rPr lang="en-US" dirty="0">
                <a:latin typeface="Avenir Next LT Pro Light" panose="020B0304020202020204" pitchFamily="34" charset="0"/>
              </a:rPr>
              <a:t>SCUBA dive sites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6631AE1-D9D5-B8C6-55D2-3342F427AE28}"/>
              </a:ext>
            </a:extLst>
          </p:cNvPr>
          <p:cNvSpPr/>
          <p:nvPr/>
        </p:nvSpPr>
        <p:spPr>
          <a:xfrm>
            <a:off x="8157660" y="1415621"/>
            <a:ext cx="4034339" cy="54423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3C4CF3-995F-AC1C-5F2D-EA9930FB473E}"/>
              </a:ext>
            </a:extLst>
          </p:cNvPr>
          <p:cNvSpPr txBox="1"/>
          <p:nvPr/>
        </p:nvSpPr>
        <p:spPr>
          <a:xfrm>
            <a:off x="8626456" y="1415621"/>
            <a:ext cx="26842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Avenir Next LT Pro Light" panose="020B0304020202020204" pitchFamily="34" charset="0"/>
              </a:rPr>
              <a:t>Global Fish Watch</a:t>
            </a:r>
          </a:p>
          <a:p>
            <a:r>
              <a:rPr lang="en-US" dirty="0">
                <a:latin typeface="Avenir Next LT Pro Light" panose="020B0304020202020204" pitchFamily="34" charset="0"/>
              </a:rPr>
              <a:t>Vessel abundance (AIS)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C27B5E6-73BD-DB83-F1DC-FA75CD118632}"/>
              </a:ext>
            </a:extLst>
          </p:cNvPr>
          <p:cNvSpPr txBox="1"/>
          <p:nvPr/>
        </p:nvSpPr>
        <p:spPr>
          <a:xfrm>
            <a:off x="8626456" y="4453994"/>
            <a:ext cx="28795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Vessel detected (RADAR)</a:t>
            </a:r>
          </a:p>
        </p:txBody>
      </p:sp>
      <p:pic>
        <p:nvPicPr>
          <p:cNvPr id="10" name="image82.png">
            <a:extLst>
              <a:ext uri="{FF2B5EF4-FFF2-40B4-BE49-F238E27FC236}">
                <a16:creationId xmlns:a16="http://schemas.microsoft.com/office/drawing/2014/main" id="{DB1C7EE3-3308-1460-C790-59626DDF87D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2040" y="2076648"/>
            <a:ext cx="2684277" cy="2694134"/>
          </a:xfrm>
          <a:prstGeom prst="rect">
            <a:avLst/>
          </a:prstGeom>
          <a:ln/>
        </p:spPr>
      </p:pic>
      <p:pic>
        <p:nvPicPr>
          <p:cNvPr id="15" name="image97.png">
            <a:extLst>
              <a:ext uri="{FF2B5EF4-FFF2-40B4-BE49-F238E27FC236}">
                <a16:creationId xmlns:a16="http://schemas.microsoft.com/office/drawing/2014/main" id="{4A25495E-FA5D-D58B-E582-00D1662B887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87377" y="2121623"/>
            <a:ext cx="2080767" cy="2467352"/>
          </a:xfrm>
          <a:prstGeom prst="rect">
            <a:avLst/>
          </a:prstGeom>
          <a:ln/>
        </p:spPr>
      </p:pic>
      <p:pic>
        <p:nvPicPr>
          <p:cNvPr id="17" name="image94.png">
            <a:extLst>
              <a:ext uri="{FF2B5EF4-FFF2-40B4-BE49-F238E27FC236}">
                <a16:creationId xmlns:a16="http://schemas.microsoft.com/office/drawing/2014/main" id="{BF5C5BF1-D6F3-B5C0-74C2-3D90EA1FA9FD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26456" y="2036531"/>
            <a:ext cx="2080767" cy="2277195"/>
          </a:xfrm>
          <a:prstGeom prst="rect">
            <a:avLst/>
          </a:prstGeom>
          <a:ln/>
        </p:spPr>
      </p:pic>
      <p:pic>
        <p:nvPicPr>
          <p:cNvPr id="18" name="image130.png">
            <a:extLst>
              <a:ext uri="{FF2B5EF4-FFF2-40B4-BE49-F238E27FC236}">
                <a16:creationId xmlns:a16="http://schemas.microsoft.com/office/drawing/2014/main" id="{7DEA1144-387B-79C9-C163-AA1B0181DE7C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26456" y="4840740"/>
            <a:ext cx="3105623" cy="1899919"/>
          </a:xfrm>
          <a:prstGeom prst="rect">
            <a:avLst/>
          </a:prstGeom>
          <a:ln/>
        </p:spPr>
      </p:pic>
      <p:pic>
        <p:nvPicPr>
          <p:cNvPr id="23" name="image143.png">
            <a:extLst>
              <a:ext uri="{FF2B5EF4-FFF2-40B4-BE49-F238E27FC236}">
                <a16:creationId xmlns:a16="http://schemas.microsoft.com/office/drawing/2014/main" id="{F4700C20-52DD-4033-B12C-03F86FE321C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70777" y="4749199"/>
            <a:ext cx="2555824" cy="2033735"/>
          </a:xfrm>
          <a:prstGeom prst="rect">
            <a:avLst/>
          </a:prstGeom>
          <a:ln/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B0967A1F-3B3D-38EB-524F-FA3470A1CAB1}"/>
              </a:ext>
            </a:extLst>
          </p:cNvPr>
          <p:cNvSpPr txBox="1"/>
          <p:nvPr/>
        </p:nvSpPr>
        <p:spPr>
          <a:xfrm>
            <a:off x="837040" y="5860344"/>
            <a:ext cx="268427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Small &amp; Oxenford 2021</a:t>
            </a:r>
          </a:p>
          <a:p>
            <a:r>
              <a:rPr lang="en-US" dirty="0">
                <a:latin typeface="Avenir Next LT Pro Light" panose="020B0304020202020204" pitchFamily="34" charset="0"/>
              </a:rPr>
              <a:t>Anchoring impacts of cruise ships</a:t>
            </a:r>
          </a:p>
        </p:txBody>
      </p:sp>
    </p:spTree>
    <p:extLst>
      <p:ext uri="{BB962C8B-B14F-4D97-AF65-F5344CB8AC3E}">
        <p14:creationId xmlns:p14="http://schemas.microsoft.com/office/powerpoint/2010/main" val="39090892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1B8E2C6-D4A3-3F48-4303-F329561876AA}"/>
              </a:ext>
            </a:extLst>
          </p:cNvPr>
          <p:cNvSpPr/>
          <p:nvPr/>
        </p:nvSpPr>
        <p:spPr>
          <a:xfrm>
            <a:off x="0" y="0"/>
            <a:ext cx="12184998" cy="6848571"/>
          </a:xfrm>
          <a:prstGeom prst="rect">
            <a:avLst/>
          </a:prstGeom>
          <a:gradFill flip="none" rotWithShape="1">
            <a:gsLst>
              <a:gs pos="58000">
                <a:srgbClr val="2FBBD4"/>
              </a:gs>
              <a:gs pos="13000">
                <a:srgbClr val="021F49"/>
              </a:gs>
              <a:gs pos="100000">
                <a:srgbClr val="2FBB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D3667-9692-2D49-A047-D148ADCACD12}"/>
              </a:ext>
            </a:extLst>
          </p:cNvPr>
          <p:cNvSpPr/>
          <p:nvPr/>
        </p:nvSpPr>
        <p:spPr>
          <a:xfrm>
            <a:off x="-7912" y="930304"/>
            <a:ext cx="12191961" cy="59197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FE2C11-A255-66B3-D4C0-3741CE2C9715}"/>
              </a:ext>
            </a:extLst>
          </p:cNvPr>
          <p:cNvSpPr txBox="1"/>
          <p:nvPr/>
        </p:nvSpPr>
        <p:spPr>
          <a:xfrm>
            <a:off x="-10456" y="11835"/>
            <a:ext cx="12184998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15694C1-BF2C-FF79-D6A6-29174463462A}"/>
              </a:ext>
            </a:extLst>
          </p:cNvPr>
          <p:cNvSpPr txBox="1"/>
          <p:nvPr/>
        </p:nvSpPr>
        <p:spPr>
          <a:xfrm>
            <a:off x="723568" y="953956"/>
            <a:ext cx="11302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Results  — Other relevant spatial layers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548D15E-51B7-1559-0C8D-6A2B15F0B5B0}"/>
              </a:ext>
            </a:extLst>
          </p:cNvPr>
          <p:cNvSpPr txBox="1"/>
          <p:nvPr/>
        </p:nvSpPr>
        <p:spPr>
          <a:xfrm>
            <a:off x="377982" y="1495927"/>
            <a:ext cx="30733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Alleyne-Greene 2016</a:t>
            </a:r>
          </a:p>
          <a:p>
            <a:r>
              <a:rPr lang="en-US" dirty="0">
                <a:latin typeface="Avenir Next LT Pro Light" panose="020B0304020202020204" pitchFamily="34" charset="0"/>
              </a:rPr>
              <a:t>Vulnerability to climate change — Six Men’s Bay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70D6C17-1A63-8D10-A637-A2C005B48A43}"/>
              </a:ext>
            </a:extLst>
          </p:cNvPr>
          <p:cNvSpPr txBox="1"/>
          <p:nvPr/>
        </p:nvSpPr>
        <p:spPr>
          <a:xfrm>
            <a:off x="3451302" y="1461198"/>
            <a:ext cx="276171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Alleyne 2019</a:t>
            </a:r>
          </a:p>
          <a:p>
            <a:r>
              <a:rPr lang="en-US" dirty="0">
                <a:latin typeface="Avenir Next LT Pro Light" panose="020B0304020202020204" pitchFamily="34" charset="0"/>
              </a:rPr>
              <a:t>Vulnerability se level rise Holetown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3C4CF3-995F-AC1C-5F2D-EA9930FB473E}"/>
              </a:ext>
            </a:extLst>
          </p:cNvPr>
          <p:cNvSpPr txBox="1"/>
          <p:nvPr/>
        </p:nvSpPr>
        <p:spPr>
          <a:xfrm>
            <a:off x="6213021" y="1506801"/>
            <a:ext cx="268427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Avenir Next LT Pro Light" panose="020B0304020202020204" pitchFamily="34" charset="0"/>
              </a:rPr>
              <a:t>Mycoo</a:t>
            </a:r>
            <a:r>
              <a:rPr lang="en-US" dirty="0">
                <a:latin typeface="Avenir Next LT Pro Light" panose="020B0304020202020204" pitchFamily="34" charset="0"/>
              </a:rPr>
              <a:t> et al. 2021</a:t>
            </a:r>
          </a:p>
          <a:p>
            <a:r>
              <a:rPr lang="en-US" dirty="0">
                <a:latin typeface="Avenir Next LT Pro Light" panose="020B0304020202020204" pitchFamily="34" charset="0"/>
              </a:rPr>
              <a:t>Coastal hazards  Bridgetown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0967A1F-3B3D-38EB-524F-FA3470A1CAB1}"/>
              </a:ext>
            </a:extLst>
          </p:cNvPr>
          <p:cNvSpPr txBox="1"/>
          <p:nvPr/>
        </p:nvSpPr>
        <p:spPr>
          <a:xfrm>
            <a:off x="8689098" y="1561879"/>
            <a:ext cx="31020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Avenir Next LT Pro Light" panose="020B0304020202020204" pitchFamily="34" charset="0"/>
              </a:rPr>
              <a:t>Degia</a:t>
            </a:r>
            <a:r>
              <a:rPr lang="en-US" dirty="0">
                <a:latin typeface="Avenir Next LT Pro Light" panose="020B0304020202020204" pitchFamily="34" charset="0"/>
              </a:rPr>
              <a:t> et al. 2022</a:t>
            </a:r>
          </a:p>
          <a:p>
            <a:r>
              <a:rPr lang="en-US" dirty="0">
                <a:latin typeface="Avenir Next LT Pro Light" panose="020B0304020202020204" pitchFamily="34" charset="0"/>
              </a:rPr>
              <a:t>Hazard risk — Sargassum</a:t>
            </a:r>
          </a:p>
        </p:txBody>
      </p:sp>
      <p:pic>
        <p:nvPicPr>
          <p:cNvPr id="2" name="image147.png">
            <a:extLst>
              <a:ext uri="{FF2B5EF4-FFF2-40B4-BE49-F238E27FC236}">
                <a16:creationId xmlns:a16="http://schemas.microsoft.com/office/drawing/2014/main" id="{33E6BCA1-1FB9-02FC-31D0-E8C368760AC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6841" y="2486822"/>
            <a:ext cx="3190199" cy="2283960"/>
          </a:xfrm>
          <a:prstGeom prst="rect">
            <a:avLst/>
          </a:prstGeom>
          <a:ln/>
        </p:spPr>
      </p:pic>
      <p:pic>
        <p:nvPicPr>
          <p:cNvPr id="3" name="image145.png">
            <a:extLst>
              <a:ext uri="{FF2B5EF4-FFF2-40B4-BE49-F238E27FC236}">
                <a16:creationId xmlns:a16="http://schemas.microsoft.com/office/drawing/2014/main" id="{2BBE436B-B706-FF66-E647-3E3EC67E54D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21317" y="2467644"/>
            <a:ext cx="2563369" cy="2431865"/>
          </a:xfrm>
          <a:prstGeom prst="rect">
            <a:avLst/>
          </a:prstGeom>
          <a:ln/>
        </p:spPr>
      </p:pic>
      <p:pic>
        <p:nvPicPr>
          <p:cNvPr id="7" name="image144.png">
            <a:extLst>
              <a:ext uri="{FF2B5EF4-FFF2-40B4-BE49-F238E27FC236}">
                <a16:creationId xmlns:a16="http://schemas.microsoft.com/office/drawing/2014/main" id="{648DAB9B-67E8-22B6-3985-2D54A9131A0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98963" y="2449597"/>
            <a:ext cx="1917492" cy="2490470"/>
          </a:xfrm>
          <a:prstGeom prst="rect">
            <a:avLst/>
          </a:prstGeom>
          <a:ln/>
        </p:spPr>
      </p:pic>
      <p:pic>
        <p:nvPicPr>
          <p:cNvPr id="8" name="image154.png">
            <a:extLst>
              <a:ext uri="{FF2B5EF4-FFF2-40B4-BE49-F238E27FC236}">
                <a16:creationId xmlns:a16="http://schemas.microsoft.com/office/drawing/2014/main" id="{FC276F37-C215-E9CA-5D2F-AAEC41C5B9B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91490" y="2419256"/>
            <a:ext cx="3434341" cy="3034487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440091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1B8E2C6-D4A3-3F48-4303-F329561876AA}"/>
              </a:ext>
            </a:extLst>
          </p:cNvPr>
          <p:cNvSpPr/>
          <p:nvPr/>
        </p:nvSpPr>
        <p:spPr>
          <a:xfrm>
            <a:off x="0" y="0"/>
            <a:ext cx="12184998" cy="6848571"/>
          </a:xfrm>
          <a:prstGeom prst="rect">
            <a:avLst/>
          </a:prstGeom>
          <a:gradFill flip="none" rotWithShape="1">
            <a:gsLst>
              <a:gs pos="58000">
                <a:srgbClr val="2FBBD4"/>
              </a:gs>
              <a:gs pos="13000">
                <a:srgbClr val="021F49"/>
              </a:gs>
              <a:gs pos="100000">
                <a:srgbClr val="2FBB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D3667-9692-2D49-A047-D148ADCACD12}"/>
              </a:ext>
            </a:extLst>
          </p:cNvPr>
          <p:cNvSpPr/>
          <p:nvPr/>
        </p:nvSpPr>
        <p:spPr>
          <a:xfrm>
            <a:off x="-7912" y="930304"/>
            <a:ext cx="12191961" cy="59197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FE2C11-A255-66B3-D4C0-3741CE2C9715}"/>
              </a:ext>
            </a:extLst>
          </p:cNvPr>
          <p:cNvSpPr txBox="1"/>
          <p:nvPr/>
        </p:nvSpPr>
        <p:spPr>
          <a:xfrm>
            <a:off x="-10456" y="11835"/>
            <a:ext cx="12184998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15694C1-BF2C-FF79-D6A6-29174463462A}"/>
              </a:ext>
            </a:extLst>
          </p:cNvPr>
          <p:cNvSpPr txBox="1"/>
          <p:nvPr/>
        </p:nvSpPr>
        <p:spPr>
          <a:xfrm>
            <a:off x="723568" y="953956"/>
            <a:ext cx="11302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Results  — Other relevant spatial layers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AB8E6F3-4025-5EA2-9097-31EA35730CF8}"/>
              </a:ext>
            </a:extLst>
          </p:cNvPr>
          <p:cNvSpPr/>
          <p:nvPr/>
        </p:nvSpPr>
        <p:spPr>
          <a:xfrm>
            <a:off x="-10456" y="1439273"/>
            <a:ext cx="6843210" cy="54187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548D15E-51B7-1559-0C8D-6A2B15F0B5B0}"/>
              </a:ext>
            </a:extLst>
          </p:cNvPr>
          <p:cNvSpPr txBox="1"/>
          <p:nvPr/>
        </p:nvSpPr>
        <p:spPr>
          <a:xfrm>
            <a:off x="377982" y="1495927"/>
            <a:ext cx="307332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Avenir Next LT Pro Light" panose="020B0304020202020204" pitchFamily="34" charset="0"/>
              </a:rPr>
              <a:t>Mapping Ocean Wealth</a:t>
            </a:r>
          </a:p>
          <a:p>
            <a:r>
              <a:rPr lang="en-US" sz="1600" dirty="0">
                <a:latin typeface="Avenir Next LT Pro Light" panose="020B0304020202020204" pitchFamily="34" charset="0"/>
              </a:rPr>
              <a:t>Population under 10m elevation (per sq km)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70D6C17-1A63-8D10-A637-A2C005B48A43}"/>
              </a:ext>
            </a:extLst>
          </p:cNvPr>
          <p:cNvSpPr txBox="1"/>
          <p:nvPr/>
        </p:nvSpPr>
        <p:spPr>
          <a:xfrm>
            <a:off x="275395" y="4264573"/>
            <a:ext cx="276171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Avenir Next LT Pro Light" panose="020B0304020202020204" pitchFamily="34" charset="0"/>
              </a:rPr>
              <a:t># of people avoiding damage from flooding per decade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3C4CF3-995F-AC1C-5F2D-EA9930FB473E}"/>
              </a:ext>
            </a:extLst>
          </p:cNvPr>
          <p:cNvSpPr txBox="1"/>
          <p:nvPr/>
        </p:nvSpPr>
        <p:spPr>
          <a:xfrm>
            <a:off x="4148477" y="1699594"/>
            <a:ext cx="26842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 err="1">
                <a:latin typeface="Avenir Next LT Pro Light" panose="020B0304020202020204" pitchFamily="34" charset="0"/>
              </a:rPr>
              <a:t>InVEST</a:t>
            </a:r>
            <a:r>
              <a:rPr lang="en-US" sz="1600" dirty="0">
                <a:latin typeface="Avenir Next LT Pro Light" panose="020B0304020202020204" pitchFamily="34" charset="0"/>
              </a:rPr>
              <a:t> Wind and Wave hazards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0967A1F-3B3D-38EB-524F-FA3470A1CAB1}"/>
              </a:ext>
            </a:extLst>
          </p:cNvPr>
          <p:cNvSpPr txBox="1"/>
          <p:nvPr/>
        </p:nvSpPr>
        <p:spPr>
          <a:xfrm>
            <a:off x="3939607" y="4124451"/>
            <a:ext cx="31020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Avenir Next LT Pro Light" panose="020B0304020202020204" pitchFamily="34" charset="0"/>
              </a:rPr>
              <a:t>Fringing reef providing protection to infrastructure</a:t>
            </a:r>
          </a:p>
        </p:txBody>
      </p:sp>
      <p:pic>
        <p:nvPicPr>
          <p:cNvPr id="9" name="image150.png">
            <a:extLst>
              <a:ext uri="{FF2B5EF4-FFF2-40B4-BE49-F238E27FC236}">
                <a16:creationId xmlns:a16="http://schemas.microsoft.com/office/drawing/2014/main" id="{931F503F-DD94-493E-0D83-3F4E509BD40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9371" y="2430130"/>
            <a:ext cx="2847134" cy="1694185"/>
          </a:xfrm>
          <a:prstGeom prst="rect">
            <a:avLst/>
          </a:prstGeom>
          <a:ln/>
        </p:spPr>
      </p:pic>
      <p:pic>
        <p:nvPicPr>
          <p:cNvPr id="10" name="image173.png">
            <a:extLst>
              <a:ext uri="{FF2B5EF4-FFF2-40B4-BE49-F238E27FC236}">
                <a16:creationId xmlns:a16="http://schemas.microsoft.com/office/drawing/2014/main" id="{8E915A2A-9E0D-FE58-0F51-5AE0EE108E9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5395" y="5211268"/>
            <a:ext cx="2961110" cy="1571903"/>
          </a:xfrm>
          <a:prstGeom prst="rect">
            <a:avLst/>
          </a:prstGeom>
          <a:ln/>
        </p:spPr>
      </p:pic>
      <p:pic>
        <p:nvPicPr>
          <p:cNvPr id="14" name="image151.png">
            <a:extLst>
              <a:ext uri="{FF2B5EF4-FFF2-40B4-BE49-F238E27FC236}">
                <a16:creationId xmlns:a16="http://schemas.microsoft.com/office/drawing/2014/main" id="{B1A8C353-6DEF-C3F1-3BCD-106E282C0ECD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89964" y="2278407"/>
            <a:ext cx="1527810" cy="1854200"/>
          </a:xfrm>
          <a:prstGeom prst="rect">
            <a:avLst/>
          </a:prstGeom>
          <a:ln/>
        </p:spPr>
      </p:pic>
      <p:pic>
        <p:nvPicPr>
          <p:cNvPr id="15" name="image149.png">
            <a:extLst>
              <a:ext uri="{FF2B5EF4-FFF2-40B4-BE49-F238E27FC236}">
                <a16:creationId xmlns:a16="http://schemas.microsoft.com/office/drawing/2014/main" id="{E495903A-DFEF-B48E-E853-624CF75EE098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89964" y="4762500"/>
            <a:ext cx="1699260" cy="2095500"/>
          </a:xfrm>
          <a:prstGeom prst="rect">
            <a:avLst/>
          </a:prstGeom>
          <a:ln/>
        </p:spPr>
      </p:pic>
      <p:pic>
        <p:nvPicPr>
          <p:cNvPr id="17" name="image156.png">
            <a:extLst>
              <a:ext uri="{FF2B5EF4-FFF2-40B4-BE49-F238E27FC236}">
                <a16:creationId xmlns:a16="http://schemas.microsoft.com/office/drawing/2014/main" id="{12008242-F127-B95B-A49E-100A09161F60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91493" y="2745347"/>
            <a:ext cx="4544289" cy="2602260"/>
          </a:xfrm>
          <a:prstGeom prst="rect">
            <a:avLst/>
          </a:prstGeom>
          <a:ln/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6808C30-A18E-C33A-6CFC-95F021E27A22}"/>
              </a:ext>
            </a:extLst>
          </p:cNvPr>
          <p:cNvSpPr txBox="1"/>
          <p:nvPr/>
        </p:nvSpPr>
        <p:spPr>
          <a:xfrm>
            <a:off x="7044089" y="1687759"/>
            <a:ext cx="454428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Avenir Next LT Pro Light" panose="020B0304020202020204" pitchFamily="34" charset="0"/>
              </a:rPr>
              <a:t>The Caribbean </a:t>
            </a:r>
            <a:r>
              <a:rPr lang="en-US" b="1" dirty="0" err="1">
                <a:latin typeface="Avenir Next LT Pro Light" panose="020B0304020202020204" pitchFamily="34" charset="0"/>
              </a:rPr>
              <a:t>GeoPortal</a:t>
            </a:r>
            <a:endParaRPr lang="en-US" b="1" dirty="0">
              <a:latin typeface="Avenir Next LT Pro Light" panose="020B0304020202020204" pitchFamily="34" charset="0"/>
            </a:endParaRPr>
          </a:p>
          <a:p>
            <a:r>
              <a:rPr lang="en-US" sz="1600" dirty="0">
                <a:latin typeface="Avenir Next LT Pro Light" panose="020B0304020202020204" pitchFamily="34" charset="0"/>
              </a:rPr>
              <a:t>Several spatial layers for hurricanes, land use/cover from 2017-2021 (regional analysis)</a:t>
            </a:r>
          </a:p>
        </p:txBody>
      </p:sp>
    </p:spTree>
    <p:extLst>
      <p:ext uri="{BB962C8B-B14F-4D97-AF65-F5344CB8AC3E}">
        <p14:creationId xmlns:p14="http://schemas.microsoft.com/office/powerpoint/2010/main" val="31628860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1B8E2C6-D4A3-3F48-4303-F329561876AA}"/>
              </a:ext>
            </a:extLst>
          </p:cNvPr>
          <p:cNvSpPr/>
          <p:nvPr/>
        </p:nvSpPr>
        <p:spPr>
          <a:xfrm>
            <a:off x="0" y="0"/>
            <a:ext cx="12184998" cy="6848571"/>
          </a:xfrm>
          <a:prstGeom prst="rect">
            <a:avLst/>
          </a:prstGeom>
          <a:gradFill flip="none" rotWithShape="1">
            <a:gsLst>
              <a:gs pos="58000">
                <a:srgbClr val="2FBBD4"/>
              </a:gs>
              <a:gs pos="13000">
                <a:srgbClr val="021F49"/>
              </a:gs>
              <a:gs pos="100000">
                <a:srgbClr val="2FBB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D3667-9692-2D49-A047-D148ADCACD12}"/>
              </a:ext>
            </a:extLst>
          </p:cNvPr>
          <p:cNvSpPr/>
          <p:nvPr/>
        </p:nvSpPr>
        <p:spPr>
          <a:xfrm>
            <a:off x="-7912" y="930304"/>
            <a:ext cx="12191961" cy="59197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FE2C11-A255-66B3-D4C0-3741CE2C9715}"/>
              </a:ext>
            </a:extLst>
          </p:cNvPr>
          <p:cNvSpPr txBox="1"/>
          <p:nvPr/>
        </p:nvSpPr>
        <p:spPr>
          <a:xfrm>
            <a:off x="-10456" y="11835"/>
            <a:ext cx="12184998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15694C1-BF2C-FF79-D6A6-29174463462A}"/>
              </a:ext>
            </a:extLst>
          </p:cNvPr>
          <p:cNvSpPr txBox="1"/>
          <p:nvPr/>
        </p:nvSpPr>
        <p:spPr>
          <a:xfrm>
            <a:off x="723568" y="953956"/>
            <a:ext cx="11302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Results  — Other relevant spatial layers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8DB90FA7-D6A4-F5FB-1995-6D69DCF37421}"/>
              </a:ext>
            </a:extLst>
          </p:cNvPr>
          <p:cNvSpPr/>
          <p:nvPr/>
        </p:nvSpPr>
        <p:spPr>
          <a:xfrm>
            <a:off x="-10456" y="1359647"/>
            <a:ext cx="5363506" cy="54983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854E1C6E-FA31-C0CD-B754-8C0380DB71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995615" y="-302841"/>
            <a:ext cx="2515060" cy="310956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E548D15E-51B7-1559-0C8D-6A2B15F0B5B0}"/>
              </a:ext>
            </a:extLst>
          </p:cNvPr>
          <p:cNvSpPr txBox="1"/>
          <p:nvPr/>
        </p:nvSpPr>
        <p:spPr>
          <a:xfrm>
            <a:off x="835247" y="1359647"/>
            <a:ext cx="4765518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Avenir Next LT Pro Light" panose="020B0304020202020204" pitchFamily="34" charset="0"/>
              </a:rPr>
              <a:t>Caribbean Science Atlas</a:t>
            </a:r>
          </a:p>
          <a:p>
            <a:r>
              <a:rPr lang="en-US" sz="1600" dirty="0">
                <a:latin typeface="Avenir Next LT Pro Light" panose="020B0304020202020204" pitchFamily="34" charset="0"/>
              </a:rPr>
              <a:t>Tourism value (on reef)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3C4CF3-995F-AC1C-5F2D-EA9930FB473E}"/>
              </a:ext>
            </a:extLst>
          </p:cNvPr>
          <p:cNvSpPr txBox="1"/>
          <p:nvPr/>
        </p:nvSpPr>
        <p:spPr>
          <a:xfrm>
            <a:off x="835247" y="4342111"/>
            <a:ext cx="393141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Avenir Next LT Pro Light" panose="020B0304020202020204" pitchFamily="34" charset="0"/>
              </a:rPr>
              <a:t>Tourism value (reef adjacent)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0967A1F-3B3D-38EB-524F-FA3470A1CAB1}"/>
              </a:ext>
            </a:extLst>
          </p:cNvPr>
          <p:cNvSpPr txBox="1"/>
          <p:nvPr/>
        </p:nvSpPr>
        <p:spPr>
          <a:xfrm>
            <a:off x="5783188" y="4412032"/>
            <a:ext cx="31020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Avenir Next LT Pro Light" panose="020B0304020202020204" pitchFamily="34" charset="0"/>
              </a:rPr>
              <a:t>Recreation and tourism</a:t>
            </a:r>
          </a:p>
        </p:txBody>
      </p:sp>
      <p:pic>
        <p:nvPicPr>
          <p:cNvPr id="2" name="image142.png">
            <a:extLst>
              <a:ext uri="{FF2B5EF4-FFF2-40B4-BE49-F238E27FC236}">
                <a16:creationId xmlns:a16="http://schemas.microsoft.com/office/drawing/2014/main" id="{3786EE45-47B4-0A2A-1BE7-5E82FA03E0D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5247" y="1944432"/>
            <a:ext cx="3923505" cy="2349296"/>
          </a:xfrm>
          <a:prstGeom prst="rect">
            <a:avLst/>
          </a:prstGeom>
          <a:ln/>
        </p:spPr>
      </p:pic>
      <p:pic>
        <p:nvPicPr>
          <p:cNvPr id="3" name="image180.png">
            <a:extLst>
              <a:ext uri="{FF2B5EF4-FFF2-40B4-BE49-F238E27FC236}">
                <a16:creationId xmlns:a16="http://schemas.microsoft.com/office/drawing/2014/main" id="{0D9145B8-FB74-E87A-5C8A-3390C7F5D5E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5247" y="4678826"/>
            <a:ext cx="3923505" cy="2075383"/>
          </a:xfrm>
          <a:prstGeom prst="rect">
            <a:avLst/>
          </a:prstGeom>
          <a:ln/>
        </p:spPr>
      </p:pic>
      <p:pic>
        <p:nvPicPr>
          <p:cNvPr id="7" name="image126.png">
            <a:extLst>
              <a:ext uri="{FF2B5EF4-FFF2-40B4-BE49-F238E27FC236}">
                <a16:creationId xmlns:a16="http://schemas.microsoft.com/office/drawing/2014/main" id="{1F5354C2-D7EA-9195-0868-92CED5E7A5FD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83188" y="1944432"/>
            <a:ext cx="4055998" cy="2349296"/>
          </a:xfrm>
          <a:prstGeom prst="rect">
            <a:avLst/>
          </a:prstGeom>
          <a:ln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0C5CF3E-70CB-C123-A6A1-397B12ADA6F5}"/>
              </a:ext>
            </a:extLst>
          </p:cNvPr>
          <p:cNvSpPr txBox="1"/>
          <p:nvPr/>
        </p:nvSpPr>
        <p:spPr>
          <a:xfrm>
            <a:off x="5783188" y="1374113"/>
            <a:ext cx="5915023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Avenir Next LT Pro Light" panose="020B0304020202020204" pitchFamily="34" charset="0"/>
              </a:rPr>
              <a:t>Mapping Ocean Wealth</a:t>
            </a:r>
          </a:p>
          <a:p>
            <a:r>
              <a:rPr lang="en-US" sz="1600" dirty="0">
                <a:latin typeface="Avenir Next LT Pro Light" panose="020B0304020202020204" pitchFamily="34" charset="0"/>
              </a:rPr>
              <a:t>Modeled total dollar value of reef tourism (per km2)</a:t>
            </a:r>
          </a:p>
        </p:txBody>
      </p:sp>
      <p:pic>
        <p:nvPicPr>
          <p:cNvPr id="23" name="image133.png">
            <a:extLst>
              <a:ext uri="{FF2B5EF4-FFF2-40B4-BE49-F238E27FC236}">
                <a16:creationId xmlns:a16="http://schemas.microsoft.com/office/drawing/2014/main" id="{F5378916-CBAD-E736-EDCE-132107F3CB68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83188" y="4770782"/>
            <a:ext cx="4055998" cy="2075383"/>
          </a:xfrm>
          <a:prstGeom prst="rect">
            <a:avLst/>
          </a:prstGeom>
          <a:ln/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32BEE2FE-BA3B-CFCE-EB7C-9F54FFD7BECD}"/>
              </a:ext>
            </a:extLst>
          </p:cNvPr>
          <p:cNvSpPr txBox="1"/>
          <p:nvPr/>
        </p:nvSpPr>
        <p:spPr>
          <a:xfrm>
            <a:off x="-2842233" y="2806727"/>
            <a:ext cx="1588160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Overview</a:t>
            </a:r>
            <a:endParaRPr lang="en-US" sz="2400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1D2A915-29AF-654B-064A-A39AA4230FD2}"/>
              </a:ext>
            </a:extLst>
          </p:cNvPr>
          <p:cNvSpPr txBox="1"/>
          <p:nvPr/>
        </p:nvSpPr>
        <p:spPr>
          <a:xfrm>
            <a:off x="-2524449" y="3202351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Background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3F26A38-52FC-6E97-4A01-C2EA9EAD54D1}"/>
              </a:ext>
            </a:extLst>
          </p:cNvPr>
          <p:cNvSpPr txBox="1"/>
          <p:nvPr/>
        </p:nvSpPr>
        <p:spPr>
          <a:xfrm>
            <a:off x="-2524449" y="4120711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Approach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E71189B-3211-8265-1EB9-5B64451FF8D6}"/>
              </a:ext>
            </a:extLst>
          </p:cNvPr>
          <p:cNvSpPr txBox="1"/>
          <p:nvPr/>
        </p:nvSpPr>
        <p:spPr>
          <a:xfrm>
            <a:off x="-2524449" y="4579891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CC77C67-4089-7E44-DDBE-DBDBED7673F7}"/>
              </a:ext>
            </a:extLst>
          </p:cNvPr>
          <p:cNvSpPr txBox="1"/>
          <p:nvPr/>
        </p:nvSpPr>
        <p:spPr>
          <a:xfrm>
            <a:off x="-2524449" y="3661531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41" name="Isosceles Triangle 40">
            <a:extLst>
              <a:ext uri="{FF2B5EF4-FFF2-40B4-BE49-F238E27FC236}">
                <a16:creationId xmlns:a16="http://schemas.microsoft.com/office/drawing/2014/main" id="{42904982-1A09-22B9-CF59-D929457A532E}"/>
              </a:ext>
            </a:extLst>
          </p:cNvPr>
          <p:cNvSpPr/>
          <p:nvPr/>
        </p:nvSpPr>
        <p:spPr>
          <a:xfrm rot="5400000">
            <a:off x="-2826517" y="5169043"/>
            <a:ext cx="460681" cy="188476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DAC335A-CBA2-B8EF-DCBF-67EC0F0CBD4F}"/>
              </a:ext>
            </a:extLst>
          </p:cNvPr>
          <p:cNvSpPr txBox="1"/>
          <p:nvPr/>
        </p:nvSpPr>
        <p:spPr>
          <a:xfrm>
            <a:off x="-2192121" y="5039071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1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301FF23-21EB-6C46-5906-DE41538CD643}"/>
              </a:ext>
            </a:extLst>
          </p:cNvPr>
          <p:cNvSpPr txBox="1"/>
          <p:nvPr/>
        </p:nvSpPr>
        <p:spPr>
          <a:xfrm>
            <a:off x="-2192121" y="5498251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29C6FF5-C4A5-9FB1-2B6A-C58A5BCDD509}"/>
              </a:ext>
            </a:extLst>
          </p:cNvPr>
          <p:cNvSpPr txBox="1"/>
          <p:nvPr/>
        </p:nvSpPr>
        <p:spPr>
          <a:xfrm>
            <a:off x="-2192121" y="5957433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3</a:t>
            </a:r>
          </a:p>
        </p:txBody>
      </p:sp>
    </p:spTree>
    <p:extLst>
      <p:ext uri="{BB962C8B-B14F-4D97-AF65-F5344CB8AC3E}">
        <p14:creationId xmlns:p14="http://schemas.microsoft.com/office/powerpoint/2010/main" val="42609975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C41680-13E6-2936-F4B8-3E3C6072101E}"/>
              </a:ext>
            </a:extLst>
          </p:cNvPr>
          <p:cNvSpPr txBox="1"/>
          <p:nvPr/>
        </p:nvSpPr>
        <p:spPr>
          <a:xfrm>
            <a:off x="2405270" y="67492"/>
            <a:ext cx="9769271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86957DB-1C7D-FE40-FE19-E7E963DFB7FD}"/>
              </a:ext>
            </a:extLst>
          </p:cNvPr>
          <p:cNvSpPr txBox="1"/>
          <p:nvPr/>
        </p:nvSpPr>
        <p:spPr>
          <a:xfrm>
            <a:off x="2146852" y="1097020"/>
            <a:ext cx="9878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Results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CDCFEE4-07BD-F125-FAEC-BD8B5A9072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7378" y="-24545"/>
            <a:ext cx="2319110" cy="286590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6CD07C7-61E4-6551-4E64-6B769652A726}"/>
              </a:ext>
            </a:extLst>
          </p:cNvPr>
          <p:cNvSpPr/>
          <p:nvPr/>
        </p:nvSpPr>
        <p:spPr>
          <a:xfrm>
            <a:off x="2145903" y="4270620"/>
            <a:ext cx="10059003" cy="23345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2F4CE10-0BA8-67E8-9B8E-C6040E373F51}"/>
              </a:ext>
            </a:extLst>
          </p:cNvPr>
          <p:cNvSpPr txBox="1"/>
          <p:nvPr/>
        </p:nvSpPr>
        <p:spPr>
          <a:xfrm>
            <a:off x="2768484" y="1471001"/>
            <a:ext cx="820431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6688" indent="-166688">
              <a:buFont typeface="Arial" panose="020B0604020202020204" pitchFamily="34" charset="0"/>
              <a:buChar char="•"/>
            </a:pPr>
            <a:r>
              <a:rPr lang="en-US" sz="2800" dirty="0">
                <a:latin typeface="Avenir Next LT Pro Light" panose="020B0304020202020204" pitchFamily="34" charset="0"/>
              </a:rPr>
              <a:t>Fisheries distribution</a:t>
            </a:r>
          </a:p>
          <a:p>
            <a:pPr marL="623888" lvl="1" indent="-166688">
              <a:buFont typeface="Arial" panose="020B0604020202020204" pitchFamily="34" charset="0"/>
              <a:buChar char="•"/>
            </a:pPr>
            <a:r>
              <a:rPr lang="en-US" sz="2800" dirty="0">
                <a:latin typeface="Avenir Next LT Pro Light" panose="020B0304020202020204" pitchFamily="34" charset="0"/>
              </a:rPr>
              <a:t>Mapping exercise</a:t>
            </a:r>
          </a:p>
          <a:p>
            <a:pPr marL="166688" indent="-166688">
              <a:buFont typeface="Arial" panose="020B0604020202020204" pitchFamily="34" charset="0"/>
              <a:buChar char="•"/>
            </a:pPr>
            <a:r>
              <a:rPr lang="en-US" sz="2800" dirty="0">
                <a:latin typeface="Avenir Next LT Pro Light" panose="020B0304020202020204" pitchFamily="34" charset="0"/>
              </a:rPr>
              <a:t>Marine habitats</a:t>
            </a:r>
          </a:p>
          <a:p>
            <a:pPr marL="166688" indent="-166688">
              <a:buFont typeface="Arial" panose="020B0604020202020204" pitchFamily="34" charset="0"/>
              <a:buChar char="•"/>
            </a:pPr>
            <a:r>
              <a:rPr lang="en-US" sz="2800" dirty="0">
                <a:latin typeface="Avenir Next LT Pro Light" panose="020B0304020202020204" pitchFamily="34" charset="0"/>
              </a:rPr>
              <a:t>Species distribution</a:t>
            </a:r>
          </a:p>
          <a:p>
            <a:pPr marL="166688" indent="-166688">
              <a:buFont typeface="Arial" panose="020B0604020202020204" pitchFamily="34" charset="0"/>
              <a:buChar char="•"/>
            </a:pPr>
            <a:r>
              <a:rPr lang="en-US" sz="2800" dirty="0">
                <a:latin typeface="Avenir Next LT Pro Light" panose="020B0304020202020204" pitchFamily="34" charset="0"/>
              </a:rPr>
              <a:t>Oceanographic data</a:t>
            </a:r>
          </a:p>
          <a:p>
            <a:pPr marL="166688" indent="-166688">
              <a:buFont typeface="Arial" panose="020B0604020202020204" pitchFamily="34" charset="0"/>
              <a:buChar char="•"/>
            </a:pPr>
            <a:r>
              <a:rPr lang="en-US" sz="2800" dirty="0">
                <a:latin typeface="Avenir Next LT Pro Light" panose="020B0304020202020204" pitchFamily="34" charset="0"/>
              </a:rPr>
              <a:t>Other relevant layers for the fisheries sector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F7D7E64-A376-CFA7-0406-A8832E4D68BD}"/>
              </a:ext>
            </a:extLst>
          </p:cNvPr>
          <p:cNvSpPr txBox="1"/>
          <p:nvPr/>
        </p:nvSpPr>
        <p:spPr>
          <a:xfrm>
            <a:off x="2546488" y="4350298"/>
            <a:ext cx="961336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Avenir Next LT Pro" panose="020B0504020202020204" pitchFamily="34" charset="0"/>
              </a:rPr>
              <a:t>Activity 1: ARE THERE ANY MISSING DATA?</a:t>
            </a:r>
          </a:p>
          <a:p>
            <a:r>
              <a:rPr lang="en-US" sz="2400" dirty="0">
                <a:latin typeface="Avenir Next LT Pro" panose="020B0504020202020204" pitchFamily="34" charset="0"/>
              </a:rPr>
              <a:t>Please let us know if there are any SPATIAL data (e.g., maps, GPS coordinates, shapefiles, etc.) that you are aware of, but it was not included in the report/presentation by using the form in the link: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C753E03-25B6-2EF4-C501-F2D26395DC41}"/>
              </a:ext>
            </a:extLst>
          </p:cNvPr>
          <p:cNvSpPr txBox="1"/>
          <p:nvPr/>
        </p:nvSpPr>
        <p:spPr>
          <a:xfrm>
            <a:off x="6096000" y="5861236"/>
            <a:ext cx="591348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Avenir Next LT Pro" panose="020B0504020202020204" pitchFamily="34" charset="0"/>
              </a:rPr>
              <a:t>https://rb.gy/r8nk1v</a:t>
            </a:r>
          </a:p>
          <a:p>
            <a:endParaRPr lang="en-US" dirty="0">
              <a:latin typeface="Avenir Next LT Pro" panose="020B05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8F4F44-1890-E063-C5EF-65F70C410395}"/>
              </a:ext>
            </a:extLst>
          </p:cNvPr>
          <p:cNvSpPr txBox="1"/>
          <p:nvPr/>
        </p:nvSpPr>
        <p:spPr>
          <a:xfrm>
            <a:off x="-39072" y="2457106"/>
            <a:ext cx="1588160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Overview</a:t>
            </a:r>
            <a:endParaRPr lang="en-US" sz="2400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A68551-DDA5-A2DE-53EE-9EA34BDA9629}"/>
              </a:ext>
            </a:extLst>
          </p:cNvPr>
          <p:cNvSpPr txBox="1"/>
          <p:nvPr/>
        </p:nvSpPr>
        <p:spPr>
          <a:xfrm>
            <a:off x="278712" y="285273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Background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DC05F3-4F59-817B-AA90-1A7D32A8C369}"/>
              </a:ext>
            </a:extLst>
          </p:cNvPr>
          <p:cNvSpPr txBox="1"/>
          <p:nvPr/>
        </p:nvSpPr>
        <p:spPr>
          <a:xfrm>
            <a:off x="278712" y="377109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Approach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084283-D5C7-7CB4-17F4-78975C3C6C28}"/>
              </a:ext>
            </a:extLst>
          </p:cNvPr>
          <p:cNvSpPr txBox="1"/>
          <p:nvPr/>
        </p:nvSpPr>
        <p:spPr>
          <a:xfrm>
            <a:off x="278712" y="423027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11A716-1FA7-B322-EEB7-5E459127D140}"/>
              </a:ext>
            </a:extLst>
          </p:cNvPr>
          <p:cNvSpPr txBox="1"/>
          <p:nvPr/>
        </p:nvSpPr>
        <p:spPr>
          <a:xfrm>
            <a:off x="278712" y="331191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B349409A-E8CF-CA47-92B9-A3F42B4BA971}"/>
              </a:ext>
            </a:extLst>
          </p:cNvPr>
          <p:cNvSpPr/>
          <p:nvPr/>
        </p:nvSpPr>
        <p:spPr>
          <a:xfrm rot="5400000">
            <a:off x="-23356" y="4846010"/>
            <a:ext cx="460681" cy="188476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9B61A94-D9D4-86F5-D48D-17E16D2AFC4E}"/>
              </a:ext>
            </a:extLst>
          </p:cNvPr>
          <p:cNvSpPr txBox="1"/>
          <p:nvPr/>
        </p:nvSpPr>
        <p:spPr>
          <a:xfrm>
            <a:off x="611040" y="4689450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12A3C21-FA1C-C4E5-8395-86BEBFD13FC2}"/>
              </a:ext>
            </a:extLst>
          </p:cNvPr>
          <p:cNvSpPr txBox="1"/>
          <p:nvPr/>
        </p:nvSpPr>
        <p:spPr>
          <a:xfrm>
            <a:off x="611040" y="5148630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E4746AE-1912-10F7-9C07-1CE876C06A7F}"/>
              </a:ext>
            </a:extLst>
          </p:cNvPr>
          <p:cNvSpPr txBox="1"/>
          <p:nvPr/>
        </p:nvSpPr>
        <p:spPr>
          <a:xfrm>
            <a:off x="611040" y="5607812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86E955-61B4-0A2A-4044-C05EE5B149EA}"/>
              </a:ext>
            </a:extLst>
          </p:cNvPr>
          <p:cNvSpPr txBox="1"/>
          <p:nvPr/>
        </p:nvSpPr>
        <p:spPr>
          <a:xfrm>
            <a:off x="2546488" y="5938995"/>
            <a:ext cx="39040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Avenir Next LT Pro" panose="020B0504020202020204" pitchFamily="34" charset="0"/>
              </a:rPr>
              <a:t>Deadline August 23, 2024</a:t>
            </a:r>
          </a:p>
        </p:txBody>
      </p:sp>
    </p:spTree>
    <p:extLst>
      <p:ext uri="{BB962C8B-B14F-4D97-AF65-F5344CB8AC3E}">
        <p14:creationId xmlns:p14="http://schemas.microsoft.com/office/powerpoint/2010/main" val="31772484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174C3D1-590C-D4B3-861D-0F80F13A5FE1}"/>
              </a:ext>
            </a:extLst>
          </p:cNvPr>
          <p:cNvSpPr txBox="1"/>
          <p:nvPr/>
        </p:nvSpPr>
        <p:spPr>
          <a:xfrm>
            <a:off x="2209879" y="1127483"/>
            <a:ext cx="98959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Avenir Next LT Pro" panose="020B0504020202020204" pitchFamily="34" charset="0"/>
              </a:rPr>
              <a:t>DATA NEEDS TO INFORM MSP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2B5606D-7621-E8A2-FE81-769E416E809F}"/>
              </a:ext>
            </a:extLst>
          </p:cNvPr>
          <p:cNvGrpSpPr/>
          <p:nvPr/>
        </p:nvGrpSpPr>
        <p:grpSpPr>
          <a:xfrm>
            <a:off x="-32145" y="6113883"/>
            <a:ext cx="6666861" cy="681054"/>
            <a:chOff x="-32145" y="6135147"/>
            <a:chExt cx="6666861" cy="681054"/>
          </a:xfrm>
        </p:grpSpPr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75D4F463-E5C2-9B39-0BA3-B5E61E8F3A10}"/>
                </a:ext>
              </a:extLst>
            </p:cNvPr>
            <p:cNvSpPr/>
            <p:nvPr/>
          </p:nvSpPr>
          <p:spPr>
            <a:xfrm>
              <a:off x="-26190" y="6135147"/>
              <a:ext cx="6660906" cy="681054"/>
            </a:xfrm>
            <a:prstGeom prst="homePlate">
              <a:avLst>
                <a:gd name="adj" fmla="val 16411"/>
              </a:avLst>
            </a:prstGeom>
            <a:solidFill>
              <a:sysClr val="window" lastClr="FFFFFF">
                <a:alpha val="78000"/>
              </a:sysClr>
            </a:solidFill>
            <a:ln w="15875" cap="flat" cmpd="sng" algn="ctr">
              <a:noFill/>
              <a:prstDash val="solid"/>
            </a:ln>
            <a:effectLst>
              <a:outerShdw blurRad="50800" dist="50800" dir="5400000" algn="ctr" rotWithShape="0">
                <a:srgbClr val="000000">
                  <a:alpha val="36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29146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endParaRPr>
            </a:p>
          </p:txBody>
        </p:sp>
        <p:pic>
          <p:nvPicPr>
            <p:cNvPr id="8" name="Picture 7" descr="A logo with blue text and waves&#10;&#10;Description automatically generated">
              <a:extLst>
                <a:ext uri="{FF2B5EF4-FFF2-40B4-BE49-F238E27FC236}">
                  <a16:creationId xmlns:a16="http://schemas.microsoft.com/office/drawing/2014/main" id="{663DDE6E-F32E-7F25-205B-0CF6A5A23D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54604" y="6196131"/>
              <a:ext cx="1857453" cy="531771"/>
            </a:xfrm>
            <a:prstGeom prst="rect">
              <a:avLst/>
            </a:prstGeom>
          </p:spPr>
        </p:pic>
        <p:pic>
          <p:nvPicPr>
            <p:cNvPr id="18" name="Picture 17" descr="A logo with green and blue text&#10;&#10;Description automatically generated">
              <a:extLst>
                <a:ext uri="{FF2B5EF4-FFF2-40B4-BE49-F238E27FC236}">
                  <a16:creationId xmlns:a16="http://schemas.microsoft.com/office/drawing/2014/main" id="{36BA764F-E6D7-17EA-942C-373A194859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0995" y="6196131"/>
              <a:ext cx="1181715" cy="531771"/>
            </a:xfrm>
            <a:prstGeom prst="rect">
              <a:avLst/>
            </a:prstGeom>
          </p:spPr>
        </p:pic>
        <p:pic>
          <p:nvPicPr>
            <p:cNvPr id="19" name="Picture 18" descr="A blue logo on a black background&#10;&#10;Description automatically generated">
              <a:extLst>
                <a:ext uri="{FF2B5EF4-FFF2-40B4-BE49-F238E27FC236}">
                  <a16:creationId xmlns:a16="http://schemas.microsoft.com/office/drawing/2014/main" id="{2C40574D-9406-DF09-B278-02F0FAC31D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31693" y="6223436"/>
              <a:ext cx="1576621" cy="500769"/>
            </a:xfrm>
            <a:prstGeom prst="rect">
              <a:avLst/>
            </a:prstGeom>
          </p:spPr>
        </p:pic>
        <p:pic>
          <p:nvPicPr>
            <p:cNvPr id="20" name="Picture 19" descr="A green and white logo&#10;&#10;Description automatically generated">
              <a:extLst>
                <a:ext uri="{FF2B5EF4-FFF2-40B4-BE49-F238E27FC236}">
                  <a16:creationId xmlns:a16="http://schemas.microsoft.com/office/drawing/2014/main" id="{F44ACB95-9CEB-02EF-423A-567F6934A3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32145" y="6257593"/>
              <a:ext cx="1871933" cy="458913"/>
            </a:xfrm>
            <a:prstGeom prst="rect">
              <a:avLst/>
            </a:prstGeom>
            <a:effectLst>
              <a:outerShdw blurRad="63500" sx="102000" sy="102000" algn="ctr" rotWithShape="0">
                <a:schemeClr val="bg1">
                  <a:alpha val="16000"/>
                </a:schemeClr>
              </a:outerShdw>
            </a:effectLst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9304608-0215-4444-3215-2BE7C802E6FB}"/>
              </a:ext>
            </a:extLst>
          </p:cNvPr>
          <p:cNvSpPr txBox="1"/>
          <p:nvPr/>
        </p:nvSpPr>
        <p:spPr>
          <a:xfrm>
            <a:off x="2407180" y="1554356"/>
            <a:ext cx="9767361" cy="45243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800" b="1" dirty="0">
                <a:latin typeface="Avenir Next LT Pro" panose="020B0504020202020204" pitchFamily="34" charset="0"/>
              </a:rPr>
              <a:t>Activity 2</a:t>
            </a:r>
          </a:p>
          <a:p>
            <a:r>
              <a:rPr lang="en-US" sz="2600" dirty="0">
                <a:latin typeface="Avenir Next LT Pro" panose="020B0504020202020204" pitchFamily="34" charset="0"/>
              </a:rPr>
              <a:t>Let’s discuss current data needs tables and provide feedback as needed. </a:t>
            </a:r>
          </a:p>
          <a:p>
            <a:endParaRPr lang="en-US" sz="1600" dirty="0">
              <a:latin typeface="Avenir Next LT Pro" panose="020B0504020202020204" pitchFamily="34" charset="0"/>
            </a:endParaRPr>
          </a:p>
          <a:p>
            <a:pPr marL="457200" indent="-17462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venir Next LT Pro" panose="020B0504020202020204" pitchFamily="34" charset="0"/>
              </a:rPr>
              <a:t>Are there any </a:t>
            </a:r>
            <a:r>
              <a:rPr lang="en-US" sz="2400" b="1" dirty="0">
                <a:latin typeface="Avenir Next LT Pro" panose="020B0504020202020204" pitchFamily="34" charset="0"/>
              </a:rPr>
              <a:t>other spatial layers </a:t>
            </a:r>
            <a:r>
              <a:rPr lang="en-US" sz="2400" dirty="0">
                <a:latin typeface="Avenir Next LT Pro" panose="020B0504020202020204" pitchFamily="34" charset="0"/>
              </a:rPr>
              <a:t>that you think should be included in this list? </a:t>
            </a:r>
          </a:p>
          <a:p>
            <a:pPr marL="457200" indent="-17462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venir Next LT Pro" panose="020B0504020202020204" pitchFamily="34" charset="0"/>
              </a:rPr>
              <a:t>Are there any comments related to the </a:t>
            </a:r>
            <a:r>
              <a:rPr lang="en-US" sz="2400" b="1" dirty="0">
                <a:latin typeface="Avenir Next LT Pro" panose="020B0504020202020204" pitchFamily="34" charset="0"/>
              </a:rPr>
              <a:t>priority score </a:t>
            </a:r>
            <a:r>
              <a:rPr lang="en-US" sz="2400" dirty="0">
                <a:latin typeface="Avenir Next LT Pro" panose="020B0504020202020204" pitchFamily="34" charset="0"/>
              </a:rPr>
              <a:t>for these layers?</a:t>
            </a:r>
          </a:p>
          <a:p>
            <a:pPr marL="457200" indent="-17462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venir Next LT Pro" panose="020B0504020202020204" pitchFamily="34" charset="0"/>
              </a:rPr>
              <a:t>Are you aware of other methods to collect this data?</a:t>
            </a:r>
          </a:p>
          <a:p>
            <a:pPr marL="457200" indent="-17462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venir Next LT Pro" panose="020B0504020202020204" pitchFamily="34" charset="0"/>
              </a:rPr>
              <a:t>Who are the </a:t>
            </a:r>
            <a:r>
              <a:rPr lang="en-US" sz="2400" b="1" dirty="0">
                <a:latin typeface="Avenir Next LT Pro" panose="020B0504020202020204" pitchFamily="34" charset="0"/>
              </a:rPr>
              <a:t>partners for collecting this data </a:t>
            </a:r>
            <a:r>
              <a:rPr lang="en-US" sz="2400" dirty="0">
                <a:latin typeface="Avenir Next LT Pro" panose="020B0504020202020204" pitchFamily="34" charset="0"/>
              </a:rPr>
              <a:t>(synergies for improving current data catalog)?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C41680-13E6-2936-F4B8-3E3C6072101E}"/>
              </a:ext>
            </a:extLst>
          </p:cNvPr>
          <p:cNvSpPr txBox="1"/>
          <p:nvPr/>
        </p:nvSpPr>
        <p:spPr>
          <a:xfrm>
            <a:off x="2405270" y="67492"/>
            <a:ext cx="9769271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E6CB99-6E18-D0AD-B435-50A285463464}"/>
              </a:ext>
            </a:extLst>
          </p:cNvPr>
          <p:cNvSpPr txBox="1"/>
          <p:nvPr/>
        </p:nvSpPr>
        <p:spPr>
          <a:xfrm>
            <a:off x="-39072" y="2457106"/>
            <a:ext cx="1588160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Overview</a:t>
            </a:r>
            <a:endParaRPr lang="en-US" sz="2400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100C0B-B849-B499-CFC8-E0F6B2BBE5F6}"/>
              </a:ext>
            </a:extLst>
          </p:cNvPr>
          <p:cNvSpPr txBox="1"/>
          <p:nvPr/>
        </p:nvSpPr>
        <p:spPr>
          <a:xfrm>
            <a:off x="278712" y="285273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Background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882DB8-D3EC-73DA-8E9B-DABB1C587E54}"/>
              </a:ext>
            </a:extLst>
          </p:cNvPr>
          <p:cNvSpPr txBox="1"/>
          <p:nvPr/>
        </p:nvSpPr>
        <p:spPr>
          <a:xfrm>
            <a:off x="278712" y="377109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Approach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8AF6F7-55A6-99D2-15C3-F581DFEEFA20}"/>
              </a:ext>
            </a:extLst>
          </p:cNvPr>
          <p:cNvSpPr txBox="1"/>
          <p:nvPr/>
        </p:nvSpPr>
        <p:spPr>
          <a:xfrm>
            <a:off x="278712" y="423027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EF194B-1C6B-5764-0781-439577395356}"/>
              </a:ext>
            </a:extLst>
          </p:cNvPr>
          <p:cNvSpPr txBox="1"/>
          <p:nvPr/>
        </p:nvSpPr>
        <p:spPr>
          <a:xfrm>
            <a:off x="278712" y="331191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B418CE2E-08B3-77A3-8642-D1916C041684}"/>
              </a:ext>
            </a:extLst>
          </p:cNvPr>
          <p:cNvSpPr/>
          <p:nvPr/>
        </p:nvSpPr>
        <p:spPr>
          <a:xfrm rot="5400000">
            <a:off x="-23356" y="5303204"/>
            <a:ext cx="460681" cy="188476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841551-A931-E02A-E65C-6E53AC9F7C5F}"/>
              </a:ext>
            </a:extLst>
          </p:cNvPr>
          <p:cNvSpPr txBox="1"/>
          <p:nvPr/>
        </p:nvSpPr>
        <p:spPr>
          <a:xfrm>
            <a:off x="611040" y="4689450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1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CDCFEE4-07BD-F125-FAEC-BD8B5A90722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7378" y="-24545"/>
            <a:ext cx="2291879" cy="2832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5A36F72-BC52-E23A-990B-393294D9B114}"/>
              </a:ext>
            </a:extLst>
          </p:cNvPr>
          <p:cNvSpPr txBox="1"/>
          <p:nvPr/>
        </p:nvSpPr>
        <p:spPr>
          <a:xfrm>
            <a:off x="611040" y="5148630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5737E4-38FE-AECE-7F55-B400F86CC9BD}"/>
              </a:ext>
            </a:extLst>
          </p:cNvPr>
          <p:cNvSpPr txBox="1"/>
          <p:nvPr/>
        </p:nvSpPr>
        <p:spPr>
          <a:xfrm>
            <a:off x="611040" y="5607812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3</a:t>
            </a:r>
          </a:p>
        </p:txBody>
      </p:sp>
    </p:spTree>
    <p:extLst>
      <p:ext uri="{BB962C8B-B14F-4D97-AF65-F5344CB8AC3E}">
        <p14:creationId xmlns:p14="http://schemas.microsoft.com/office/powerpoint/2010/main" val="20418702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CDE3B5DA-5D48-EBEE-F7C4-6421212AE1D7}"/>
              </a:ext>
            </a:extLst>
          </p:cNvPr>
          <p:cNvSpPr txBox="1"/>
          <p:nvPr/>
        </p:nvSpPr>
        <p:spPr>
          <a:xfrm>
            <a:off x="4217573" y="67492"/>
            <a:ext cx="367684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Avenir Next LT Pro Light" panose="020B0304020202020204" pitchFamily="34" charset="0"/>
              </a:rPr>
              <a:t>Examples of data used for MSP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65E835AD-8785-D9D1-0AC8-FD89248F8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573" y="1021718"/>
            <a:ext cx="3774575" cy="400051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5600D05-41CF-9FAB-7232-8B9BBE4B88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211" y="321501"/>
            <a:ext cx="3783435" cy="295054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EC9749FC-B9BC-6E93-D7E2-43639AA6B0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930" y="3376544"/>
            <a:ext cx="3765714" cy="3118897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9F872B6F-1A41-EFF1-3352-1BD5329ABF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55" y="321501"/>
            <a:ext cx="3783436" cy="2608346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708D118C-327F-A04F-7DF5-E04ECFCD96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56" y="3034205"/>
            <a:ext cx="3783435" cy="3663255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90F0239B-B408-9A7D-CC6C-65EA4F6814A0}"/>
              </a:ext>
            </a:extLst>
          </p:cNvPr>
          <p:cNvSpPr txBox="1"/>
          <p:nvPr/>
        </p:nvSpPr>
        <p:spPr>
          <a:xfrm>
            <a:off x="4257580" y="5000708"/>
            <a:ext cx="3676840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33363" indent="-233363">
              <a:buFont typeface="Arial" panose="020B0604020202020204" pitchFamily="34" charset="0"/>
              <a:buChar char="•"/>
            </a:pPr>
            <a:r>
              <a:rPr lang="en-US" dirty="0">
                <a:latin typeface="Avenir Next LT Pro Light" panose="020B0304020202020204" pitchFamily="34" charset="0"/>
              </a:rPr>
              <a:t>Depends on the objectives:</a:t>
            </a:r>
          </a:p>
          <a:p>
            <a:pPr marL="509588" lvl="1" indent="-168275">
              <a:buFont typeface="Avenir Next LT Pro Light" panose="020B0304020202020204" pitchFamily="34" charset="0"/>
              <a:buChar char="–"/>
            </a:pPr>
            <a:r>
              <a:rPr lang="en-US" sz="1600" dirty="0">
                <a:solidFill>
                  <a:srgbClr val="00B050"/>
                </a:solidFill>
                <a:latin typeface="Avenir Next LT Pro Light" panose="020B0304020202020204" pitchFamily="34" charset="0"/>
              </a:rPr>
              <a:t>Habitat</a:t>
            </a:r>
          </a:p>
          <a:p>
            <a:pPr marL="509588" lvl="1" indent="-168275">
              <a:buFont typeface="Avenir Next LT Pro Light" panose="020B0304020202020204" pitchFamily="34" charset="0"/>
              <a:buChar char="–"/>
            </a:pPr>
            <a:r>
              <a:rPr lang="en-US" sz="1600" dirty="0">
                <a:latin typeface="Avenir Next LT Pro Light" panose="020B0304020202020204" pitchFamily="34" charset="0"/>
              </a:rPr>
              <a:t>Users (</a:t>
            </a:r>
            <a:r>
              <a:rPr lang="en-US" sz="1600" dirty="0">
                <a:solidFill>
                  <a:srgbClr val="0271FF"/>
                </a:solidFill>
                <a:latin typeface="Avenir Next LT Pro Light" panose="020B0304020202020204" pitchFamily="34" charset="0"/>
              </a:rPr>
              <a:t>fisheries</a:t>
            </a:r>
            <a:r>
              <a:rPr lang="en-US" sz="1600" dirty="0">
                <a:latin typeface="Avenir Next LT Pro Light" panose="020B0304020202020204" pitchFamily="34" charset="0"/>
              </a:rPr>
              <a:t>, transportation, </a:t>
            </a:r>
            <a:r>
              <a:rPr lang="en-US" sz="1600" dirty="0">
                <a:solidFill>
                  <a:srgbClr val="F2B800"/>
                </a:solidFill>
                <a:latin typeface="Avenir Next LT Pro Light" panose="020B0304020202020204" pitchFamily="34" charset="0"/>
              </a:rPr>
              <a:t>aquaculture</a:t>
            </a:r>
            <a:r>
              <a:rPr lang="en-US" sz="1600" dirty="0">
                <a:latin typeface="Avenir Next LT Pro Light" panose="020B0304020202020204" pitchFamily="34" charset="0"/>
              </a:rPr>
              <a:t>, </a:t>
            </a:r>
            <a:r>
              <a:rPr lang="en-US" sz="1600" dirty="0">
                <a:solidFill>
                  <a:srgbClr val="FF66FF"/>
                </a:solidFill>
                <a:latin typeface="Avenir Next LT Pro Light" panose="020B0304020202020204" pitchFamily="34" charset="0"/>
              </a:rPr>
              <a:t>tourism</a:t>
            </a:r>
            <a:r>
              <a:rPr lang="en-US" sz="1600" dirty="0">
                <a:latin typeface="Avenir Next LT Pro Light" panose="020B0304020202020204" pitchFamily="34" charset="0"/>
              </a:rPr>
              <a:t>)</a:t>
            </a:r>
          </a:p>
          <a:p>
            <a:pPr marL="509588" lvl="1" indent="-168275">
              <a:buFont typeface="Avenir Next LT Pro Light" panose="020B0304020202020204" pitchFamily="34" charset="0"/>
              <a:buChar char="–"/>
            </a:pPr>
            <a:r>
              <a:rPr lang="en-US" sz="1600" dirty="0">
                <a:solidFill>
                  <a:schemeClr val="accent5">
                    <a:lumMod val="75000"/>
                  </a:schemeClr>
                </a:solidFill>
                <a:latin typeface="Avenir Next LT Pro Light" panose="020B0304020202020204" pitchFamily="34" charset="0"/>
              </a:rPr>
              <a:t>Species distribution</a:t>
            </a:r>
          </a:p>
          <a:p>
            <a:pPr marL="509588" lvl="1" indent="-168275">
              <a:buFont typeface="Avenir Next LT Pro Light" panose="020B0304020202020204" pitchFamily="34" charset="0"/>
              <a:buChar char="–"/>
            </a:pP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Avenir Next LT Pro Light" panose="020B0304020202020204" pitchFamily="34" charset="0"/>
              </a:rPr>
              <a:t>Other (mining, pollution, communications, military, etc.)</a:t>
            </a:r>
          </a:p>
        </p:txBody>
      </p:sp>
    </p:spTree>
    <p:extLst>
      <p:ext uri="{BB962C8B-B14F-4D97-AF65-F5344CB8AC3E}">
        <p14:creationId xmlns:p14="http://schemas.microsoft.com/office/powerpoint/2010/main" val="41892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1B8E2C6-D4A3-3F48-4303-F329561876AA}"/>
              </a:ext>
            </a:extLst>
          </p:cNvPr>
          <p:cNvSpPr/>
          <p:nvPr/>
        </p:nvSpPr>
        <p:spPr>
          <a:xfrm>
            <a:off x="0" y="0"/>
            <a:ext cx="12184998" cy="6848571"/>
          </a:xfrm>
          <a:prstGeom prst="rect">
            <a:avLst/>
          </a:prstGeom>
          <a:gradFill flip="none" rotWithShape="1">
            <a:gsLst>
              <a:gs pos="58000">
                <a:srgbClr val="2FBBD4"/>
              </a:gs>
              <a:gs pos="13000">
                <a:srgbClr val="021F49"/>
              </a:gs>
              <a:gs pos="100000">
                <a:srgbClr val="2FBB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D3667-9692-2D49-A047-D148ADCACD12}"/>
              </a:ext>
            </a:extLst>
          </p:cNvPr>
          <p:cNvSpPr/>
          <p:nvPr/>
        </p:nvSpPr>
        <p:spPr>
          <a:xfrm>
            <a:off x="2146852" y="1079436"/>
            <a:ext cx="10037197" cy="5770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5FA4505-48B1-4137-091F-2D3DF3FF76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1342" y="2939333"/>
            <a:ext cx="10060658" cy="39157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FE2C11-A255-66B3-D4C0-3741CE2C9715}"/>
              </a:ext>
            </a:extLst>
          </p:cNvPr>
          <p:cNvSpPr txBox="1"/>
          <p:nvPr/>
        </p:nvSpPr>
        <p:spPr>
          <a:xfrm>
            <a:off x="2405270" y="67492"/>
            <a:ext cx="9769271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5DEE86-D2A1-1B82-CCBB-50B04A977E68}"/>
              </a:ext>
            </a:extLst>
          </p:cNvPr>
          <p:cNvSpPr txBox="1"/>
          <p:nvPr/>
        </p:nvSpPr>
        <p:spPr>
          <a:xfrm>
            <a:off x="-32145" y="-1152541"/>
            <a:ext cx="12192000" cy="869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BE-CLME+ Project: Promoting National Blue Economy Priorities Through Marine Spatial Planning in the Caribbean Large Marine Ecosystem Plus (GEF Project ID 10211).</a:t>
            </a:r>
            <a:endParaRPr lang="en-US" sz="2400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EBB254-7D5E-800B-38D5-74B5740CF6E5}"/>
              </a:ext>
            </a:extLst>
          </p:cNvPr>
          <p:cNvSpPr txBox="1"/>
          <p:nvPr/>
        </p:nvSpPr>
        <p:spPr>
          <a:xfrm>
            <a:off x="-39072" y="2871774"/>
            <a:ext cx="1588160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Overview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79C666-38B2-83CC-0B09-184344B7D744}"/>
              </a:ext>
            </a:extLst>
          </p:cNvPr>
          <p:cNvSpPr txBox="1"/>
          <p:nvPr/>
        </p:nvSpPr>
        <p:spPr>
          <a:xfrm>
            <a:off x="347311" y="3368415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Background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11698F-2B4C-9B15-EEFF-21EC3D4F7EAD}"/>
              </a:ext>
            </a:extLst>
          </p:cNvPr>
          <p:cNvSpPr txBox="1"/>
          <p:nvPr/>
        </p:nvSpPr>
        <p:spPr>
          <a:xfrm>
            <a:off x="347311" y="4488857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Approach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874987-29A5-8E62-E783-9C7EAB992017}"/>
              </a:ext>
            </a:extLst>
          </p:cNvPr>
          <p:cNvSpPr txBox="1"/>
          <p:nvPr/>
        </p:nvSpPr>
        <p:spPr>
          <a:xfrm>
            <a:off x="347311" y="5049078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9FD0EE-5C50-9A1A-AF96-D34F4A6F507B}"/>
              </a:ext>
            </a:extLst>
          </p:cNvPr>
          <p:cNvSpPr txBox="1"/>
          <p:nvPr/>
        </p:nvSpPr>
        <p:spPr>
          <a:xfrm>
            <a:off x="347311" y="3928636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67B79E54-982F-1603-D565-DE457B992E41}"/>
              </a:ext>
            </a:extLst>
          </p:cNvPr>
          <p:cNvSpPr/>
          <p:nvPr/>
        </p:nvSpPr>
        <p:spPr>
          <a:xfrm rot="5400000">
            <a:off x="-36562" y="3485188"/>
            <a:ext cx="460681" cy="188476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0AEAAF0-4E69-B0B3-4DBB-7C07FF949AC9}"/>
              </a:ext>
            </a:extLst>
          </p:cNvPr>
          <p:cNvSpPr txBox="1"/>
          <p:nvPr/>
        </p:nvSpPr>
        <p:spPr>
          <a:xfrm>
            <a:off x="3340467" y="1087387"/>
            <a:ext cx="7016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MARINE SPATIAL PLANNING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8D8C847-717F-BFE4-3A5F-86E7EB0F25CC}"/>
              </a:ext>
            </a:extLst>
          </p:cNvPr>
          <p:cNvSpPr txBox="1"/>
          <p:nvPr/>
        </p:nvSpPr>
        <p:spPr>
          <a:xfrm>
            <a:off x="339399" y="5574008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Conclusions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68476B9B-66A1-FBA9-F64C-D03FD9C6532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7378" y="-24545"/>
            <a:ext cx="2516282" cy="3109568"/>
          </a:xfrm>
          <a:prstGeom prst="rect">
            <a:avLst/>
          </a:prstGeom>
        </p:spPr>
      </p:pic>
      <p:pic>
        <p:nvPicPr>
          <p:cNvPr id="2050" name="Picture 2" descr="Barbados Marine Spatial Plan Project ...">
            <a:extLst>
              <a:ext uri="{FF2B5EF4-FFF2-40B4-BE49-F238E27FC236}">
                <a16:creationId xmlns:a16="http://schemas.microsoft.com/office/drawing/2014/main" id="{4F47222B-247E-467E-ACC5-AC8BE289F3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8287" y="1517100"/>
            <a:ext cx="3619500" cy="126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D4981F0-515B-6A73-686B-149FD4B4387E}"/>
              </a:ext>
            </a:extLst>
          </p:cNvPr>
          <p:cNvSpPr txBox="1"/>
          <p:nvPr/>
        </p:nvSpPr>
        <p:spPr>
          <a:xfrm>
            <a:off x="2202765" y="6485726"/>
            <a:ext cx="6527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https://barbadosmarinespatialplan.com/</a:t>
            </a:r>
          </a:p>
        </p:txBody>
      </p:sp>
    </p:spTree>
    <p:extLst>
      <p:ext uri="{BB962C8B-B14F-4D97-AF65-F5344CB8AC3E}">
        <p14:creationId xmlns:p14="http://schemas.microsoft.com/office/powerpoint/2010/main" val="3952524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174C3D1-590C-D4B3-861D-0F80F13A5FE1}"/>
              </a:ext>
            </a:extLst>
          </p:cNvPr>
          <p:cNvSpPr txBox="1"/>
          <p:nvPr/>
        </p:nvSpPr>
        <p:spPr>
          <a:xfrm>
            <a:off x="2209879" y="1095733"/>
            <a:ext cx="98959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Avenir Next LT Pro" panose="020B0504020202020204" pitchFamily="34" charset="0"/>
              </a:rPr>
              <a:t>DATA NEEDS TO INFORM MSP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9304608-0215-4444-3215-2BE7C802E6FB}"/>
              </a:ext>
            </a:extLst>
          </p:cNvPr>
          <p:cNvSpPr txBox="1"/>
          <p:nvPr/>
        </p:nvSpPr>
        <p:spPr>
          <a:xfrm>
            <a:off x="2407180" y="1497206"/>
            <a:ext cx="9767361" cy="50013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800" b="1" dirty="0">
                <a:latin typeface="Avenir Next LT Pro" panose="020B0504020202020204" pitchFamily="34" charset="0"/>
              </a:rPr>
              <a:t>Activity 2</a:t>
            </a:r>
          </a:p>
          <a:p>
            <a:r>
              <a:rPr lang="en-US" sz="2400" u="sng" dirty="0">
                <a:latin typeface="Avenir Next LT Pro" panose="020B0504020202020204" pitchFamily="34" charset="0"/>
              </a:rPr>
              <a:t>Instructions (40 min):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venir Next LT Pro" panose="020B0504020202020204" pitchFamily="34" charset="0"/>
              </a:rPr>
              <a:t>Online participants will work as one group with Dr. Montes. She will facilitate the discussion and include your input to the working document.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venir Next LT Pro" panose="020B0504020202020204" pitchFamily="34" charset="0"/>
              </a:rPr>
              <a:t>In person participants: </a:t>
            </a:r>
          </a:p>
          <a:p>
            <a:pPr marL="739775" indent="-225425">
              <a:buAutoNum type="arabicPeriod"/>
            </a:pPr>
            <a:r>
              <a:rPr lang="en-US" sz="2400" dirty="0">
                <a:latin typeface="Avenir Next LT Pro" panose="020B0504020202020204" pitchFamily="34" charset="0"/>
              </a:rPr>
              <a:t>Please join a group. </a:t>
            </a:r>
          </a:p>
          <a:p>
            <a:pPr marL="739775" indent="-225425">
              <a:buAutoNum type="arabicPeriod"/>
            </a:pPr>
            <a:r>
              <a:rPr lang="en-US" sz="2400" dirty="0">
                <a:latin typeface="Avenir Next LT Pro" panose="020B0504020202020204" pitchFamily="34" charset="0"/>
              </a:rPr>
              <a:t>Using the designated computer (one per group) download the data needs table from </a:t>
            </a:r>
            <a:r>
              <a:rPr lang="en-US" sz="2800" dirty="0">
                <a:latin typeface="Avenir Next LT Pro" panose="020B0504020202020204" pitchFamily="34" charset="0"/>
                <a:hlinkClick r:id="rId3"/>
              </a:rPr>
              <a:t>https://rb.gy/12e1f4</a:t>
            </a:r>
            <a:r>
              <a:rPr lang="en-US" sz="2800" dirty="0">
                <a:latin typeface="Avenir Next LT Pro" panose="020B0504020202020204" pitchFamily="34" charset="0"/>
              </a:rPr>
              <a:t>.</a:t>
            </a:r>
          </a:p>
          <a:p>
            <a:pPr marL="739775" indent="-225425">
              <a:buAutoNum type="arabicPeriod"/>
            </a:pPr>
            <a:r>
              <a:rPr lang="en-US" sz="2400" dirty="0">
                <a:latin typeface="Avenir Next LT Pro" panose="020B0504020202020204" pitchFamily="34" charset="0"/>
              </a:rPr>
              <a:t>Discuss current data needs tables (5) and provide input by answering the 4 questions by table. </a:t>
            </a:r>
          </a:p>
          <a:p>
            <a:pPr marL="739775" indent="-225425">
              <a:buAutoNum type="arabicPeriod"/>
            </a:pPr>
            <a:r>
              <a:rPr lang="en-US" sz="2400" dirty="0">
                <a:latin typeface="Avenir Next LT Pro" panose="020B0504020202020204" pitchFamily="34" charset="0"/>
              </a:rPr>
              <a:t>At the end of the activity, please email the working table to nancymontes@gmail.com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C41680-13E6-2936-F4B8-3E3C6072101E}"/>
              </a:ext>
            </a:extLst>
          </p:cNvPr>
          <p:cNvSpPr txBox="1"/>
          <p:nvPr/>
        </p:nvSpPr>
        <p:spPr>
          <a:xfrm>
            <a:off x="2405270" y="67492"/>
            <a:ext cx="9769271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E6CB99-6E18-D0AD-B435-50A285463464}"/>
              </a:ext>
            </a:extLst>
          </p:cNvPr>
          <p:cNvSpPr txBox="1"/>
          <p:nvPr/>
        </p:nvSpPr>
        <p:spPr>
          <a:xfrm>
            <a:off x="-39072" y="2457106"/>
            <a:ext cx="1588160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Overview</a:t>
            </a:r>
            <a:endParaRPr lang="en-US" sz="2400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100C0B-B849-B499-CFC8-E0F6B2BBE5F6}"/>
              </a:ext>
            </a:extLst>
          </p:cNvPr>
          <p:cNvSpPr txBox="1"/>
          <p:nvPr/>
        </p:nvSpPr>
        <p:spPr>
          <a:xfrm>
            <a:off x="278712" y="285273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Background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882DB8-D3EC-73DA-8E9B-DABB1C587E54}"/>
              </a:ext>
            </a:extLst>
          </p:cNvPr>
          <p:cNvSpPr txBox="1"/>
          <p:nvPr/>
        </p:nvSpPr>
        <p:spPr>
          <a:xfrm>
            <a:off x="278712" y="377109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Approach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8AF6F7-55A6-99D2-15C3-F581DFEEFA20}"/>
              </a:ext>
            </a:extLst>
          </p:cNvPr>
          <p:cNvSpPr txBox="1"/>
          <p:nvPr/>
        </p:nvSpPr>
        <p:spPr>
          <a:xfrm>
            <a:off x="278712" y="423027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EF194B-1C6B-5764-0781-439577395356}"/>
              </a:ext>
            </a:extLst>
          </p:cNvPr>
          <p:cNvSpPr txBox="1"/>
          <p:nvPr/>
        </p:nvSpPr>
        <p:spPr>
          <a:xfrm>
            <a:off x="278712" y="331191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B418CE2E-08B3-77A3-8642-D1916C041684}"/>
              </a:ext>
            </a:extLst>
          </p:cNvPr>
          <p:cNvSpPr/>
          <p:nvPr/>
        </p:nvSpPr>
        <p:spPr>
          <a:xfrm rot="5400000">
            <a:off x="-23356" y="5303204"/>
            <a:ext cx="460681" cy="188476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841551-A931-E02A-E65C-6E53AC9F7C5F}"/>
              </a:ext>
            </a:extLst>
          </p:cNvPr>
          <p:cNvSpPr txBox="1"/>
          <p:nvPr/>
        </p:nvSpPr>
        <p:spPr>
          <a:xfrm>
            <a:off x="611040" y="4689450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1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CDCFEE4-07BD-F125-FAEC-BD8B5A9072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7378" y="-24545"/>
            <a:ext cx="2291879" cy="2832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5A36F72-BC52-E23A-990B-393294D9B114}"/>
              </a:ext>
            </a:extLst>
          </p:cNvPr>
          <p:cNvSpPr txBox="1"/>
          <p:nvPr/>
        </p:nvSpPr>
        <p:spPr>
          <a:xfrm>
            <a:off x="611040" y="5148630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5737E4-38FE-AECE-7F55-B400F86CC9BD}"/>
              </a:ext>
            </a:extLst>
          </p:cNvPr>
          <p:cNvSpPr txBox="1"/>
          <p:nvPr/>
        </p:nvSpPr>
        <p:spPr>
          <a:xfrm>
            <a:off x="611040" y="5607812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3</a:t>
            </a:r>
          </a:p>
        </p:txBody>
      </p:sp>
    </p:spTree>
    <p:extLst>
      <p:ext uri="{BB962C8B-B14F-4D97-AF65-F5344CB8AC3E}">
        <p14:creationId xmlns:p14="http://schemas.microsoft.com/office/powerpoint/2010/main" val="22279778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174C3D1-590C-D4B3-861D-0F80F13A5FE1}"/>
              </a:ext>
            </a:extLst>
          </p:cNvPr>
          <p:cNvSpPr txBox="1"/>
          <p:nvPr/>
        </p:nvSpPr>
        <p:spPr>
          <a:xfrm>
            <a:off x="2209879" y="1216383"/>
            <a:ext cx="98959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Avenir Next LT Pro" panose="020B0504020202020204" pitchFamily="34" charset="0"/>
              </a:rPr>
              <a:t>DATA ACCESS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2B5606D-7621-E8A2-FE81-769E416E809F}"/>
              </a:ext>
            </a:extLst>
          </p:cNvPr>
          <p:cNvGrpSpPr/>
          <p:nvPr/>
        </p:nvGrpSpPr>
        <p:grpSpPr>
          <a:xfrm>
            <a:off x="-32145" y="6113883"/>
            <a:ext cx="6666861" cy="681054"/>
            <a:chOff x="-32145" y="6135147"/>
            <a:chExt cx="6666861" cy="681054"/>
          </a:xfrm>
        </p:grpSpPr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75D4F463-E5C2-9B39-0BA3-B5E61E8F3A10}"/>
                </a:ext>
              </a:extLst>
            </p:cNvPr>
            <p:cNvSpPr/>
            <p:nvPr/>
          </p:nvSpPr>
          <p:spPr>
            <a:xfrm>
              <a:off x="-26190" y="6135147"/>
              <a:ext cx="6660906" cy="681054"/>
            </a:xfrm>
            <a:prstGeom prst="homePlate">
              <a:avLst>
                <a:gd name="adj" fmla="val 16411"/>
              </a:avLst>
            </a:prstGeom>
            <a:solidFill>
              <a:sysClr val="window" lastClr="FFFFFF">
                <a:alpha val="78000"/>
              </a:sysClr>
            </a:solidFill>
            <a:ln w="15875" cap="flat" cmpd="sng" algn="ctr">
              <a:noFill/>
              <a:prstDash val="solid"/>
            </a:ln>
            <a:effectLst>
              <a:outerShdw blurRad="50800" dist="50800" dir="5400000" algn="ctr" rotWithShape="0">
                <a:srgbClr val="000000">
                  <a:alpha val="36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29146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endParaRPr>
            </a:p>
          </p:txBody>
        </p:sp>
        <p:pic>
          <p:nvPicPr>
            <p:cNvPr id="8" name="Picture 7" descr="A logo with blue text and waves&#10;&#10;Description automatically generated">
              <a:extLst>
                <a:ext uri="{FF2B5EF4-FFF2-40B4-BE49-F238E27FC236}">
                  <a16:creationId xmlns:a16="http://schemas.microsoft.com/office/drawing/2014/main" id="{663DDE6E-F32E-7F25-205B-0CF6A5A23D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54604" y="6196131"/>
              <a:ext cx="1857453" cy="531771"/>
            </a:xfrm>
            <a:prstGeom prst="rect">
              <a:avLst/>
            </a:prstGeom>
          </p:spPr>
        </p:pic>
        <p:pic>
          <p:nvPicPr>
            <p:cNvPr id="18" name="Picture 17" descr="A logo with green and blue text&#10;&#10;Description automatically generated">
              <a:extLst>
                <a:ext uri="{FF2B5EF4-FFF2-40B4-BE49-F238E27FC236}">
                  <a16:creationId xmlns:a16="http://schemas.microsoft.com/office/drawing/2014/main" id="{36BA764F-E6D7-17EA-942C-373A194859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0995" y="6196131"/>
              <a:ext cx="1181715" cy="531771"/>
            </a:xfrm>
            <a:prstGeom prst="rect">
              <a:avLst/>
            </a:prstGeom>
          </p:spPr>
        </p:pic>
        <p:pic>
          <p:nvPicPr>
            <p:cNvPr id="19" name="Picture 18" descr="A blue logo on a black background&#10;&#10;Description automatically generated">
              <a:extLst>
                <a:ext uri="{FF2B5EF4-FFF2-40B4-BE49-F238E27FC236}">
                  <a16:creationId xmlns:a16="http://schemas.microsoft.com/office/drawing/2014/main" id="{2C40574D-9406-DF09-B278-02F0FAC31D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31693" y="6223436"/>
              <a:ext cx="1576621" cy="500769"/>
            </a:xfrm>
            <a:prstGeom prst="rect">
              <a:avLst/>
            </a:prstGeom>
          </p:spPr>
        </p:pic>
        <p:pic>
          <p:nvPicPr>
            <p:cNvPr id="20" name="Picture 19" descr="A green and white logo&#10;&#10;Description automatically generated">
              <a:extLst>
                <a:ext uri="{FF2B5EF4-FFF2-40B4-BE49-F238E27FC236}">
                  <a16:creationId xmlns:a16="http://schemas.microsoft.com/office/drawing/2014/main" id="{F44ACB95-9CEB-02EF-423A-567F6934A3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32145" y="6257593"/>
              <a:ext cx="1871933" cy="458913"/>
            </a:xfrm>
            <a:prstGeom prst="rect">
              <a:avLst/>
            </a:prstGeom>
            <a:effectLst>
              <a:outerShdw blurRad="63500" sx="102000" sy="102000" algn="ctr" rotWithShape="0">
                <a:schemeClr val="bg1">
                  <a:alpha val="16000"/>
                </a:schemeClr>
              </a:outerShdw>
            </a:effectLst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5C41680-13E6-2936-F4B8-3E3C6072101E}"/>
              </a:ext>
            </a:extLst>
          </p:cNvPr>
          <p:cNvSpPr txBox="1"/>
          <p:nvPr/>
        </p:nvSpPr>
        <p:spPr>
          <a:xfrm>
            <a:off x="2405270" y="67492"/>
            <a:ext cx="9769271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E6CB99-6E18-D0AD-B435-50A285463464}"/>
              </a:ext>
            </a:extLst>
          </p:cNvPr>
          <p:cNvSpPr txBox="1"/>
          <p:nvPr/>
        </p:nvSpPr>
        <p:spPr>
          <a:xfrm>
            <a:off x="-39072" y="2457106"/>
            <a:ext cx="1588160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Overview</a:t>
            </a:r>
            <a:endParaRPr lang="en-US" sz="2400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100C0B-B849-B499-CFC8-E0F6B2BBE5F6}"/>
              </a:ext>
            </a:extLst>
          </p:cNvPr>
          <p:cNvSpPr txBox="1"/>
          <p:nvPr/>
        </p:nvSpPr>
        <p:spPr>
          <a:xfrm>
            <a:off x="278712" y="285273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Background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882DB8-D3EC-73DA-8E9B-DABB1C587E54}"/>
              </a:ext>
            </a:extLst>
          </p:cNvPr>
          <p:cNvSpPr txBox="1"/>
          <p:nvPr/>
        </p:nvSpPr>
        <p:spPr>
          <a:xfrm>
            <a:off x="278712" y="377109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Approach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8AF6F7-55A6-99D2-15C3-F581DFEEFA20}"/>
              </a:ext>
            </a:extLst>
          </p:cNvPr>
          <p:cNvSpPr txBox="1"/>
          <p:nvPr/>
        </p:nvSpPr>
        <p:spPr>
          <a:xfrm>
            <a:off x="278712" y="423027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EF194B-1C6B-5764-0781-439577395356}"/>
              </a:ext>
            </a:extLst>
          </p:cNvPr>
          <p:cNvSpPr txBox="1"/>
          <p:nvPr/>
        </p:nvSpPr>
        <p:spPr>
          <a:xfrm>
            <a:off x="278712" y="331191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B418CE2E-08B3-77A3-8642-D1916C041684}"/>
              </a:ext>
            </a:extLst>
          </p:cNvPr>
          <p:cNvSpPr/>
          <p:nvPr/>
        </p:nvSpPr>
        <p:spPr>
          <a:xfrm rot="5400000">
            <a:off x="-23356" y="5781672"/>
            <a:ext cx="460681" cy="188476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841551-A931-E02A-E65C-6E53AC9F7C5F}"/>
              </a:ext>
            </a:extLst>
          </p:cNvPr>
          <p:cNvSpPr txBox="1"/>
          <p:nvPr/>
        </p:nvSpPr>
        <p:spPr>
          <a:xfrm>
            <a:off x="611040" y="4689450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1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CDCFEE4-07BD-F125-FAEC-BD8B5A90722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7378" y="-24545"/>
            <a:ext cx="2291879" cy="2832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5A36F72-BC52-E23A-990B-393294D9B114}"/>
              </a:ext>
            </a:extLst>
          </p:cNvPr>
          <p:cNvSpPr txBox="1"/>
          <p:nvPr/>
        </p:nvSpPr>
        <p:spPr>
          <a:xfrm>
            <a:off x="611040" y="5148630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5737E4-38FE-AECE-7F55-B400F86CC9BD}"/>
              </a:ext>
            </a:extLst>
          </p:cNvPr>
          <p:cNvSpPr txBox="1"/>
          <p:nvPr/>
        </p:nvSpPr>
        <p:spPr>
          <a:xfrm>
            <a:off x="611040" y="5607812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E3A22E-3FF9-455B-1997-B3C375B4518F}"/>
              </a:ext>
            </a:extLst>
          </p:cNvPr>
          <p:cNvSpPr txBox="1"/>
          <p:nvPr/>
        </p:nvSpPr>
        <p:spPr>
          <a:xfrm>
            <a:off x="2407180" y="1759936"/>
            <a:ext cx="9767361" cy="80021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26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“Data accessibility refers to the ease with which users can find, retrieve, understand, and use data within an organization.”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7FE510F-7B15-07E5-A8C4-F6514435FF6F}"/>
              </a:ext>
            </a:extLst>
          </p:cNvPr>
          <p:cNvGrpSpPr/>
          <p:nvPr/>
        </p:nvGrpSpPr>
        <p:grpSpPr>
          <a:xfrm>
            <a:off x="2646288" y="2843144"/>
            <a:ext cx="8829130" cy="3475079"/>
            <a:chOff x="2374329" y="2894208"/>
            <a:chExt cx="8829130" cy="347507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377037F-75BD-1855-DE1F-963E11439F68}"/>
                </a:ext>
              </a:extLst>
            </p:cNvPr>
            <p:cNvSpPr txBox="1"/>
            <p:nvPr/>
          </p:nvSpPr>
          <p:spPr>
            <a:xfrm>
              <a:off x="2374329" y="3318567"/>
              <a:ext cx="3174754" cy="1200329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en-US" sz="2600" dirty="0">
                  <a:latin typeface="Avenir Next LT Pro" panose="020B0504020202020204" pitchFamily="34" charset="0"/>
                </a:rPr>
                <a:t>Current </a:t>
              </a:r>
              <a:r>
                <a:rPr lang="en-US" sz="2600" b="1" dirty="0">
                  <a:latin typeface="Avenir Next LT Pro" panose="020B0504020202020204" pitchFamily="34" charset="0"/>
                </a:rPr>
                <a:t>limitations</a:t>
              </a:r>
              <a:r>
                <a:rPr lang="en-US" sz="2600" dirty="0">
                  <a:latin typeface="Avenir Next LT Pro" panose="020B0504020202020204" pitchFamily="34" charset="0"/>
                </a:rPr>
                <a:t> for accessing data encountered:</a:t>
              </a: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D19C88B4-A0B2-F9C4-3D56-B80E33817B5D}"/>
                </a:ext>
              </a:extLst>
            </p:cNvPr>
            <p:cNvGrpSpPr/>
            <p:nvPr/>
          </p:nvGrpSpPr>
          <p:grpSpPr>
            <a:xfrm>
              <a:off x="5778386" y="2894208"/>
              <a:ext cx="1525763" cy="1327414"/>
              <a:chOff x="5778386" y="2894208"/>
              <a:chExt cx="1525763" cy="1327414"/>
            </a:xfrm>
          </p:grpSpPr>
          <p:sp>
            <p:nvSpPr>
              <p:cNvPr id="46" name="Hexagon 45">
                <a:extLst>
                  <a:ext uri="{FF2B5EF4-FFF2-40B4-BE49-F238E27FC236}">
                    <a16:creationId xmlns:a16="http://schemas.microsoft.com/office/drawing/2014/main" id="{732A0358-06B6-E074-408D-4440DE1EE1D0}"/>
                  </a:ext>
                </a:extLst>
              </p:cNvPr>
              <p:cNvSpPr/>
              <p:nvPr/>
            </p:nvSpPr>
            <p:spPr>
              <a:xfrm flipV="1">
                <a:off x="5778386" y="2894208"/>
                <a:ext cx="1525763" cy="1327414"/>
              </a:xfrm>
              <a:prstGeom prst="hexagon">
                <a:avLst>
                  <a:gd name="adj" fmla="val 25000"/>
                  <a:gd name="vf" fmla="val 11547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-1736021"/>
                  <a:satOff val="-118"/>
                  <a:lumOff val="280"/>
                  <a:alphaOff val="0"/>
                </a:schemeClr>
              </a:fillRef>
              <a:effectRef idx="0">
                <a:schemeClr val="accent5">
                  <a:hueOff val="-1736021"/>
                  <a:satOff val="-118"/>
                  <a:lumOff val="28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7F4F9BAA-6812-6A69-08D4-52AE1FF256D1}"/>
                  </a:ext>
                </a:extLst>
              </p:cNvPr>
              <p:cNvSpPr txBox="1"/>
              <p:nvPr/>
            </p:nvSpPr>
            <p:spPr>
              <a:xfrm>
                <a:off x="6009082" y="3250139"/>
                <a:ext cx="1064373" cy="615553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venir Next LT Pro" panose="020B0504020202020204" pitchFamily="34" charset="0"/>
                  </a:rPr>
                  <a:t>Data </a:t>
                </a:r>
              </a:p>
              <a:p>
                <a:pPr algn="ctr"/>
                <a:r>
                  <a:rPr lang="en-US" sz="2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venir Next LT Pro" panose="020B0504020202020204" pitchFamily="34" charset="0"/>
                  </a:rPr>
                  <a:t>format</a:t>
                </a: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439523F-F3E4-67AF-0A54-0FB6D9D58FCE}"/>
                </a:ext>
              </a:extLst>
            </p:cNvPr>
            <p:cNvGrpSpPr/>
            <p:nvPr/>
          </p:nvGrpSpPr>
          <p:grpSpPr>
            <a:xfrm>
              <a:off x="9677696" y="5041873"/>
              <a:ext cx="1525763" cy="1327414"/>
              <a:chOff x="9677696" y="5041873"/>
              <a:chExt cx="1525763" cy="1327414"/>
            </a:xfrm>
          </p:grpSpPr>
          <p:sp>
            <p:nvSpPr>
              <p:cNvPr id="44" name="Hexagon 43">
                <a:extLst>
                  <a:ext uri="{FF2B5EF4-FFF2-40B4-BE49-F238E27FC236}">
                    <a16:creationId xmlns:a16="http://schemas.microsoft.com/office/drawing/2014/main" id="{704F5549-034B-1283-8DE9-8EB84EA056F5}"/>
                  </a:ext>
                </a:extLst>
              </p:cNvPr>
              <p:cNvSpPr/>
              <p:nvPr/>
            </p:nvSpPr>
            <p:spPr>
              <a:xfrm flipV="1">
                <a:off x="9677696" y="5041873"/>
                <a:ext cx="1525763" cy="1327414"/>
              </a:xfrm>
              <a:prstGeom prst="hexagon">
                <a:avLst>
                  <a:gd name="adj" fmla="val 25000"/>
                  <a:gd name="vf" fmla="val 11547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-12152150"/>
                  <a:satOff val="-826"/>
                  <a:lumOff val="1961"/>
                  <a:alphaOff val="0"/>
                </a:schemeClr>
              </a:fillRef>
              <a:effectRef idx="0">
                <a:schemeClr val="accent5">
                  <a:hueOff val="-12152150"/>
                  <a:satOff val="-826"/>
                  <a:lumOff val="1961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4774F94-6F32-BE14-7C0F-D20F337E5F52}"/>
                  </a:ext>
                </a:extLst>
              </p:cNvPr>
              <p:cNvSpPr txBox="1"/>
              <p:nvPr/>
            </p:nvSpPr>
            <p:spPr>
              <a:xfrm>
                <a:off x="9710150" y="5397804"/>
                <a:ext cx="1460855" cy="615553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venir Next LT Pro" panose="020B0504020202020204" pitchFamily="34" charset="0"/>
                  </a:rPr>
                  <a:t>Data integration</a:t>
                </a: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CD84B3E-5569-95D6-C762-847159D477CE}"/>
                </a:ext>
              </a:extLst>
            </p:cNvPr>
            <p:cNvGrpSpPr/>
            <p:nvPr/>
          </p:nvGrpSpPr>
          <p:grpSpPr>
            <a:xfrm>
              <a:off x="9663591" y="3608265"/>
              <a:ext cx="1525763" cy="1327414"/>
              <a:chOff x="9663591" y="3608265"/>
              <a:chExt cx="1525763" cy="1327414"/>
            </a:xfrm>
          </p:grpSpPr>
          <p:sp>
            <p:nvSpPr>
              <p:cNvPr id="42" name="Hexagon 41">
                <a:extLst>
                  <a:ext uri="{FF2B5EF4-FFF2-40B4-BE49-F238E27FC236}">
                    <a16:creationId xmlns:a16="http://schemas.microsoft.com/office/drawing/2014/main" id="{F8CE15A4-AC49-B838-07C0-EEAC45A2994E}"/>
                  </a:ext>
                </a:extLst>
              </p:cNvPr>
              <p:cNvSpPr/>
              <p:nvPr/>
            </p:nvSpPr>
            <p:spPr>
              <a:xfrm flipV="1">
                <a:off x="9663591" y="3608265"/>
                <a:ext cx="1525763" cy="1327414"/>
              </a:xfrm>
              <a:prstGeom prst="hexagon">
                <a:avLst>
                  <a:gd name="adj" fmla="val 25000"/>
                  <a:gd name="vf" fmla="val 11547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-10416129"/>
                  <a:satOff val="-708"/>
                  <a:lumOff val="1681"/>
                  <a:alphaOff val="0"/>
                </a:schemeClr>
              </a:fillRef>
              <a:effectRef idx="0">
                <a:schemeClr val="accent5">
                  <a:hueOff val="-10416129"/>
                  <a:satOff val="-708"/>
                  <a:lumOff val="1681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5A46AF03-0596-BA44-3B5A-86D7146813EC}"/>
                  </a:ext>
                </a:extLst>
              </p:cNvPr>
              <p:cNvSpPr txBox="1"/>
              <p:nvPr/>
            </p:nvSpPr>
            <p:spPr>
              <a:xfrm>
                <a:off x="9947845" y="3964196"/>
                <a:ext cx="957254" cy="615553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venir Next LT Pro" panose="020B0504020202020204" pitchFamily="34" charset="0"/>
                  </a:rPr>
                  <a:t>Decen-</a:t>
                </a:r>
              </a:p>
              <a:p>
                <a:pPr algn="ctr"/>
                <a:r>
                  <a:rPr lang="en-US" sz="2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venir Next LT Pro" panose="020B0504020202020204" pitchFamily="34" charset="0"/>
                  </a:rPr>
                  <a:t>tralize</a:t>
                </a: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83A2EAF-5CF4-A877-E8ED-48E54FCC8B52}"/>
                </a:ext>
              </a:extLst>
            </p:cNvPr>
            <p:cNvGrpSpPr/>
            <p:nvPr/>
          </p:nvGrpSpPr>
          <p:grpSpPr>
            <a:xfrm>
              <a:off x="5778386" y="4327816"/>
              <a:ext cx="1525763" cy="1327414"/>
              <a:chOff x="5778386" y="4327816"/>
              <a:chExt cx="1525763" cy="1327414"/>
            </a:xfrm>
          </p:grpSpPr>
          <p:sp>
            <p:nvSpPr>
              <p:cNvPr id="40" name="Hexagon 39">
                <a:extLst>
                  <a:ext uri="{FF2B5EF4-FFF2-40B4-BE49-F238E27FC236}">
                    <a16:creationId xmlns:a16="http://schemas.microsoft.com/office/drawing/2014/main" id="{4992F6E8-493D-CC2A-4AB3-5DAE809681DE}"/>
                  </a:ext>
                </a:extLst>
              </p:cNvPr>
              <p:cNvSpPr/>
              <p:nvPr/>
            </p:nvSpPr>
            <p:spPr>
              <a:xfrm flipV="1">
                <a:off x="5778386" y="4327816"/>
                <a:ext cx="1525763" cy="1327414"/>
              </a:xfrm>
              <a:prstGeom prst="hexagon">
                <a:avLst>
                  <a:gd name="adj" fmla="val 25000"/>
                  <a:gd name="vf" fmla="val 11547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7643E1B-E2B1-4CB6-FEA0-24F35F92C09D}"/>
                  </a:ext>
                </a:extLst>
              </p:cNvPr>
              <p:cNvSpPr txBox="1"/>
              <p:nvPr/>
            </p:nvSpPr>
            <p:spPr>
              <a:xfrm>
                <a:off x="5923107" y="4837635"/>
                <a:ext cx="1236320" cy="307777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sz="2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venir Next LT Pro" panose="020B0504020202020204" pitchFamily="34" charset="0"/>
                  </a:rPr>
                  <a:t>Outdated</a:t>
                </a: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C3EC0ABB-AA25-62A9-EA67-44773F9DFC76}"/>
                </a:ext>
              </a:extLst>
            </p:cNvPr>
            <p:cNvGrpSpPr/>
            <p:nvPr/>
          </p:nvGrpSpPr>
          <p:grpSpPr>
            <a:xfrm>
              <a:off x="7073455" y="3608265"/>
              <a:ext cx="1525763" cy="1327414"/>
              <a:chOff x="7073455" y="3608265"/>
              <a:chExt cx="1525763" cy="1327414"/>
            </a:xfrm>
          </p:grpSpPr>
          <p:sp>
            <p:nvSpPr>
              <p:cNvPr id="38" name="Hexagon 37">
                <a:extLst>
                  <a:ext uri="{FF2B5EF4-FFF2-40B4-BE49-F238E27FC236}">
                    <a16:creationId xmlns:a16="http://schemas.microsoft.com/office/drawing/2014/main" id="{770BCF2B-943D-C82B-E441-FDCE5123C3EA}"/>
                  </a:ext>
                </a:extLst>
              </p:cNvPr>
              <p:cNvSpPr/>
              <p:nvPr/>
            </p:nvSpPr>
            <p:spPr>
              <a:xfrm flipV="1">
                <a:off x="7073455" y="3608265"/>
                <a:ext cx="1525763" cy="1327414"/>
              </a:xfrm>
              <a:prstGeom prst="hexagon">
                <a:avLst>
                  <a:gd name="adj" fmla="val 25000"/>
                  <a:gd name="vf" fmla="val 11547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-3472043"/>
                  <a:satOff val="-236"/>
                  <a:lumOff val="560"/>
                  <a:alphaOff val="0"/>
                </a:schemeClr>
              </a:fillRef>
              <a:effectRef idx="0">
                <a:schemeClr val="accent5">
                  <a:hueOff val="-3472043"/>
                  <a:satOff val="-236"/>
                  <a:lumOff val="56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54E6149-82BC-0ADB-4657-C09DFBD2D277}"/>
                  </a:ext>
                </a:extLst>
              </p:cNvPr>
              <p:cNvSpPr txBox="1"/>
              <p:nvPr/>
            </p:nvSpPr>
            <p:spPr>
              <a:xfrm>
                <a:off x="7323752" y="3964196"/>
                <a:ext cx="1025168" cy="615553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venir Next LT Pro" panose="020B0504020202020204" pitchFamily="34" charset="0"/>
                  </a:rPr>
                  <a:t>Closed data</a:t>
                </a: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EEF52B58-540C-646D-EFAF-416F7D673F05}"/>
                </a:ext>
              </a:extLst>
            </p:cNvPr>
            <p:cNvGrpSpPr/>
            <p:nvPr/>
          </p:nvGrpSpPr>
          <p:grpSpPr>
            <a:xfrm>
              <a:off x="7073455" y="5041873"/>
              <a:ext cx="1525763" cy="1327414"/>
              <a:chOff x="7073455" y="5041873"/>
              <a:chExt cx="1525763" cy="1327414"/>
            </a:xfrm>
          </p:grpSpPr>
          <p:sp>
            <p:nvSpPr>
              <p:cNvPr id="36" name="Hexagon 35">
                <a:extLst>
                  <a:ext uri="{FF2B5EF4-FFF2-40B4-BE49-F238E27FC236}">
                    <a16:creationId xmlns:a16="http://schemas.microsoft.com/office/drawing/2014/main" id="{F82F858C-74E3-C875-51EC-2E962BBE172F}"/>
                  </a:ext>
                </a:extLst>
              </p:cNvPr>
              <p:cNvSpPr/>
              <p:nvPr/>
            </p:nvSpPr>
            <p:spPr>
              <a:xfrm flipV="1">
                <a:off x="7073455" y="5041873"/>
                <a:ext cx="1525763" cy="1327414"/>
              </a:xfrm>
              <a:prstGeom prst="hexagon">
                <a:avLst>
                  <a:gd name="adj" fmla="val 25000"/>
                  <a:gd name="vf" fmla="val 11547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-5208064"/>
                  <a:satOff val="-354"/>
                  <a:lumOff val="840"/>
                  <a:alphaOff val="0"/>
                </a:schemeClr>
              </a:fillRef>
              <a:effectRef idx="0">
                <a:schemeClr val="accent5">
                  <a:hueOff val="-5208064"/>
                  <a:satOff val="-354"/>
                  <a:lumOff val="84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3CD86BA-78B7-4CC8-FA1E-9B8CD6C0D35C}"/>
                  </a:ext>
                </a:extLst>
              </p:cNvPr>
              <p:cNvSpPr txBox="1"/>
              <p:nvPr/>
            </p:nvSpPr>
            <p:spPr>
              <a:xfrm>
                <a:off x="7305534" y="5397804"/>
                <a:ext cx="1061605" cy="615553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sz="2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venir Next LT Pro" panose="020B0504020202020204" pitchFamily="34" charset="0"/>
                  </a:rPr>
                  <a:t>Original </a:t>
                </a:r>
              </a:p>
              <a:p>
                <a:r>
                  <a:rPr lang="en-US" sz="2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venir Next LT Pro" panose="020B0504020202020204" pitchFamily="34" charset="0"/>
                  </a:rPr>
                  <a:t>purpose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E1F46061-CC1D-ADD0-04A3-94B1A3291623}"/>
                </a:ext>
              </a:extLst>
            </p:cNvPr>
            <p:cNvGrpSpPr/>
            <p:nvPr/>
          </p:nvGrpSpPr>
          <p:grpSpPr>
            <a:xfrm>
              <a:off x="8368523" y="2894208"/>
              <a:ext cx="1525763" cy="1327414"/>
              <a:chOff x="8368523" y="2894208"/>
              <a:chExt cx="1525763" cy="1327414"/>
            </a:xfrm>
          </p:grpSpPr>
          <p:sp>
            <p:nvSpPr>
              <p:cNvPr id="34" name="Hexagon 33">
                <a:extLst>
                  <a:ext uri="{FF2B5EF4-FFF2-40B4-BE49-F238E27FC236}">
                    <a16:creationId xmlns:a16="http://schemas.microsoft.com/office/drawing/2014/main" id="{D83E33EE-05E6-AC7A-03BA-CE534A20B664}"/>
                  </a:ext>
                </a:extLst>
              </p:cNvPr>
              <p:cNvSpPr/>
              <p:nvPr/>
            </p:nvSpPr>
            <p:spPr>
              <a:xfrm flipV="1">
                <a:off x="8368523" y="2894208"/>
                <a:ext cx="1525763" cy="1327414"/>
              </a:xfrm>
              <a:prstGeom prst="hexagon">
                <a:avLst>
                  <a:gd name="adj" fmla="val 25000"/>
                  <a:gd name="vf" fmla="val 11547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-8680107"/>
                  <a:satOff val="-590"/>
                  <a:lumOff val="1401"/>
                  <a:alphaOff val="0"/>
                </a:schemeClr>
              </a:fillRef>
              <a:effectRef idx="0">
                <a:schemeClr val="accent5">
                  <a:hueOff val="-8680107"/>
                  <a:satOff val="-590"/>
                  <a:lumOff val="1401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FD010EE-258B-383F-1AFD-618E52F636C4}"/>
                  </a:ext>
                </a:extLst>
              </p:cNvPr>
              <p:cNvSpPr txBox="1"/>
              <p:nvPr/>
            </p:nvSpPr>
            <p:spPr>
              <a:xfrm>
                <a:off x="8506101" y="3096250"/>
                <a:ext cx="1250607" cy="923330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venir Next LT Pro" panose="020B0504020202020204" pitchFamily="34" charset="0"/>
                  </a:rPr>
                  <a:t>Data</a:t>
                </a:r>
              </a:p>
              <a:p>
                <a:pPr algn="ctr"/>
                <a:r>
                  <a:rPr lang="en-US" sz="2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venir Next LT Pro" panose="020B0504020202020204" pitchFamily="34" charset="0"/>
                  </a:rPr>
                  <a:t>Manage-</a:t>
                </a:r>
              </a:p>
              <a:p>
                <a:pPr algn="ctr"/>
                <a:r>
                  <a:rPr lang="en-US" sz="2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venir Next LT Pro" panose="020B0504020202020204" pitchFamily="34" charset="0"/>
                  </a:rPr>
                  <a:t>ment</a:t>
                </a: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F1E86DFE-5E96-04DD-C93A-92B6B3243472}"/>
                </a:ext>
              </a:extLst>
            </p:cNvPr>
            <p:cNvGrpSpPr/>
            <p:nvPr/>
          </p:nvGrpSpPr>
          <p:grpSpPr>
            <a:xfrm>
              <a:off x="8368523" y="4327816"/>
              <a:ext cx="1525763" cy="1327414"/>
              <a:chOff x="8368523" y="4327816"/>
              <a:chExt cx="1525763" cy="1327414"/>
            </a:xfrm>
          </p:grpSpPr>
          <p:sp>
            <p:nvSpPr>
              <p:cNvPr id="32" name="Hexagon 31">
                <a:extLst>
                  <a:ext uri="{FF2B5EF4-FFF2-40B4-BE49-F238E27FC236}">
                    <a16:creationId xmlns:a16="http://schemas.microsoft.com/office/drawing/2014/main" id="{7FCC368D-AF06-87EE-2A90-A90C65E32855}"/>
                  </a:ext>
                </a:extLst>
              </p:cNvPr>
              <p:cNvSpPr/>
              <p:nvPr/>
            </p:nvSpPr>
            <p:spPr>
              <a:xfrm flipV="1">
                <a:off x="8368523" y="4327816"/>
                <a:ext cx="1525763" cy="1327414"/>
              </a:xfrm>
              <a:prstGeom prst="hexagon">
                <a:avLst>
                  <a:gd name="adj" fmla="val 25000"/>
                  <a:gd name="vf" fmla="val 11547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-6944086"/>
                  <a:satOff val="-472"/>
                  <a:lumOff val="1121"/>
                  <a:alphaOff val="0"/>
                </a:schemeClr>
              </a:fillRef>
              <a:effectRef idx="0">
                <a:schemeClr val="accent5">
                  <a:hueOff val="-6944086"/>
                  <a:satOff val="-472"/>
                  <a:lumOff val="1121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28733A5-8E00-53BF-90B9-B68A03A7DC9A}"/>
                  </a:ext>
                </a:extLst>
              </p:cNvPr>
              <p:cNvSpPr txBox="1"/>
              <p:nvPr/>
            </p:nvSpPr>
            <p:spPr>
              <a:xfrm>
                <a:off x="8637212" y="4683747"/>
                <a:ext cx="988385" cy="615553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venir Next LT Pro" panose="020B0504020202020204" pitchFamily="34" charset="0"/>
                  </a:rPr>
                  <a:t>Data </a:t>
                </a:r>
              </a:p>
              <a:p>
                <a:pPr algn="ctr"/>
                <a:r>
                  <a:rPr lang="en-US" sz="2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venir Next LT Pro" panose="020B0504020202020204" pitchFamily="34" charset="0"/>
                  </a:rPr>
                  <a:t>quality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88065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2B5606D-7621-E8A2-FE81-769E416E809F}"/>
              </a:ext>
            </a:extLst>
          </p:cNvPr>
          <p:cNvGrpSpPr/>
          <p:nvPr/>
        </p:nvGrpSpPr>
        <p:grpSpPr>
          <a:xfrm>
            <a:off x="-2722391" y="7064524"/>
            <a:ext cx="6666861" cy="681054"/>
            <a:chOff x="-32145" y="6135147"/>
            <a:chExt cx="6666861" cy="681054"/>
          </a:xfrm>
        </p:grpSpPr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75D4F463-E5C2-9B39-0BA3-B5E61E8F3A10}"/>
                </a:ext>
              </a:extLst>
            </p:cNvPr>
            <p:cNvSpPr/>
            <p:nvPr/>
          </p:nvSpPr>
          <p:spPr>
            <a:xfrm>
              <a:off x="-26190" y="6135147"/>
              <a:ext cx="6660906" cy="681054"/>
            </a:xfrm>
            <a:prstGeom prst="homePlate">
              <a:avLst>
                <a:gd name="adj" fmla="val 16411"/>
              </a:avLst>
            </a:prstGeom>
            <a:solidFill>
              <a:sysClr val="window" lastClr="FFFFFF">
                <a:alpha val="78000"/>
              </a:sysClr>
            </a:solidFill>
            <a:ln w="15875" cap="flat" cmpd="sng" algn="ctr">
              <a:noFill/>
              <a:prstDash val="solid"/>
            </a:ln>
            <a:effectLst>
              <a:outerShdw blurRad="50800" dist="50800" dir="5400000" algn="ctr" rotWithShape="0">
                <a:srgbClr val="000000">
                  <a:alpha val="36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29146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endParaRPr>
            </a:p>
          </p:txBody>
        </p:sp>
        <p:pic>
          <p:nvPicPr>
            <p:cNvPr id="8" name="Picture 7" descr="A logo with blue text and waves&#10;&#10;Description automatically generated">
              <a:extLst>
                <a:ext uri="{FF2B5EF4-FFF2-40B4-BE49-F238E27FC236}">
                  <a16:creationId xmlns:a16="http://schemas.microsoft.com/office/drawing/2014/main" id="{663DDE6E-F32E-7F25-205B-0CF6A5A23D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54604" y="6196131"/>
              <a:ext cx="1857453" cy="531771"/>
            </a:xfrm>
            <a:prstGeom prst="rect">
              <a:avLst/>
            </a:prstGeom>
          </p:spPr>
        </p:pic>
        <p:pic>
          <p:nvPicPr>
            <p:cNvPr id="18" name="Picture 17" descr="A logo with green and blue text&#10;&#10;Description automatically generated">
              <a:extLst>
                <a:ext uri="{FF2B5EF4-FFF2-40B4-BE49-F238E27FC236}">
                  <a16:creationId xmlns:a16="http://schemas.microsoft.com/office/drawing/2014/main" id="{36BA764F-E6D7-17EA-942C-373A194859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0995" y="6196131"/>
              <a:ext cx="1181715" cy="531771"/>
            </a:xfrm>
            <a:prstGeom prst="rect">
              <a:avLst/>
            </a:prstGeom>
          </p:spPr>
        </p:pic>
        <p:pic>
          <p:nvPicPr>
            <p:cNvPr id="19" name="Picture 18" descr="A blue logo on a black background&#10;&#10;Description automatically generated">
              <a:extLst>
                <a:ext uri="{FF2B5EF4-FFF2-40B4-BE49-F238E27FC236}">
                  <a16:creationId xmlns:a16="http://schemas.microsoft.com/office/drawing/2014/main" id="{2C40574D-9406-DF09-B278-02F0FAC31D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31693" y="6223436"/>
              <a:ext cx="1576621" cy="500769"/>
            </a:xfrm>
            <a:prstGeom prst="rect">
              <a:avLst/>
            </a:prstGeom>
          </p:spPr>
        </p:pic>
        <p:pic>
          <p:nvPicPr>
            <p:cNvPr id="20" name="Picture 19" descr="A green and white logo&#10;&#10;Description automatically generated">
              <a:extLst>
                <a:ext uri="{FF2B5EF4-FFF2-40B4-BE49-F238E27FC236}">
                  <a16:creationId xmlns:a16="http://schemas.microsoft.com/office/drawing/2014/main" id="{F44ACB95-9CEB-02EF-423A-567F6934A3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32145" y="6257593"/>
              <a:ext cx="1871933" cy="458913"/>
            </a:xfrm>
            <a:prstGeom prst="rect">
              <a:avLst/>
            </a:prstGeom>
            <a:effectLst>
              <a:outerShdw blurRad="63500" sx="102000" sy="102000" algn="ctr" rotWithShape="0">
                <a:schemeClr val="bg1">
                  <a:alpha val="16000"/>
                </a:schemeClr>
              </a:outerShdw>
            </a:effectLst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5C41680-13E6-2936-F4B8-3E3C6072101E}"/>
              </a:ext>
            </a:extLst>
          </p:cNvPr>
          <p:cNvSpPr txBox="1"/>
          <p:nvPr/>
        </p:nvSpPr>
        <p:spPr>
          <a:xfrm>
            <a:off x="2405270" y="67492"/>
            <a:ext cx="9769271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E6CB99-6E18-D0AD-B435-50A285463464}"/>
              </a:ext>
            </a:extLst>
          </p:cNvPr>
          <p:cNvSpPr txBox="1"/>
          <p:nvPr/>
        </p:nvSpPr>
        <p:spPr>
          <a:xfrm>
            <a:off x="-39072" y="2457106"/>
            <a:ext cx="1588160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Overview</a:t>
            </a:r>
            <a:endParaRPr lang="en-US" sz="2400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100C0B-B849-B499-CFC8-E0F6B2BBE5F6}"/>
              </a:ext>
            </a:extLst>
          </p:cNvPr>
          <p:cNvSpPr txBox="1"/>
          <p:nvPr/>
        </p:nvSpPr>
        <p:spPr>
          <a:xfrm>
            <a:off x="278712" y="285273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Background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882DB8-D3EC-73DA-8E9B-DABB1C587E54}"/>
              </a:ext>
            </a:extLst>
          </p:cNvPr>
          <p:cNvSpPr txBox="1"/>
          <p:nvPr/>
        </p:nvSpPr>
        <p:spPr>
          <a:xfrm>
            <a:off x="278712" y="377109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Approach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8AF6F7-55A6-99D2-15C3-F581DFEEFA20}"/>
              </a:ext>
            </a:extLst>
          </p:cNvPr>
          <p:cNvSpPr txBox="1"/>
          <p:nvPr/>
        </p:nvSpPr>
        <p:spPr>
          <a:xfrm>
            <a:off x="278712" y="423027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EF194B-1C6B-5764-0781-439577395356}"/>
              </a:ext>
            </a:extLst>
          </p:cNvPr>
          <p:cNvSpPr txBox="1"/>
          <p:nvPr/>
        </p:nvSpPr>
        <p:spPr>
          <a:xfrm>
            <a:off x="278712" y="331191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B418CE2E-08B3-77A3-8642-D1916C041684}"/>
              </a:ext>
            </a:extLst>
          </p:cNvPr>
          <p:cNvSpPr/>
          <p:nvPr/>
        </p:nvSpPr>
        <p:spPr>
          <a:xfrm rot="5400000">
            <a:off x="-23356" y="5781672"/>
            <a:ext cx="460681" cy="188476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841551-A931-E02A-E65C-6E53AC9F7C5F}"/>
              </a:ext>
            </a:extLst>
          </p:cNvPr>
          <p:cNvSpPr txBox="1"/>
          <p:nvPr/>
        </p:nvSpPr>
        <p:spPr>
          <a:xfrm>
            <a:off x="611040" y="4689450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1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CDCFEE4-07BD-F125-FAEC-BD8B5A90722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328" y="-24545"/>
            <a:ext cx="2291879" cy="2832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5A36F72-BC52-E23A-990B-393294D9B114}"/>
              </a:ext>
            </a:extLst>
          </p:cNvPr>
          <p:cNvSpPr txBox="1"/>
          <p:nvPr/>
        </p:nvSpPr>
        <p:spPr>
          <a:xfrm>
            <a:off x="611040" y="5148630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5737E4-38FE-AECE-7F55-B400F86CC9BD}"/>
              </a:ext>
            </a:extLst>
          </p:cNvPr>
          <p:cNvSpPr txBox="1"/>
          <p:nvPr/>
        </p:nvSpPr>
        <p:spPr>
          <a:xfrm>
            <a:off x="611040" y="5607812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3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62CA5E1F-3165-A6CC-F9F2-4409DD699BD9}"/>
              </a:ext>
            </a:extLst>
          </p:cNvPr>
          <p:cNvSpPr/>
          <p:nvPr/>
        </p:nvSpPr>
        <p:spPr>
          <a:xfrm>
            <a:off x="3565405" y="1133701"/>
            <a:ext cx="8613895" cy="1307592"/>
          </a:xfrm>
          <a:prstGeom prst="rect">
            <a:avLst/>
          </a:prstGeom>
          <a:solidFill>
            <a:srgbClr val="752BA1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204A64-49FC-866F-670A-D079E3C2154C}"/>
              </a:ext>
            </a:extLst>
          </p:cNvPr>
          <p:cNvSpPr/>
          <p:nvPr/>
        </p:nvSpPr>
        <p:spPr>
          <a:xfrm>
            <a:off x="3573815" y="2572838"/>
            <a:ext cx="8613895" cy="1307592"/>
          </a:xfrm>
          <a:prstGeom prst="rect">
            <a:avLst/>
          </a:prstGeom>
          <a:solidFill>
            <a:srgbClr val="A02B93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0B925592-7BDA-71FD-8D6D-C6EC9F7D4324}"/>
              </a:ext>
            </a:extLst>
          </p:cNvPr>
          <p:cNvGrpSpPr/>
          <p:nvPr/>
        </p:nvGrpSpPr>
        <p:grpSpPr>
          <a:xfrm>
            <a:off x="2397022" y="1123790"/>
            <a:ext cx="1525763" cy="1327414"/>
            <a:chOff x="5778386" y="2894208"/>
            <a:chExt cx="1525763" cy="1327414"/>
          </a:xfrm>
        </p:grpSpPr>
        <p:sp>
          <p:nvSpPr>
            <p:cNvPr id="68" name="Hexagon 67">
              <a:extLst>
                <a:ext uri="{FF2B5EF4-FFF2-40B4-BE49-F238E27FC236}">
                  <a16:creationId xmlns:a16="http://schemas.microsoft.com/office/drawing/2014/main" id="{48C7BF07-CE6B-608B-2E78-B25A42F1D2E6}"/>
                </a:ext>
              </a:extLst>
            </p:cNvPr>
            <p:cNvSpPr/>
            <p:nvPr/>
          </p:nvSpPr>
          <p:spPr>
            <a:xfrm flipV="1">
              <a:off x="5778386" y="2894208"/>
              <a:ext cx="1525763" cy="1327414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1736021"/>
                <a:satOff val="-118"/>
                <a:lumOff val="280"/>
                <a:alphaOff val="0"/>
              </a:schemeClr>
            </a:fillRef>
            <a:effectRef idx="0">
              <a:schemeClr val="accent5">
                <a:hueOff val="-1736021"/>
                <a:satOff val="-118"/>
                <a:lumOff val="28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1CE18A2E-20E5-7921-50D7-FF952E818C34}"/>
                </a:ext>
              </a:extLst>
            </p:cNvPr>
            <p:cNvSpPr txBox="1"/>
            <p:nvPr/>
          </p:nvSpPr>
          <p:spPr>
            <a:xfrm>
              <a:off x="6009082" y="3250139"/>
              <a:ext cx="1064373" cy="61555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venir Next LT Pro" panose="020B0504020202020204" pitchFamily="34" charset="0"/>
                </a:rPr>
                <a:t>Data </a:t>
              </a:r>
            </a:p>
            <a:p>
              <a:pPr algn="ctr"/>
              <a:r>
                <a:rPr lang="en-US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venir Next LT Pro" panose="020B0504020202020204" pitchFamily="34" charset="0"/>
                </a:rPr>
                <a:t>format</a:t>
              </a: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8FE545BC-1F05-F3DB-C86C-17C0917C256B}"/>
              </a:ext>
            </a:extLst>
          </p:cNvPr>
          <p:cNvSpPr/>
          <p:nvPr/>
        </p:nvSpPr>
        <p:spPr>
          <a:xfrm>
            <a:off x="3579572" y="3993064"/>
            <a:ext cx="8613895" cy="1307592"/>
          </a:xfrm>
          <a:prstGeom prst="rect">
            <a:avLst/>
          </a:prstGeom>
          <a:solidFill>
            <a:srgbClr val="3D2CA2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FEBF2DB-0378-FFC8-3F14-8A0B815A9315}"/>
              </a:ext>
            </a:extLst>
          </p:cNvPr>
          <p:cNvSpPr/>
          <p:nvPr/>
        </p:nvSpPr>
        <p:spPr>
          <a:xfrm>
            <a:off x="3585809" y="5447879"/>
            <a:ext cx="8613895" cy="1307592"/>
          </a:xfrm>
          <a:prstGeom prst="rect">
            <a:avLst/>
          </a:prstGeom>
          <a:solidFill>
            <a:srgbClr val="3D2CA2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B2D3F2C8-C6A3-949E-A997-F195AEF35EC4}"/>
              </a:ext>
            </a:extLst>
          </p:cNvPr>
          <p:cNvGrpSpPr/>
          <p:nvPr/>
        </p:nvGrpSpPr>
        <p:grpSpPr>
          <a:xfrm>
            <a:off x="2397021" y="2553037"/>
            <a:ext cx="1525763" cy="1327414"/>
            <a:chOff x="5778386" y="4327816"/>
            <a:chExt cx="1525763" cy="1327414"/>
          </a:xfrm>
        </p:grpSpPr>
        <p:sp>
          <p:nvSpPr>
            <p:cNvPr id="71" name="Hexagon 70">
              <a:extLst>
                <a:ext uri="{FF2B5EF4-FFF2-40B4-BE49-F238E27FC236}">
                  <a16:creationId xmlns:a16="http://schemas.microsoft.com/office/drawing/2014/main" id="{413C9B8C-3F64-C81B-E0F3-6278630B43A5}"/>
                </a:ext>
              </a:extLst>
            </p:cNvPr>
            <p:cNvSpPr/>
            <p:nvPr/>
          </p:nvSpPr>
          <p:spPr>
            <a:xfrm flipV="1">
              <a:off x="5778386" y="4327816"/>
              <a:ext cx="1525763" cy="1327414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4FEFD625-2AA6-366C-3C5A-A4D129248FD6}"/>
                </a:ext>
              </a:extLst>
            </p:cNvPr>
            <p:cNvSpPr txBox="1"/>
            <p:nvPr/>
          </p:nvSpPr>
          <p:spPr>
            <a:xfrm>
              <a:off x="5923107" y="4837635"/>
              <a:ext cx="1236320" cy="30777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venir Next LT Pro" panose="020B0504020202020204" pitchFamily="34" charset="0"/>
                </a:rPr>
                <a:t>Outdated</a:t>
              </a: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0A0C158D-5A40-1CB0-6A7E-DADAE876D8DC}"/>
              </a:ext>
            </a:extLst>
          </p:cNvPr>
          <p:cNvGrpSpPr/>
          <p:nvPr/>
        </p:nvGrpSpPr>
        <p:grpSpPr>
          <a:xfrm>
            <a:off x="2397021" y="3973263"/>
            <a:ext cx="1525763" cy="1327414"/>
            <a:chOff x="7073455" y="3608265"/>
            <a:chExt cx="1525763" cy="1327414"/>
          </a:xfrm>
        </p:grpSpPr>
        <p:sp>
          <p:nvSpPr>
            <p:cNvPr id="74" name="Hexagon 73">
              <a:extLst>
                <a:ext uri="{FF2B5EF4-FFF2-40B4-BE49-F238E27FC236}">
                  <a16:creationId xmlns:a16="http://schemas.microsoft.com/office/drawing/2014/main" id="{24F18981-100A-DB6A-E26D-A639596CA2CB}"/>
                </a:ext>
              </a:extLst>
            </p:cNvPr>
            <p:cNvSpPr/>
            <p:nvPr/>
          </p:nvSpPr>
          <p:spPr>
            <a:xfrm flipV="1">
              <a:off x="7073455" y="3608265"/>
              <a:ext cx="1525763" cy="1327414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3472043"/>
                <a:satOff val="-236"/>
                <a:lumOff val="560"/>
                <a:alphaOff val="0"/>
              </a:schemeClr>
            </a:fillRef>
            <a:effectRef idx="0">
              <a:schemeClr val="accent5">
                <a:hueOff val="-3472043"/>
                <a:satOff val="-236"/>
                <a:lumOff val="56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FAE492C9-6059-85F1-4646-DC31B9467A27}"/>
                </a:ext>
              </a:extLst>
            </p:cNvPr>
            <p:cNvSpPr txBox="1"/>
            <p:nvPr/>
          </p:nvSpPr>
          <p:spPr>
            <a:xfrm>
              <a:off x="7323752" y="3964196"/>
              <a:ext cx="1025168" cy="61555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venir Next LT Pro" panose="020B0504020202020204" pitchFamily="34" charset="0"/>
                </a:rPr>
                <a:t>Closed data</a:t>
              </a: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04F0F53F-368D-9484-2924-83E9F42D8AC4}"/>
              </a:ext>
            </a:extLst>
          </p:cNvPr>
          <p:cNvGrpSpPr/>
          <p:nvPr/>
        </p:nvGrpSpPr>
        <p:grpSpPr>
          <a:xfrm>
            <a:off x="2398490" y="5415378"/>
            <a:ext cx="1525763" cy="1327414"/>
            <a:chOff x="7073455" y="5041873"/>
            <a:chExt cx="1525763" cy="1327414"/>
          </a:xfrm>
        </p:grpSpPr>
        <p:sp>
          <p:nvSpPr>
            <p:cNvPr id="77" name="Hexagon 76">
              <a:extLst>
                <a:ext uri="{FF2B5EF4-FFF2-40B4-BE49-F238E27FC236}">
                  <a16:creationId xmlns:a16="http://schemas.microsoft.com/office/drawing/2014/main" id="{DD93F6E4-FD6D-5727-911A-15B252705722}"/>
                </a:ext>
              </a:extLst>
            </p:cNvPr>
            <p:cNvSpPr/>
            <p:nvPr/>
          </p:nvSpPr>
          <p:spPr>
            <a:xfrm flipV="1">
              <a:off x="7073455" y="5041873"/>
              <a:ext cx="1525763" cy="1327414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5208064"/>
                <a:satOff val="-354"/>
                <a:lumOff val="840"/>
                <a:alphaOff val="0"/>
              </a:schemeClr>
            </a:fillRef>
            <a:effectRef idx="0">
              <a:schemeClr val="accent5">
                <a:hueOff val="-5208064"/>
                <a:satOff val="-354"/>
                <a:lumOff val="84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6785AC4D-1613-C99A-06F3-DE7D24EE77DC}"/>
                </a:ext>
              </a:extLst>
            </p:cNvPr>
            <p:cNvSpPr txBox="1"/>
            <p:nvPr/>
          </p:nvSpPr>
          <p:spPr>
            <a:xfrm>
              <a:off x="7305534" y="5397804"/>
              <a:ext cx="1061605" cy="61555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venir Next LT Pro" panose="020B0504020202020204" pitchFamily="34" charset="0"/>
                </a:rPr>
                <a:t>Original </a:t>
              </a:r>
            </a:p>
            <a:p>
              <a:r>
                <a:rPr lang="en-US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venir Next LT Pro" panose="020B0504020202020204" pitchFamily="34" charset="0"/>
                </a:rPr>
                <a:t>purpose</a:t>
              </a:r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34CC2D56-B541-279E-D841-28546A586BF5}"/>
              </a:ext>
            </a:extLst>
          </p:cNvPr>
          <p:cNvSpPr txBox="1"/>
          <p:nvPr/>
        </p:nvSpPr>
        <p:spPr>
          <a:xfrm>
            <a:off x="4060362" y="1221355"/>
            <a:ext cx="7650012" cy="11079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Some of the current data is not in spatial format (PDF, image, etc.) and will have to be requested and/or digitize into GIS software.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2074E2-DE6F-A0D3-B373-4B651F0B311A}"/>
              </a:ext>
            </a:extLst>
          </p:cNvPr>
          <p:cNvSpPr txBox="1"/>
          <p:nvPr/>
        </p:nvSpPr>
        <p:spPr>
          <a:xfrm>
            <a:off x="4068771" y="2686912"/>
            <a:ext cx="7940003" cy="11079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The marine environment is very dynamic and some of the current available data for some species are from      5–10-year-old reports.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6AF1EA8-6DE0-B794-E2E8-076451938ACF}"/>
              </a:ext>
            </a:extLst>
          </p:cNvPr>
          <p:cNvSpPr txBox="1"/>
          <p:nvPr/>
        </p:nvSpPr>
        <p:spPr>
          <a:xfrm>
            <a:off x="4060881" y="4102746"/>
            <a:ext cx="7650012" cy="11079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In several cases, the reference found is in a peer-reviewed publication that requires a fee to access the information (USD$20 to $40).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0D3936B-16DF-CA61-31A3-BA5CBB42ABCD}"/>
              </a:ext>
            </a:extLst>
          </p:cNvPr>
          <p:cNvSpPr txBox="1"/>
          <p:nvPr/>
        </p:nvSpPr>
        <p:spPr>
          <a:xfrm>
            <a:off x="4094413" y="5702514"/>
            <a:ext cx="7865423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2400" dirty="0">
                <a:latin typeface="Avenir Next LT Pro" panose="020B0504020202020204" pitchFamily="34" charset="0"/>
              </a:rPr>
              <a:t>Most of the current data was collected with specific objectives, which can affect or limit its use to inform MSP. </a:t>
            </a:r>
          </a:p>
        </p:txBody>
      </p:sp>
    </p:spTree>
    <p:extLst>
      <p:ext uri="{BB962C8B-B14F-4D97-AF65-F5344CB8AC3E}">
        <p14:creationId xmlns:p14="http://schemas.microsoft.com/office/powerpoint/2010/main" val="17018131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2B5606D-7621-E8A2-FE81-769E416E809F}"/>
              </a:ext>
            </a:extLst>
          </p:cNvPr>
          <p:cNvGrpSpPr/>
          <p:nvPr/>
        </p:nvGrpSpPr>
        <p:grpSpPr>
          <a:xfrm>
            <a:off x="-2722391" y="7064524"/>
            <a:ext cx="6666861" cy="681054"/>
            <a:chOff x="-32145" y="6135147"/>
            <a:chExt cx="6666861" cy="681054"/>
          </a:xfrm>
        </p:grpSpPr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75D4F463-E5C2-9B39-0BA3-B5E61E8F3A10}"/>
                </a:ext>
              </a:extLst>
            </p:cNvPr>
            <p:cNvSpPr/>
            <p:nvPr/>
          </p:nvSpPr>
          <p:spPr>
            <a:xfrm>
              <a:off x="-26190" y="6135147"/>
              <a:ext cx="6660906" cy="681054"/>
            </a:xfrm>
            <a:prstGeom prst="homePlate">
              <a:avLst>
                <a:gd name="adj" fmla="val 16411"/>
              </a:avLst>
            </a:prstGeom>
            <a:solidFill>
              <a:sysClr val="window" lastClr="FFFFFF">
                <a:alpha val="78000"/>
              </a:sysClr>
            </a:solidFill>
            <a:ln w="15875" cap="flat" cmpd="sng" algn="ctr">
              <a:noFill/>
              <a:prstDash val="solid"/>
            </a:ln>
            <a:effectLst>
              <a:outerShdw blurRad="50800" dist="50800" dir="5400000" algn="ctr" rotWithShape="0">
                <a:srgbClr val="000000">
                  <a:alpha val="36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29146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endParaRPr>
            </a:p>
          </p:txBody>
        </p:sp>
        <p:pic>
          <p:nvPicPr>
            <p:cNvPr id="8" name="Picture 7" descr="A logo with blue text and waves&#10;&#10;Description automatically generated">
              <a:extLst>
                <a:ext uri="{FF2B5EF4-FFF2-40B4-BE49-F238E27FC236}">
                  <a16:creationId xmlns:a16="http://schemas.microsoft.com/office/drawing/2014/main" id="{663DDE6E-F32E-7F25-205B-0CF6A5A23D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54604" y="6196131"/>
              <a:ext cx="1857453" cy="531771"/>
            </a:xfrm>
            <a:prstGeom prst="rect">
              <a:avLst/>
            </a:prstGeom>
          </p:spPr>
        </p:pic>
        <p:pic>
          <p:nvPicPr>
            <p:cNvPr id="18" name="Picture 17" descr="A logo with green and blue text&#10;&#10;Description automatically generated">
              <a:extLst>
                <a:ext uri="{FF2B5EF4-FFF2-40B4-BE49-F238E27FC236}">
                  <a16:creationId xmlns:a16="http://schemas.microsoft.com/office/drawing/2014/main" id="{36BA764F-E6D7-17EA-942C-373A194859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0995" y="6196131"/>
              <a:ext cx="1181715" cy="531771"/>
            </a:xfrm>
            <a:prstGeom prst="rect">
              <a:avLst/>
            </a:prstGeom>
          </p:spPr>
        </p:pic>
        <p:pic>
          <p:nvPicPr>
            <p:cNvPr id="19" name="Picture 18" descr="A blue logo on a black background&#10;&#10;Description automatically generated">
              <a:extLst>
                <a:ext uri="{FF2B5EF4-FFF2-40B4-BE49-F238E27FC236}">
                  <a16:creationId xmlns:a16="http://schemas.microsoft.com/office/drawing/2014/main" id="{2C40574D-9406-DF09-B278-02F0FAC31D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31693" y="6223436"/>
              <a:ext cx="1576621" cy="500769"/>
            </a:xfrm>
            <a:prstGeom prst="rect">
              <a:avLst/>
            </a:prstGeom>
          </p:spPr>
        </p:pic>
        <p:pic>
          <p:nvPicPr>
            <p:cNvPr id="20" name="Picture 19" descr="A green and white logo&#10;&#10;Description automatically generated">
              <a:extLst>
                <a:ext uri="{FF2B5EF4-FFF2-40B4-BE49-F238E27FC236}">
                  <a16:creationId xmlns:a16="http://schemas.microsoft.com/office/drawing/2014/main" id="{F44ACB95-9CEB-02EF-423A-567F6934A3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32145" y="6257593"/>
              <a:ext cx="1871933" cy="458913"/>
            </a:xfrm>
            <a:prstGeom prst="rect">
              <a:avLst/>
            </a:prstGeom>
            <a:effectLst>
              <a:outerShdw blurRad="63500" sx="102000" sy="102000" algn="ctr" rotWithShape="0">
                <a:schemeClr val="bg1">
                  <a:alpha val="16000"/>
                </a:schemeClr>
              </a:outerShdw>
            </a:effectLst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5C41680-13E6-2936-F4B8-3E3C6072101E}"/>
              </a:ext>
            </a:extLst>
          </p:cNvPr>
          <p:cNvSpPr txBox="1"/>
          <p:nvPr/>
        </p:nvSpPr>
        <p:spPr>
          <a:xfrm>
            <a:off x="2405270" y="67492"/>
            <a:ext cx="9769271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E6CB99-6E18-D0AD-B435-50A285463464}"/>
              </a:ext>
            </a:extLst>
          </p:cNvPr>
          <p:cNvSpPr txBox="1"/>
          <p:nvPr/>
        </p:nvSpPr>
        <p:spPr>
          <a:xfrm>
            <a:off x="-39072" y="2457106"/>
            <a:ext cx="1588160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Overview</a:t>
            </a:r>
            <a:endParaRPr lang="en-US" sz="2400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100C0B-B849-B499-CFC8-E0F6B2BBE5F6}"/>
              </a:ext>
            </a:extLst>
          </p:cNvPr>
          <p:cNvSpPr txBox="1"/>
          <p:nvPr/>
        </p:nvSpPr>
        <p:spPr>
          <a:xfrm>
            <a:off x="278712" y="285273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Background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882DB8-D3EC-73DA-8E9B-DABB1C587E54}"/>
              </a:ext>
            </a:extLst>
          </p:cNvPr>
          <p:cNvSpPr txBox="1"/>
          <p:nvPr/>
        </p:nvSpPr>
        <p:spPr>
          <a:xfrm>
            <a:off x="278712" y="377109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Approach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8AF6F7-55A6-99D2-15C3-F581DFEEFA20}"/>
              </a:ext>
            </a:extLst>
          </p:cNvPr>
          <p:cNvSpPr txBox="1"/>
          <p:nvPr/>
        </p:nvSpPr>
        <p:spPr>
          <a:xfrm>
            <a:off x="278712" y="423027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EF194B-1C6B-5764-0781-439577395356}"/>
              </a:ext>
            </a:extLst>
          </p:cNvPr>
          <p:cNvSpPr txBox="1"/>
          <p:nvPr/>
        </p:nvSpPr>
        <p:spPr>
          <a:xfrm>
            <a:off x="278712" y="331191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B418CE2E-08B3-77A3-8642-D1916C041684}"/>
              </a:ext>
            </a:extLst>
          </p:cNvPr>
          <p:cNvSpPr/>
          <p:nvPr/>
        </p:nvSpPr>
        <p:spPr>
          <a:xfrm rot="5400000">
            <a:off x="-23356" y="5781672"/>
            <a:ext cx="460681" cy="188476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841551-A931-E02A-E65C-6E53AC9F7C5F}"/>
              </a:ext>
            </a:extLst>
          </p:cNvPr>
          <p:cNvSpPr txBox="1"/>
          <p:nvPr/>
        </p:nvSpPr>
        <p:spPr>
          <a:xfrm>
            <a:off x="611040" y="4689450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1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CDCFEE4-07BD-F125-FAEC-BD8B5A90722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328" y="-24545"/>
            <a:ext cx="2291879" cy="2832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5A36F72-BC52-E23A-990B-393294D9B114}"/>
              </a:ext>
            </a:extLst>
          </p:cNvPr>
          <p:cNvSpPr txBox="1"/>
          <p:nvPr/>
        </p:nvSpPr>
        <p:spPr>
          <a:xfrm>
            <a:off x="611040" y="5148630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5737E4-38FE-AECE-7F55-B400F86CC9BD}"/>
              </a:ext>
            </a:extLst>
          </p:cNvPr>
          <p:cNvSpPr txBox="1"/>
          <p:nvPr/>
        </p:nvSpPr>
        <p:spPr>
          <a:xfrm>
            <a:off x="611040" y="5607812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3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441E2C1-865F-9CB8-B04A-E730901F5877}"/>
              </a:ext>
            </a:extLst>
          </p:cNvPr>
          <p:cNvSpPr/>
          <p:nvPr/>
        </p:nvSpPr>
        <p:spPr>
          <a:xfrm>
            <a:off x="3578105" y="1213441"/>
            <a:ext cx="8613895" cy="1307592"/>
          </a:xfrm>
          <a:prstGeom prst="rect">
            <a:avLst/>
          </a:prstGeom>
          <a:solidFill>
            <a:srgbClr val="2D8EA4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607B8C1-DFA1-3362-BBB8-4C9F9A1C5F93}"/>
              </a:ext>
            </a:extLst>
          </p:cNvPr>
          <p:cNvGrpSpPr/>
          <p:nvPr/>
        </p:nvGrpSpPr>
        <p:grpSpPr>
          <a:xfrm>
            <a:off x="2409722" y="1203530"/>
            <a:ext cx="1525763" cy="1327414"/>
            <a:chOff x="5778386" y="2894208"/>
            <a:chExt cx="1525763" cy="1327414"/>
          </a:xfrm>
        </p:grpSpPr>
        <p:sp>
          <p:nvSpPr>
            <p:cNvPr id="29" name="Hexagon 28">
              <a:extLst>
                <a:ext uri="{FF2B5EF4-FFF2-40B4-BE49-F238E27FC236}">
                  <a16:creationId xmlns:a16="http://schemas.microsoft.com/office/drawing/2014/main" id="{7F1D3B6B-D2D0-0F6F-8AB3-7F980D7743D3}"/>
                </a:ext>
              </a:extLst>
            </p:cNvPr>
            <p:cNvSpPr/>
            <p:nvPr/>
          </p:nvSpPr>
          <p:spPr>
            <a:xfrm flipV="1">
              <a:off x="5778386" y="2894208"/>
              <a:ext cx="1525763" cy="1327414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1736021"/>
                <a:satOff val="-118"/>
                <a:lumOff val="280"/>
                <a:alphaOff val="0"/>
              </a:schemeClr>
            </a:fillRef>
            <a:effectRef idx="0">
              <a:schemeClr val="accent5">
                <a:hueOff val="-1736021"/>
                <a:satOff val="-118"/>
                <a:lumOff val="28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9D38EEB-8D96-39D5-324A-FBC541D7A12E}"/>
                </a:ext>
              </a:extLst>
            </p:cNvPr>
            <p:cNvSpPr txBox="1"/>
            <p:nvPr/>
          </p:nvSpPr>
          <p:spPr>
            <a:xfrm>
              <a:off x="6009082" y="3250139"/>
              <a:ext cx="1064373" cy="61555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venir Next LT Pro" panose="020B0504020202020204" pitchFamily="34" charset="0"/>
                </a:rPr>
                <a:t>Data </a:t>
              </a:r>
            </a:p>
            <a:p>
              <a:pPr algn="ctr"/>
              <a:r>
                <a:rPr lang="en-US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venir Next LT Pro" panose="020B0504020202020204" pitchFamily="34" charset="0"/>
                </a:rPr>
                <a:t>format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DBBEB55-766E-1EE3-D76C-6D108B6DBB79}"/>
              </a:ext>
            </a:extLst>
          </p:cNvPr>
          <p:cNvGrpSpPr/>
          <p:nvPr/>
        </p:nvGrpSpPr>
        <p:grpSpPr>
          <a:xfrm>
            <a:off x="2409721" y="2632777"/>
            <a:ext cx="1525763" cy="1327414"/>
            <a:chOff x="5778386" y="4327816"/>
            <a:chExt cx="1525763" cy="1327414"/>
          </a:xfrm>
        </p:grpSpPr>
        <p:sp>
          <p:nvSpPr>
            <p:cNvPr id="32" name="Hexagon 31">
              <a:extLst>
                <a:ext uri="{FF2B5EF4-FFF2-40B4-BE49-F238E27FC236}">
                  <a16:creationId xmlns:a16="http://schemas.microsoft.com/office/drawing/2014/main" id="{A0AE1B8C-5E1A-4B6F-7AEE-93B4DE73541C}"/>
                </a:ext>
              </a:extLst>
            </p:cNvPr>
            <p:cNvSpPr/>
            <p:nvPr/>
          </p:nvSpPr>
          <p:spPr>
            <a:xfrm flipV="1">
              <a:off x="5778386" y="4327816"/>
              <a:ext cx="1525763" cy="1327414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68700E0-E8C4-E001-2F10-5CDF3B646F6F}"/>
                </a:ext>
              </a:extLst>
            </p:cNvPr>
            <p:cNvSpPr txBox="1"/>
            <p:nvPr/>
          </p:nvSpPr>
          <p:spPr>
            <a:xfrm>
              <a:off x="5923107" y="4837635"/>
              <a:ext cx="1236320" cy="30777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venir Next LT Pro" panose="020B0504020202020204" pitchFamily="34" charset="0"/>
                </a:rPr>
                <a:t>Outdated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8342F959-D0B0-FA04-A382-B6801E9CB992}"/>
              </a:ext>
            </a:extLst>
          </p:cNvPr>
          <p:cNvSpPr/>
          <p:nvPr/>
        </p:nvSpPr>
        <p:spPr>
          <a:xfrm>
            <a:off x="3573815" y="2642688"/>
            <a:ext cx="8613895" cy="1307592"/>
          </a:xfrm>
          <a:prstGeom prst="rect">
            <a:avLst/>
          </a:prstGeom>
          <a:solidFill>
            <a:srgbClr val="2DA581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D153D0D-9791-5338-2495-5DED01FAECCA}"/>
              </a:ext>
            </a:extLst>
          </p:cNvPr>
          <p:cNvGrpSpPr/>
          <p:nvPr/>
        </p:nvGrpSpPr>
        <p:grpSpPr>
          <a:xfrm>
            <a:off x="2409721" y="4053003"/>
            <a:ext cx="1525763" cy="1327414"/>
            <a:chOff x="7073455" y="3608265"/>
            <a:chExt cx="1525763" cy="1327414"/>
          </a:xfrm>
        </p:grpSpPr>
        <p:sp>
          <p:nvSpPr>
            <p:cNvPr id="35" name="Hexagon 34">
              <a:extLst>
                <a:ext uri="{FF2B5EF4-FFF2-40B4-BE49-F238E27FC236}">
                  <a16:creationId xmlns:a16="http://schemas.microsoft.com/office/drawing/2014/main" id="{ABE691B9-D089-69DE-C1B9-EAC00DE094CE}"/>
                </a:ext>
              </a:extLst>
            </p:cNvPr>
            <p:cNvSpPr/>
            <p:nvPr/>
          </p:nvSpPr>
          <p:spPr>
            <a:xfrm flipV="1">
              <a:off x="7073455" y="3608265"/>
              <a:ext cx="1525763" cy="1327414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3472043"/>
                <a:satOff val="-236"/>
                <a:lumOff val="560"/>
                <a:alphaOff val="0"/>
              </a:schemeClr>
            </a:fillRef>
            <a:effectRef idx="0">
              <a:schemeClr val="accent5">
                <a:hueOff val="-3472043"/>
                <a:satOff val="-236"/>
                <a:lumOff val="56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8841955-5B27-BB22-0D10-7F638086AEF7}"/>
                </a:ext>
              </a:extLst>
            </p:cNvPr>
            <p:cNvSpPr txBox="1"/>
            <p:nvPr/>
          </p:nvSpPr>
          <p:spPr>
            <a:xfrm>
              <a:off x="7323752" y="3964196"/>
              <a:ext cx="1025168" cy="61555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venir Next LT Pro" panose="020B0504020202020204" pitchFamily="34" charset="0"/>
                </a:rPr>
                <a:t>Closed data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9D7E5F0-6AE7-FA95-B9DC-2CA370D85587}"/>
              </a:ext>
            </a:extLst>
          </p:cNvPr>
          <p:cNvGrpSpPr/>
          <p:nvPr/>
        </p:nvGrpSpPr>
        <p:grpSpPr>
          <a:xfrm>
            <a:off x="2416174" y="2622866"/>
            <a:ext cx="1525763" cy="1327414"/>
            <a:chOff x="8368523" y="2894208"/>
            <a:chExt cx="1525763" cy="1327414"/>
          </a:xfrm>
        </p:grpSpPr>
        <p:sp>
          <p:nvSpPr>
            <p:cNvPr id="38" name="Hexagon 37">
              <a:extLst>
                <a:ext uri="{FF2B5EF4-FFF2-40B4-BE49-F238E27FC236}">
                  <a16:creationId xmlns:a16="http://schemas.microsoft.com/office/drawing/2014/main" id="{587A2926-2893-A7D9-D7D6-A4378140754B}"/>
                </a:ext>
              </a:extLst>
            </p:cNvPr>
            <p:cNvSpPr/>
            <p:nvPr/>
          </p:nvSpPr>
          <p:spPr>
            <a:xfrm flipV="1">
              <a:off x="8368523" y="2894208"/>
              <a:ext cx="1525763" cy="1327414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8680107"/>
                <a:satOff val="-590"/>
                <a:lumOff val="1401"/>
                <a:alphaOff val="0"/>
              </a:schemeClr>
            </a:fillRef>
            <a:effectRef idx="0">
              <a:schemeClr val="accent5">
                <a:hueOff val="-8680107"/>
                <a:satOff val="-590"/>
                <a:lumOff val="1401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CFA735A-737A-0AAF-000C-5A9E49839B1D}"/>
                </a:ext>
              </a:extLst>
            </p:cNvPr>
            <p:cNvSpPr txBox="1"/>
            <p:nvPr/>
          </p:nvSpPr>
          <p:spPr>
            <a:xfrm>
              <a:off x="8506101" y="3096250"/>
              <a:ext cx="1250607" cy="923330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venir Next LT Pro" panose="020B0504020202020204" pitchFamily="34" charset="0"/>
                </a:rPr>
                <a:t>Data</a:t>
              </a:r>
            </a:p>
            <a:p>
              <a:pPr algn="ctr"/>
              <a:r>
                <a:rPr lang="en-US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venir Next LT Pro" panose="020B0504020202020204" pitchFamily="34" charset="0"/>
                </a:rPr>
                <a:t>Manage-</a:t>
              </a:r>
            </a:p>
            <a:p>
              <a:pPr algn="ctr"/>
              <a:r>
                <a:rPr lang="en-US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venir Next LT Pro" panose="020B0504020202020204" pitchFamily="34" charset="0"/>
                </a:rPr>
                <a:t>ment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EA8E7AD-1E16-5F9C-04C0-F20A1413D8B1}"/>
              </a:ext>
            </a:extLst>
          </p:cNvPr>
          <p:cNvGrpSpPr/>
          <p:nvPr/>
        </p:nvGrpSpPr>
        <p:grpSpPr>
          <a:xfrm>
            <a:off x="2409720" y="1203530"/>
            <a:ext cx="1525763" cy="1327414"/>
            <a:chOff x="8368523" y="4327816"/>
            <a:chExt cx="1525763" cy="1327414"/>
          </a:xfrm>
        </p:grpSpPr>
        <p:sp>
          <p:nvSpPr>
            <p:cNvPr id="41" name="Hexagon 40">
              <a:extLst>
                <a:ext uri="{FF2B5EF4-FFF2-40B4-BE49-F238E27FC236}">
                  <a16:creationId xmlns:a16="http://schemas.microsoft.com/office/drawing/2014/main" id="{2B2DE956-C3EE-AC2B-9C68-3C1C4DF89A16}"/>
                </a:ext>
              </a:extLst>
            </p:cNvPr>
            <p:cNvSpPr/>
            <p:nvPr/>
          </p:nvSpPr>
          <p:spPr>
            <a:xfrm flipV="1">
              <a:off x="8368523" y="4327816"/>
              <a:ext cx="1525763" cy="1327414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6944086"/>
                <a:satOff val="-472"/>
                <a:lumOff val="1121"/>
                <a:alphaOff val="0"/>
              </a:schemeClr>
            </a:fillRef>
            <a:effectRef idx="0">
              <a:schemeClr val="accent5">
                <a:hueOff val="-6944086"/>
                <a:satOff val="-472"/>
                <a:lumOff val="1121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C64A449-9211-F5D3-8BD6-DE07A2B5C7A2}"/>
                </a:ext>
              </a:extLst>
            </p:cNvPr>
            <p:cNvSpPr txBox="1"/>
            <p:nvPr/>
          </p:nvSpPr>
          <p:spPr>
            <a:xfrm>
              <a:off x="8637212" y="4683747"/>
              <a:ext cx="988385" cy="61555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venir Next LT Pro" panose="020B0504020202020204" pitchFamily="34" charset="0"/>
                </a:rPr>
                <a:t>Data </a:t>
              </a:r>
            </a:p>
            <a:p>
              <a:pPr algn="ctr"/>
              <a:r>
                <a:rPr lang="en-US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venir Next LT Pro" panose="020B0504020202020204" pitchFamily="34" charset="0"/>
                </a:rPr>
                <a:t>quality</a:t>
              </a: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894DF164-5178-967D-8A9F-0847F52F1EEA}"/>
              </a:ext>
            </a:extLst>
          </p:cNvPr>
          <p:cNvSpPr/>
          <p:nvPr/>
        </p:nvSpPr>
        <p:spPr>
          <a:xfrm>
            <a:off x="3579572" y="4062914"/>
            <a:ext cx="8613895" cy="1307592"/>
          </a:xfrm>
          <a:prstGeom prst="rect">
            <a:avLst/>
          </a:prstGeom>
          <a:solidFill>
            <a:srgbClr val="2EA648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526388-CAC7-281A-2C00-FFCBEB1EAEB3}"/>
              </a:ext>
            </a:extLst>
          </p:cNvPr>
          <p:cNvSpPr txBox="1"/>
          <p:nvPr/>
        </p:nvSpPr>
        <p:spPr>
          <a:xfrm>
            <a:off x="4060881" y="4172596"/>
            <a:ext cx="7650012" cy="11079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Online database (index) in which authors can enter the description of their research and or project. Ideally, also a description of their spatial data.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65B6EF6-6D26-C247-BE48-2D1ED631EBCF}"/>
              </a:ext>
            </a:extLst>
          </p:cNvPr>
          <p:cNvSpPr txBox="1"/>
          <p:nvPr/>
        </p:nvSpPr>
        <p:spPr>
          <a:xfrm>
            <a:off x="4073062" y="1301095"/>
            <a:ext cx="8126642" cy="11079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Data should meet acceptable standards, contain a file describing how spatial data was collected (scale &amp; resolution) and analyzed -&gt;understand data limitations. 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815482D-891A-90ED-6D07-2DFA141595BA}"/>
              </a:ext>
            </a:extLst>
          </p:cNvPr>
          <p:cNvSpPr/>
          <p:nvPr/>
        </p:nvSpPr>
        <p:spPr>
          <a:xfrm>
            <a:off x="3585809" y="5505029"/>
            <a:ext cx="8613895" cy="1307592"/>
          </a:xfrm>
          <a:prstGeom prst="rect">
            <a:avLst/>
          </a:prstGeom>
          <a:solidFill>
            <a:srgbClr val="4EA72E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418CFDD-E74E-B79E-89A0-24AFAACF7B98}"/>
              </a:ext>
            </a:extLst>
          </p:cNvPr>
          <p:cNvSpPr txBox="1"/>
          <p:nvPr/>
        </p:nvSpPr>
        <p:spPr>
          <a:xfrm>
            <a:off x="4094413" y="5759664"/>
            <a:ext cx="7865423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2400" dirty="0">
                <a:latin typeface="Avenir Next LT Pro" panose="020B0504020202020204" pitchFamily="34" charset="0"/>
              </a:rPr>
              <a:t>Development of an online portal to host and share data and encourage stakeholder participation-&gt; long term.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42B1335-C933-E005-C96A-8D506F7D93AB}"/>
              </a:ext>
            </a:extLst>
          </p:cNvPr>
          <p:cNvGrpSpPr/>
          <p:nvPr/>
        </p:nvGrpSpPr>
        <p:grpSpPr>
          <a:xfrm>
            <a:off x="2402450" y="4044289"/>
            <a:ext cx="1525763" cy="1327414"/>
            <a:chOff x="9663591" y="3608265"/>
            <a:chExt cx="1525763" cy="1327414"/>
          </a:xfrm>
        </p:grpSpPr>
        <p:sp>
          <p:nvSpPr>
            <p:cNvPr id="46" name="Hexagon 45">
              <a:extLst>
                <a:ext uri="{FF2B5EF4-FFF2-40B4-BE49-F238E27FC236}">
                  <a16:creationId xmlns:a16="http://schemas.microsoft.com/office/drawing/2014/main" id="{7DBD81E0-66BA-3F18-E09A-B8D9404C6710}"/>
                </a:ext>
              </a:extLst>
            </p:cNvPr>
            <p:cNvSpPr/>
            <p:nvPr/>
          </p:nvSpPr>
          <p:spPr>
            <a:xfrm flipV="1">
              <a:off x="9663591" y="3608265"/>
              <a:ext cx="1525763" cy="1327414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10416129"/>
                <a:satOff val="-708"/>
                <a:lumOff val="1681"/>
                <a:alphaOff val="0"/>
              </a:schemeClr>
            </a:fillRef>
            <a:effectRef idx="0">
              <a:schemeClr val="accent5">
                <a:hueOff val="-10416129"/>
                <a:satOff val="-708"/>
                <a:lumOff val="1681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3CE87C1-73E1-AEC1-616E-6181DEDA9D47}"/>
                </a:ext>
              </a:extLst>
            </p:cNvPr>
            <p:cNvSpPr txBox="1"/>
            <p:nvPr/>
          </p:nvSpPr>
          <p:spPr>
            <a:xfrm>
              <a:off x="9947845" y="3964196"/>
              <a:ext cx="957254" cy="61555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venir Next LT Pro" panose="020B0504020202020204" pitchFamily="34" charset="0"/>
                </a:rPr>
                <a:t>Decen-</a:t>
              </a:r>
            </a:p>
            <a:p>
              <a:pPr algn="ctr"/>
              <a:r>
                <a:rPr lang="en-US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venir Next LT Pro" panose="020B0504020202020204" pitchFamily="34" charset="0"/>
                </a:rPr>
                <a:t>tralize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BB9A0CD-4BE3-FC25-FDF8-9E0C7B8A64D9}"/>
              </a:ext>
            </a:extLst>
          </p:cNvPr>
          <p:cNvGrpSpPr/>
          <p:nvPr/>
        </p:nvGrpSpPr>
        <p:grpSpPr>
          <a:xfrm>
            <a:off x="2402449" y="5480594"/>
            <a:ext cx="1525763" cy="1327414"/>
            <a:chOff x="9677696" y="5041873"/>
            <a:chExt cx="1525763" cy="1327414"/>
          </a:xfrm>
        </p:grpSpPr>
        <p:sp>
          <p:nvSpPr>
            <p:cNvPr id="49" name="Hexagon 48">
              <a:extLst>
                <a:ext uri="{FF2B5EF4-FFF2-40B4-BE49-F238E27FC236}">
                  <a16:creationId xmlns:a16="http://schemas.microsoft.com/office/drawing/2014/main" id="{67D0B840-FE53-E4CB-4E1A-0F5129DEADB8}"/>
                </a:ext>
              </a:extLst>
            </p:cNvPr>
            <p:cNvSpPr/>
            <p:nvPr/>
          </p:nvSpPr>
          <p:spPr>
            <a:xfrm flipV="1">
              <a:off x="9677696" y="5041873"/>
              <a:ext cx="1525763" cy="1327414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12152150"/>
                <a:satOff val="-826"/>
                <a:lumOff val="1961"/>
                <a:alphaOff val="0"/>
              </a:schemeClr>
            </a:fillRef>
            <a:effectRef idx="0">
              <a:schemeClr val="accent5">
                <a:hueOff val="-12152150"/>
                <a:satOff val="-826"/>
                <a:lumOff val="1961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B988909-FA9C-21A8-B510-6F1F3C73237D}"/>
                </a:ext>
              </a:extLst>
            </p:cNvPr>
            <p:cNvSpPr txBox="1"/>
            <p:nvPr/>
          </p:nvSpPr>
          <p:spPr>
            <a:xfrm>
              <a:off x="9710150" y="5397804"/>
              <a:ext cx="1460855" cy="61555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venir Next LT Pro" panose="020B0504020202020204" pitchFamily="34" charset="0"/>
                </a:rPr>
                <a:t>Data integration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83C68984-D807-FC5F-998C-E0B3A14856A6}"/>
              </a:ext>
            </a:extLst>
          </p:cNvPr>
          <p:cNvSpPr txBox="1"/>
          <p:nvPr/>
        </p:nvSpPr>
        <p:spPr>
          <a:xfrm>
            <a:off x="4057122" y="2766966"/>
            <a:ext cx="7940003" cy="11079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Understand and plan for data management (collecting, keeping, and using data efficiently) -&gt;coordinate system, identify data error, etc. </a:t>
            </a:r>
          </a:p>
        </p:txBody>
      </p:sp>
    </p:spTree>
    <p:extLst>
      <p:ext uri="{BB962C8B-B14F-4D97-AF65-F5344CB8AC3E}">
        <p14:creationId xmlns:p14="http://schemas.microsoft.com/office/powerpoint/2010/main" val="36703008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2B5606D-7621-E8A2-FE81-769E416E809F}"/>
              </a:ext>
            </a:extLst>
          </p:cNvPr>
          <p:cNvGrpSpPr/>
          <p:nvPr/>
        </p:nvGrpSpPr>
        <p:grpSpPr>
          <a:xfrm>
            <a:off x="-2722391" y="7064524"/>
            <a:ext cx="6666861" cy="681054"/>
            <a:chOff x="-32145" y="6135147"/>
            <a:chExt cx="6666861" cy="681054"/>
          </a:xfrm>
        </p:grpSpPr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75D4F463-E5C2-9B39-0BA3-B5E61E8F3A10}"/>
                </a:ext>
              </a:extLst>
            </p:cNvPr>
            <p:cNvSpPr/>
            <p:nvPr/>
          </p:nvSpPr>
          <p:spPr>
            <a:xfrm>
              <a:off x="-26190" y="6135147"/>
              <a:ext cx="6660906" cy="681054"/>
            </a:xfrm>
            <a:prstGeom prst="homePlate">
              <a:avLst>
                <a:gd name="adj" fmla="val 16411"/>
              </a:avLst>
            </a:prstGeom>
            <a:solidFill>
              <a:sysClr val="window" lastClr="FFFFFF">
                <a:alpha val="78000"/>
              </a:sysClr>
            </a:solidFill>
            <a:ln w="15875" cap="flat" cmpd="sng" algn="ctr">
              <a:noFill/>
              <a:prstDash val="solid"/>
            </a:ln>
            <a:effectLst>
              <a:outerShdw blurRad="50800" dist="50800" dir="5400000" algn="ctr" rotWithShape="0">
                <a:srgbClr val="000000">
                  <a:alpha val="36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29146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endParaRPr>
            </a:p>
          </p:txBody>
        </p:sp>
        <p:pic>
          <p:nvPicPr>
            <p:cNvPr id="8" name="Picture 7" descr="A logo with blue text and waves&#10;&#10;Description automatically generated">
              <a:extLst>
                <a:ext uri="{FF2B5EF4-FFF2-40B4-BE49-F238E27FC236}">
                  <a16:creationId xmlns:a16="http://schemas.microsoft.com/office/drawing/2014/main" id="{663DDE6E-F32E-7F25-205B-0CF6A5A23D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54604" y="6196131"/>
              <a:ext cx="1857453" cy="531771"/>
            </a:xfrm>
            <a:prstGeom prst="rect">
              <a:avLst/>
            </a:prstGeom>
          </p:spPr>
        </p:pic>
        <p:pic>
          <p:nvPicPr>
            <p:cNvPr id="18" name="Picture 17" descr="A logo with green and blue text&#10;&#10;Description automatically generated">
              <a:extLst>
                <a:ext uri="{FF2B5EF4-FFF2-40B4-BE49-F238E27FC236}">
                  <a16:creationId xmlns:a16="http://schemas.microsoft.com/office/drawing/2014/main" id="{36BA764F-E6D7-17EA-942C-373A194859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0995" y="6196131"/>
              <a:ext cx="1181715" cy="531771"/>
            </a:xfrm>
            <a:prstGeom prst="rect">
              <a:avLst/>
            </a:prstGeom>
          </p:spPr>
        </p:pic>
        <p:pic>
          <p:nvPicPr>
            <p:cNvPr id="19" name="Picture 18" descr="A blue logo on a black background&#10;&#10;Description automatically generated">
              <a:extLst>
                <a:ext uri="{FF2B5EF4-FFF2-40B4-BE49-F238E27FC236}">
                  <a16:creationId xmlns:a16="http://schemas.microsoft.com/office/drawing/2014/main" id="{2C40574D-9406-DF09-B278-02F0FAC31D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31693" y="6223436"/>
              <a:ext cx="1576621" cy="500769"/>
            </a:xfrm>
            <a:prstGeom prst="rect">
              <a:avLst/>
            </a:prstGeom>
          </p:spPr>
        </p:pic>
        <p:pic>
          <p:nvPicPr>
            <p:cNvPr id="20" name="Picture 19" descr="A green and white logo&#10;&#10;Description automatically generated">
              <a:extLst>
                <a:ext uri="{FF2B5EF4-FFF2-40B4-BE49-F238E27FC236}">
                  <a16:creationId xmlns:a16="http://schemas.microsoft.com/office/drawing/2014/main" id="{F44ACB95-9CEB-02EF-423A-567F6934A3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32145" y="6257593"/>
              <a:ext cx="1871933" cy="458913"/>
            </a:xfrm>
            <a:prstGeom prst="rect">
              <a:avLst/>
            </a:prstGeom>
            <a:effectLst>
              <a:outerShdw blurRad="63500" sx="102000" sy="102000" algn="ctr" rotWithShape="0">
                <a:schemeClr val="bg1">
                  <a:alpha val="16000"/>
                </a:schemeClr>
              </a:outerShdw>
            </a:effectLst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5C41680-13E6-2936-F4B8-3E3C6072101E}"/>
              </a:ext>
            </a:extLst>
          </p:cNvPr>
          <p:cNvSpPr txBox="1"/>
          <p:nvPr/>
        </p:nvSpPr>
        <p:spPr>
          <a:xfrm>
            <a:off x="2405270" y="67492"/>
            <a:ext cx="9769271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E6CB99-6E18-D0AD-B435-50A285463464}"/>
              </a:ext>
            </a:extLst>
          </p:cNvPr>
          <p:cNvSpPr txBox="1"/>
          <p:nvPr/>
        </p:nvSpPr>
        <p:spPr>
          <a:xfrm>
            <a:off x="-39072" y="2457106"/>
            <a:ext cx="1588160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Overview</a:t>
            </a:r>
            <a:endParaRPr lang="en-US" sz="2400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100C0B-B849-B499-CFC8-E0F6B2BBE5F6}"/>
              </a:ext>
            </a:extLst>
          </p:cNvPr>
          <p:cNvSpPr txBox="1"/>
          <p:nvPr/>
        </p:nvSpPr>
        <p:spPr>
          <a:xfrm>
            <a:off x="278712" y="285273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Background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882DB8-D3EC-73DA-8E9B-DABB1C587E54}"/>
              </a:ext>
            </a:extLst>
          </p:cNvPr>
          <p:cNvSpPr txBox="1"/>
          <p:nvPr/>
        </p:nvSpPr>
        <p:spPr>
          <a:xfrm>
            <a:off x="278712" y="377109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Approach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8AF6F7-55A6-99D2-15C3-F581DFEEFA20}"/>
              </a:ext>
            </a:extLst>
          </p:cNvPr>
          <p:cNvSpPr txBox="1"/>
          <p:nvPr/>
        </p:nvSpPr>
        <p:spPr>
          <a:xfrm>
            <a:off x="278712" y="423027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EF194B-1C6B-5764-0781-439577395356}"/>
              </a:ext>
            </a:extLst>
          </p:cNvPr>
          <p:cNvSpPr txBox="1"/>
          <p:nvPr/>
        </p:nvSpPr>
        <p:spPr>
          <a:xfrm>
            <a:off x="278712" y="331191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B418CE2E-08B3-77A3-8642-D1916C041684}"/>
              </a:ext>
            </a:extLst>
          </p:cNvPr>
          <p:cNvSpPr/>
          <p:nvPr/>
        </p:nvSpPr>
        <p:spPr>
          <a:xfrm rot="5400000">
            <a:off x="-23356" y="5781672"/>
            <a:ext cx="460681" cy="188476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841551-A931-E02A-E65C-6E53AC9F7C5F}"/>
              </a:ext>
            </a:extLst>
          </p:cNvPr>
          <p:cNvSpPr txBox="1"/>
          <p:nvPr/>
        </p:nvSpPr>
        <p:spPr>
          <a:xfrm>
            <a:off x="611040" y="4689450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1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CDCFEE4-07BD-F125-FAEC-BD8B5A90722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328" y="-24545"/>
            <a:ext cx="2291879" cy="2832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5A36F72-BC52-E23A-990B-393294D9B114}"/>
              </a:ext>
            </a:extLst>
          </p:cNvPr>
          <p:cNvSpPr txBox="1"/>
          <p:nvPr/>
        </p:nvSpPr>
        <p:spPr>
          <a:xfrm>
            <a:off x="611040" y="5148630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5737E4-38FE-AECE-7F55-B400F86CC9BD}"/>
              </a:ext>
            </a:extLst>
          </p:cNvPr>
          <p:cNvSpPr txBox="1"/>
          <p:nvPr/>
        </p:nvSpPr>
        <p:spPr>
          <a:xfrm>
            <a:off x="611040" y="5607812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3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65B6EF6-6D26-C247-BE48-2D1ED631EBCF}"/>
              </a:ext>
            </a:extLst>
          </p:cNvPr>
          <p:cNvSpPr txBox="1"/>
          <p:nvPr/>
        </p:nvSpPr>
        <p:spPr>
          <a:xfrm>
            <a:off x="2276384" y="1981722"/>
            <a:ext cx="9753600" cy="11079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2400" dirty="0">
                <a:latin typeface="Avenir Next LT Pro" panose="020B0504020202020204" pitchFamily="34" charset="0"/>
              </a:rPr>
              <a:t>Using the whiteboard, please provide your feedback regarding strengths, weaknesses, opportunities, and treats (SWOT) of a data sharing mechanism for MSP in Barbados. 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418CFDD-E74E-B79E-89A0-24AFAACF7B98}"/>
              </a:ext>
            </a:extLst>
          </p:cNvPr>
          <p:cNvSpPr txBox="1"/>
          <p:nvPr/>
        </p:nvSpPr>
        <p:spPr>
          <a:xfrm>
            <a:off x="2131827" y="1234471"/>
            <a:ext cx="10042714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400" b="1" dirty="0">
                <a:latin typeface="Avenir Next LT Pro" panose="020B0504020202020204" pitchFamily="34" charset="0"/>
              </a:rPr>
              <a:t>DATA SHARING MECHANISM FOR MSP</a:t>
            </a:r>
          </a:p>
          <a:p>
            <a:pPr algn="ctr"/>
            <a:r>
              <a:rPr lang="en-US" sz="2400" b="1" dirty="0">
                <a:latin typeface="Avenir Next LT Pro" panose="020B0504020202020204" pitchFamily="34" charset="0"/>
              </a:rPr>
              <a:t>Activity 3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3BA3E92-CD92-293E-A2AF-7A142A036C2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11164" y="4137988"/>
            <a:ext cx="1596159" cy="1968263"/>
          </a:xfrm>
          <a:prstGeom prst="rect">
            <a:avLst/>
          </a:prstGeom>
        </p:spPr>
      </p:pic>
      <p:pic>
        <p:nvPicPr>
          <p:cNvPr id="26" name="Picture 25">
            <a:hlinkClick r:id="rId10"/>
            <a:extLst>
              <a:ext uri="{FF2B5EF4-FFF2-40B4-BE49-F238E27FC236}">
                <a16:creationId xmlns:a16="http://schemas.microsoft.com/office/drawing/2014/main" id="{CB6B20F1-21BE-8277-5DB7-E6127E24863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270" y="3228920"/>
            <a:ext cx="6034020" cy="341439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169742C-C1CF-C834-415E-2CDA6F3163A3}"/>
              </a:ext>
            </a:extLst>
          </p:cNvPr>
          <p:cNvSpPr txBox="1"/>
          <p:nvPr/>
        </p:nvSpPr>
        <p:spPr>
          <a:xfrm>
            <a:off x="8307817" y="2782402"/>
            <a:ext cx="38028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10"/>
              </a:rPr>
              <a:t>https://rb.gy/07urgc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031974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2B5606D-7621-E8A2-FE81-769E416E809F}"/>
              </a:ext>
            </a:extLst>
          </p:cNvPr>
          <p:cNvGrpSpPr/>
          <p:nvPr/>
        </p:nvGrpSpPr>
        <p:grpSpPr>
          <a:xfrm>
            <a:off x="-2722391" y="7064524"/>
            <a:ext cx="6666861" cy="681054"/>
            <a:chOff x="-32145" y="6135147"/>
            <a:chExt cx="6666861" cy="681054"/>
          </a:xfrm>
        </p:grpSpPr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75D4F463-E5C2-9B39-0BA3-B5E61E8F3A10}"/>
                </a:ext>
              </a:extLst>
            </p:cNvPr>
            <p:cNvSpPr/>
            <p:nvPr/>
          </p:nvSpPr>
          <p:spPr>
            <a:xfrm>
              <a:off x="-26190" y="6135147"/>
              <a:ext cx="6660906" cy="681054"/>
            </a:xfrm>
            <a:prstGeom prst="homePlate">
              <a:avLst>
                <a:gd name="adj" fmla="val 16411"/>
              </a:avLst>
            </a:prstGeom>
            <a:solidFill>
              <a:sysClr val="window" lastClr="FFFFFF">
                <a:alpha val="78000"/>
              </a:sysClr>
            </a:solidFill>
            <a:ln w="15875" cap="flat" cmpd="sng" algn="ctr">
              <a:noFill/>
              <a:prstDash val="solid"/>
            </a:ln>
            <a:effectLst>
              <a:outerShdw blurRad="50800" dist="50800" dir="5400000" algn="ctr" rotWithShape="0">
                <a:srgbClr val="000000">
                  <a:alpha val="36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29146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endParaRPr>
            </a:p>
          </p:txBody>
        </p:sp>
        <p:pic>
          <p:nvPicPr>
            <p:cNvPr id="8" name="Picture 7" descr="A logo with blue text and waves&#10;&#10;Description automatically generated">
              <a:extLst>
                <a:ext uri="{FF2B5EF4-FFF2-40B4-BE49-F238E27FC236}">
                  <a16:creationId xmlns:a16="http://schemas.microsoft.com/office/drawing/2014/main" id="{663DDE6E-F32E-7F25-205B-0CF6A5A23D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54604" y="6196131"/>
              <a:ext cx="1857453" cy="531771"/>
            </a:xfrm>
            <a:prstGeom prst="rect">
              <a:avLst/>
            </a:prstGeom>
          </p:spPr>
        </p:pic>
        <p:pic>
          <p:nvPicPr>
            <p:cNvPr id="18" name="Picture 17" descr="A logo with green and blue text&#10;&#10;Description automatically generated">
              <a:extLst>
                <a:ext uri="{FF2B5EF4-FFF2-40B4-BE49-F238E27FC236}">
                  <a16:creationId xmlns:a16="http://schemas.microsoft.com/office/drawing/2014/main" id="{36BA764F-E6D7-17EA-942C-373A194859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0995" y="6196131"/>
              <a:ext cx="1181715" cy="531771"/>
            </a:xfrm>
            <a:prstGeom prst="rect">
              <a:avLst/>
            </a:prstGeom>
          </p:spPr>
        </p:pic>
        <p:pic>
          <p:nvPicPr>
            <p:cNvPr id="19" name="Picture 18" descr="A blue logo on a black background&#10;&#10;Description automatically generated">
              <a:extLst>
                <a:ext uri="{FF2B5EF4-FFF2-40B4-BE49-F238E27FC236}">
                  <a16:creationId xmlns:a16="http://schemas.microsoft.com/office/drawing/2014/main" id="{2C40574D-9406-DF09-B278-02F0FAC31D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31693" y="6223436"/>
              <a:ext cx="1576621" cy="500769"/>
            </a:xfrm>
            <a:prstGeom prst="rect">
              <a:avLst/>
            </a:prstGeom>
          </p:spPr>
        </p:pic>
        <p:pic>
          <p:nvPicPr>
            <p:cNvPr id="20" name="Picture 19" descr="A green and white logo&#10;&#10;Description automatically generated">
              <a:extLst>
                <a:ext uri="{FF2B5EF4-FFF2-40B4-BE49-F238E27FC236}">
                  <a16:creationId xmlns:a16="http://schemas.microsoft.com/office/drawing/2014/main" id="{F44ACB95-9CEB-02EF-423A-567F6934A3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32145" y="6257593"/>
              <a:ext cx="1871933" cy="458913"/>
            </a:xfrm>
            <a:prstGeom prst="rect">
              <a:avLst/>
            </a:prstGeom>
            <a:effectLst>
              <a:outerShdw blurRad="63500" sx="102000" sy="102000" algn="ctr" rotWithShape="0">
                <a:schemeClr val="bg1">
                  <a:alpha val="16000"/>
                </a:schemeClr>
              </a:outerShdw>
            </a:effectLst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5C41680-13E6-2936-F4B8-3E3C6072101E}"/>
              </a:ext>
            </a:extLst>
          </p:cNvPr>
          <p:cNvSpPr txBox="1"/>
          <p:nvPr/>
        </p:nvSpPr>
        <p:spPr>
          <a:xfrm>
            <a:off x="2405270" y="67492"/>
            <a:ext cx="9769271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E6CB99-6E18-D0AD-B435-50A285463464}"/>
              </a:ext>
            </a:extLst>
          </p:cNvPr>
          <p:cNvSpPr txBox="1"/>
          <p:nvPr/>
        </p:nvSpPr>
        <p:spPr>
          <a:xfrm>
            <a:off x="-3366472" y="2397379"/>
            <a:ext cx="1588160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Overview</a:t>
            </a:r>
            <a:endParaRPr lang="en-US" sz="2400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100C0B-B849-B499-CFC8-E0F6B2BBE5F6}"/>
              </a:ext>
            </a:extLst>
          </p:cNvPr>
          <p:cNvSpPr txBox="1"/>
          <p:nvPr/>
        </p:nvSpPr>
        <p:spPr>
          <a:xfrm>
            <a:off x="-3048688" y="2793003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Background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882DB8-D3EC-73DA-8E9B-DABB1C587E54}"/>
              </a:ext>
            </a:extLst>
          </p:cNvPr>
          <p:cNvSpPr txBox="1"/>
          <p:nvPr/>
        </p:nvSpPr>
        <p:spPr>
          <a:xfrm>
            <a:off x="-3048688" y="3711363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Approach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8AF6F7-55A6-99D2-15C3-F581DFEEFA20}"/>
              </a:ext>
            </a:extLst>
          </p:cNvPr>
          <p:cNvSpPr txBox="1"/>
          <p:nvPr/>
        </p:nvSpPr>
        <p:spPr>
          <a:xfrm>
            <a:off x="-3048688" y="4170543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EF194B-1C6B-5764-0781-439577395356}"/>
              </a:ext>
            </a:extLst>
          </p:cNvPr>
          <p:cNvSpPr txBox="1"/>
          <p:nvPr/>
        </p:nvSpPr>
        <p:spPr>
          <a:xfrm>
            <a:off x="-3048688" y="3252183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B418CE2E-08B3-77A3-8642-D1916C041684}"/>
              </a:ext>
            </a:extLst>
          </p:cNvPr>
          <p:cNvSpPr/>
          <p:nvPr/>
        </p:nvSpPr>
        <p:spPr>
          <a:xfrm rot="5400000">
            <a:off x="-3350756" y="5721945"/>
            <a:ext cx="460681" cy="188476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841551-A931-E02A-E65C-6E53AC9F7C5F}"/>
              </a:ext>
            </a:extLst>
          </p:cNvPr>
          <p:cNvSpPr txBox="1"/>
          <p:nvPr/>
        </p:nvSpPr>
        <p:spPr>
          <a:xfrm>
            <a:off x="-2716360" y="4629723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1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CDCFEE4-07BD-F125-FAEC-BD8B5A90722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932365" y="-570645"/>
            <a:ext cx="2291879" cy="2832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5A36F72-BC52-E23A-990B-393294D9B114}"/>
              </a:ext>
            </a:extLst>
          </p:cNvPr>
          <p:cNvSpPr txBox="1"/>
          <p:nvPr/>
        </p:nvSpPr>
        <p:spPr>
          <a:xfrm>
            <a:off x="-2716360" y="5088903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5737E4-38FE-AECE-7F55-B400F86CC9BD}"/>
              </a:ext>
            </a:extLst>
          </p:cNvPr>
          <p:cNvSpPr txBox="1"/>
          <p:nvPr/>
        </p:nvSpPr>
        <p:spPr>
          <a:xfrm>
            <a:off x="-2716360" y="5548085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3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65B6EF6-6D26-C247-BE48-2D1ED631EBCF}"/>
              </a:ext>
            </a:extLst>
          </p:cNvPr>
          <p:cNvSpPr txBox="1"/>
          <p:nvPr/>
        </p:nvSpPr>
        <p:spPr>
          <a:xfrm>
            <a:off x="9447861" y="1617527"/>
            <a:ext cx="2636190" cy="51706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182880" tIns="182880" rIns="182880" bIns="182880">
            <a:spAutoFit/>
          </a:bodyPr>
          <a:lstStyle/>
          <a:p>
            <a:pPr algn="ctr"/>
            <a:r>
              <a:rPr lang="en-US" sz="2400" b="1" dirty="0">
                <a:latin typeface="Avenir Next LT Pro" panose="020B0504020202020204" pitchFamily="34" charset="0"/>
              </a:rPr>
              <a:t>SWOT</a:t>
            </a:r>
          </a:p>
          <a:p>
            <a:r>
              <a:rPr lang="en-US" sz="2400" b="1" dirty="0">
                <a:latin typeface="Avenir Next LT Pro" panose="020B0504020202020204" pitchFamily="34" charset="0"/>
              </a:rPr>
              <a:t>What: </a:t>
            </a:r>
            <a:r>
              <a:rPr lang="en-US" sz="2400" dirty="0">
                <a:latin typeface="Avenir Next LT Pro" panose="020B0504020202020204" pitchFamily="34" charset="0"/>
              </a:rPr>
              <a:t>is a technique use for planning and strategic analysis</a:t>
            </a:r>
          </a:p>
          <a:p>
            <a:endParaRPr lang="en-US" sz="2400" dirty="0">
              <a:latin typeface="Avenir Next LT Pro" panose="020B0504020202020204" pitchFamily="34" charset="0"/>
            </a:endParaRPr>
          </a:p>
          <a:p>
            <a:r>
              <a:rPr lang="en-US" sz="2400" b="1" dirty="0">
                <a:latin typeface="Avenir Next LT Pro" panose="020B0504020202020204" pitchFamily="34" charset="0"/>
              </a:rPr>
              <a:t>Why: </a:t>
            </a:r>
            <a:r>
              <a:rPr lang="en-US" sz="2400" dirty="0">
                <a:latin typeface="Avenir Next LT Pro" panose="020B0504020202020204" pitchFamily="34" charset="0"/>
              </a:rPr>
              <a:t>to explore new solutions, identify barriers,  as a brainstorming exercise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418CFDD-E74E-B79E-89A0-24AFAACF7B98}"/>
              </a:ext>
            </a:extLst>
          </p:cNvPr>
          <p:cNvSpPr txBox="1"/>
          <p:nvPr/>
        </p:nvSpPr>
        <p:spPr>
          <a:xfrm>
            <a:off x="2131827" y="1234471"/>
            <a:ext cx="10042714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400" b="1" dirty="0">
                <a:latin typeface="Avenir Next LT Pro" panose="020B0504020202020204" pitchFamily="34" charset="0"/>
              </a:rPr>
              <a:t>DATA SHARING MECHANISM FOR MSP</a:t>
            </a:r>
          </a:p>
          <a:p>
            <a:pPr algn="ctr"/>
            <a:r>
              <a:rPr lang="en-US" sz="2400" b="1" dirty="0">
                <a:latin typeface="Avenir Next LT Pro" panose="020B0504020202020204" pitchFamily="34" charset="0"/>
              </a:rPr>
              <a:t>Activity 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1294E1-14DC-A8B3-FD2A-4611D111C6CC}"/>
              </a:ext>
            </a:extLst>
          </p:cNvPr>
          <p:cNvSpPr/>
          <p:nvPr/>
        </p:nvSpPr>
        <p:spPr>
          <a:xfrm>
            <a:off x="-70243" y="1058454"/>
            <a:ext cx="2291879" cy="59819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hlinkClick r:id="rId9"/>
            <a:extLst>
              <a:ext uri="{FF2B5EF4-FFF2-40B4-BE49-F238E27FC236}">
                <a16:creationId xmlns:a16="http://schemas.microsoft.com/office/drawing/2014/main" id="{CB6B20F1-21BE-8277-5DB7-E6127E24863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525" y="1625600"/>
            <a:ext cx="8908567" cy="5040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853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2B5606D-7621-E8A2-FE81-769E416E809F}"/>
              </a:ext>
            </a:extLst>
          </p:cNvPr>
          <p:cNvGrpSpPr/>
          <p:nvPr/>
        </p:nvGrpSpPr>
        <p:grpSpPr>
          <a:xfrm>
            <a:off x="-2722391" y="7064524"/>
            <a:ext cx="6666861" cy="681054"/>
            <a:chOff x="-32145" y="6135147"/>
            <a:chExt cx="6666861" cy="681054"/>
          </a:xfrm>
        </p:grpSpPr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75D4F463-E5C2-9B39-0BA3-B5E61E8F3A10}"/>
                </a:ext>
              </a:extLst>
            </p:cNvPr>
            <p:cNvSpPr/>
            <p:nvPr/>
          </p:nvSpPr>
          <p:spPr>
            <a:xfrm>
              <a:off x="-26190" y="6135147"/>
              <a:ext cx="6660906" cy="681054"/>
            </a:xfrm>
            <a:prstGeom prst="homePlate">
              <a:avLst>
                <a:gd name="adj" fmla="val 16411"/>
              </a:avLst>
            </a:prstGeom>
            <a:solidFill>
              <a:sysClr val="window" lastClr="FFFFFF">
                <a:alpha val="78000"/>
              </a:sysClr>
            </a:solidFill>
            <a:ln w="15875" cap="flat" cmpd="sng" algn="ctr">
              <a:noFill/>
              <a:prstDash val="solid"/>
            </a:ln>
            <a:effectLst>
              <a:outerShdw blurRad="50800" dist="50800" dir="5400000" algn="ctr" rotWithShape="0">
                <a:srgbClr val="000000">
                  <a:alpha val="36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29146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endParaRPr>
            </a:p>
          </p:txBody>
        </p:sp>
        <p:pic>
          <p:nvPicPr>
            <p:cNvPr id="8" name="Picture 7" descr="A logo with blue text and waves&#10;&#10;Description automatically generated">
              <a:extLst>
                <a:ext uri="{FF2B5EF4-FFF2-40B4-BE49-F238E27FC236}">
                  <a16:creationId xmlns:a16="http://schemas.microsoft.com/office/drawing/2014/main" id="{663DDE6E-F32E-7F25-205B-0CF6A5A23D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54604" y="6196131"/>
              <a:ext cx="1857453" cy="531771"/>
            </a:xfrm>
            <a:prstGeom prst="rect">
              <a:avLst/>
            </a:prstGeom>
          </p:spPr>
        </p:pic>
        <p:pic>
          <p:nvPicPr>
            <p:cNvPr id="18" name="Picture 17" descr="A logo with green and blue text&#10;&#10;Description automatically generated">
              <a:extLst>
                <a:ext uri="{FF2B5EF4-FFF2-40B4-BE49-F238E27FC236}">
                  <a16:creationId xmlns:a16="http://schemas.microsoft.com/office/drawing/2014/main" id="{36BA764F-E6D7-17EA-942C-373A194859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0995" y="6196131"/>
              <a:ext cx="1181715" cy="531771"/>
            </a:xfrm>
            <a:prstGeom prst="rect">
              <a:avLst/>
            </a:prstGeom>
          </p:spPr>
        </p:pic>
        <p:pic>
          <p:nvPicPr>
            <p:cNvPr id="19" name="Picture 18" descr="A blue logo on a black background&#10;&#10;Description automatically generated">
              <a:extLst>
                <a:ext uri="{FF2B5EF4-FFF2-40B4-BE49-F238E27FC236}">
                  <a16:creationId xmlns:a16="http://schemas.microsoft.com/office/drawing/2014/main" id="{2C40574D-9406-DF09-B278-02F0FAC31D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31693" y="6223436"/>
              <a:ext cx="1576621" cy="500769"/>
            </a:xfrm>
            <a:prstGeom prst="rect">
              <a:avLst/>
            </a:prstGeom>
          </p:spPr>
        </p:pic>
        <p:pic>
          <p:nvPicPr>
            <p:cNvPr id="20" name="Picture 19" descr="A green and white logo&#10;&#10;Description automatically generated">
              <a:extLst>
                <a:ext uri="{FF2B5EF4-FFF2-40B4-BE49-F238E27FC236}">
                  <a16:creationId xmlns:a16="http://schemas.microsoft.com/office/drawing/2014/main" id="{F44ACB95-9CEB-02EF-423A-567F6934A3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32145" y="6257593"/>
              <a:ext cx="1871933" cy="458913"/>
            </a:xfrm>
            <a:prstGeom prst="rect">
              <a:avLst/>
            </a:prstGeom>
            <a:effectLst>
              <a:outerShdw blurRad="63500" sx="102000" sy="102000" algn="ctr" rotWithShape="0">
                <a:schemeClr val="bg1">
                  <a:alpha val="16000"/>
                </a:schemeClr>
              </a:outerShdw>
            </a:effectLst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5C41680-13E6-2936-F4B8-3E3C6072101E}"/>
              </a:ext>
            </a:extLst>
          </p:cNvPr>
          <p:cNvSpPr txBox="1"/>
          <p:nvPr/>
        </p:nvSpPr>
        <p:spPr>
          <a:xfrm>
            <a:off x="2405270" y="67492"/>
            <a:ext cx="9769271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E6CB99-6E18-D0AD-B435-50A285463464}"/>
              </a:ext>
            </a:extLst>
          </p:cNvPr>
          <p:cNvSpPr txBox="1"/>
          <p:nvPr/>
        </p:nvSpPr>
        <p:spPr>
          <a:xfrm>
            <a:off x="-39072" y="2457106"/>
            <a:ext cx="1588160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Overview</a:t>
            </a:r>
            <a:endParaRPr lang="en-US" sz="2400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100C0B-B849-B499-CFC8-E0F6B2BBE5F6}"/>
              </a:ext>
            </a:extLst>
          </p:cNvPr>
          <p:cNvSpPr txBox="1"/>
          <p:nvPr/>
        </p:nvSpPr>
        <p:spPr>
          <a:xfrm>
            <a:off x="278712" y="285273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Background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882DB8-D3EC-73DA-8E9B-DABB1C587E54}"/>
              </a:ext>
            </a:extLst>
          </p:cNvPr>
          <p:cNvSpPr txBox="1"/>
          <p:nvPr/>
        </p:nvSpPr>
        <p:spPr>
          <a:xfrm>
            <a:off x="278712" y="377109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Approach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8AF6F7-55A6-99D2-15C3-F581DFEEFA20}"/>
              </a:ext>
            </a:extLst>
          </p:cNvPr>
          <p:cNvSpPr txBox="1"/>
          <p:nvPr/>
        </p:nvSpPr>
        <p:spPr>
          <a:xfrm>
            <a:off x="278712" y="423027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EF194B-1C6B-5764-0781-439577395356}"/>
              </a:ext>
            </a:extLst>
          </p:cNvPr>
          <p:cNvSpPr txBox="1"/>
          <p:nvPr/>
        </p:nvSpPr>
        <p:spPr>
          <a:xfrm>
            <a:off x="278712" y="331191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B418CE2E-08B3-77A3-8642-D1916C041684}"/>
              </a:ext>
            </a:extLst>
          </p:cNvPr>
          <p:cNvSpPr/>
          <p:nvPr/>
        </p:nvSpPr>
        <p:spPr>
          <a:xfrm rot="5400000">
            <a:off x="-23356" y="5781672"/>
            <a:ext cx="460681" cy="188476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841551-A931-E02A-E65C-6E53AC9F7C5F}"/>
              </a:ext>
            </a:extLst>
          </p:cNvPr>
          <p:cNvSpPr txBox="1"/>
          <p:nvPr/>
        </p:nvSpPr>
        <p:spPr>
          <a:xfrm>
            <a:off x="611040" y="4689450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1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CDCFEE4-07BD-F125-FAEC-BD8B5A90722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328" y="-24545"/>
            <a:ext cx="2291879" cy="2832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5A36F72-BC52-E23A-990B-393294D9B114}"/>
              </a:ext>
            </a:extLst>
          </p:cNvPr>
          <p:cNvSpPr txBox="1"/>
          <p:nvPr/>
        </p:nvSpPr>
        <p:spPr>
          <a:xfrm>
            <a:off x="611040" y="5148630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5737E4-38FE-AECE-7F55-B400F86CC9BD}"/>
              </a:ext>
            </a:extLst>
          </p:cNvPr>
          <p:cNvSpPr txBox="1"/>
          <p:nvPr/>
        </p:nvSpPr>
        <p:spPr>
          <a:xfrm>
            <a:off x="611040" y="5607812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3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65B6EF6-6D26-C247-BE48-2D1ED631EBCF}"/>
              </a:ext>
            </a:extLst>
          </p:cNvPr>
          <p:cNvSpPr txBox="1"/>
          <p:nvPr/>
        </p:nvSpPr>
        <p:spPr>
          <a:xfrm>
            <a:off x="2276384" y="2026172"/>
            <a:ext cx="9753600" cy="363176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u="sng" dirty="0">
                <a:latin typeface="Avenir Next LT Pro" panose="020B0504020202020204" pitchFamily="34" charset="0"/>
              </a:rPr>
              <a:t>Instructions (20 minutes):</a:t>
            </a:r>
          </a:p>
          <a:p>
            <a:pPr marL="457200" indent="-457200">
              <a:spcAft>
                <a:spcPts val="600"/>
              </a:spcAft>
              <a:buFontTx/>
              <a:buAutoNum type="arabicPeriod"/>
            </a:pPr>
            <a:r>
              <a:rPr lang="en-US" sz="2400" dirty="0">
                <a:latin typeface="Avenir Next LT Pro" panose="020B0504020202020204" pitchFamily="34" charset="0"/>
              </a:rPr>
              <a:t>Online participants can open the whiteboard and provide input individually. </a:t>
            </a:r>
          </a:p>
          <a:p>
            <a:pPr marL="457200" indent="-457200">
              <a:spcAft>
                <a:spcPts val="600"/>
              </a:spcAft>
              <a:buAutoNum type="arabicPeriod"/>
            </a:pPr>
            <a:r>
              <a:rPr lang="en-US" sz="2400" dirty="0">
                <a:latin typeface="Avenir Next LT Pro" panose="020B0504020202020204" pitchFamily="34" charset="0"/>
              </a:rPr>
              <a:t>In person participant can provide input using the group’s computer. The link to the whiteboard is</a:t>
            </a:r>
          </a:p>
          <a:p>
            <a:pPr marL="457200" indent="-457200">
              <a:spcAft>
                <a:spcPts val="600"/>
              </a:spcAft>
              <a:buAutoNum type="arabicPeriod"/>
            </a:pPr>
            <a:r>
              <a:rPr lang="en-US" sz="2400" dirty="0">
                <a:latin typeface="Avenir Next LT Pro" panose="020B0504020202020204" pitchFamily="34" charset="0"/>
              </a:rPr>
              <a:t>I will display the online whiteboard so we all can see what others are typing. </a:t>
            </a:r>
          </a:p>
          <a:p>
            <a:pPr marL="457200" indent="-457200">
              <a:spcAft>
                <a:spcPts val="600"/>
              </a:spcAft>
              <a:buAutoNum type="arabicPeriod"/>
            </a:pPr>
            <a:r>
              <a:rPr lang="en-US" sz="2400" dirty="0">
                <a:latin typeface="Avenir Next LT Pro" panose="020B0504020202020204" pitchFamily="34" charset="0"/>
              </a:rPr>
              <a:t>Everyone is welcome to provide input verbally and/or discuss any entry or input as needed.  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418CFDD-E74E-B79E-89A0-24AFAACF7B98}"/>
              </a:ext>
            </a:extLst>
          </p:cNvPr>
          <p:cNvSpPr txBox="1"/>
          <p:nvPr/>
        </p:nvSpPr>
        <p:spPr>
          <a:xfrm>
            <a:off x="2131827" y="1139221"/>
            <a:ext cx="10042714" cy="81560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b="1" dirty="0">
                <a:latin typeface="Avenir Next LT Pro" panose="020B0504020202020204" pitchFamily="34" charset="0"/>
              </a:rPr>
              <a:t>DATA SHARING MECHANISM FOR MSP</a:t>
            </a:r>
          </a:p>
          <a:p>
            <a:pPr algn="ctr"/>
            <a:r>
              <a:rPr lang="en-US" sz="2400" b="1" dirty="0">
                <a:latin typeface="Avenir Next LT Pro" panose="020B0504020202020204" pitchFamily="34" charset="0"/>
              </a:rPr>
              <a:t>Activity 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169742C-C1CF-C834-415E-2CDA6F3163A3}"/>
              </a:ext>
            </a:extLst>
          </p:cNvPr>
          <p:cNvSpPr txBox="1"/>
          <p:nvPr/>
        </p:nvSpPr>
        <p:spPr>
          <a:xfrm>
            <a:off x="8110433" y="3529906"/>
            <a:ext cx="38028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9"/>
              </a:rPr>
              <a:t>https://rb.gy/07urgc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763133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2B5606D-7621-E8A2-FE81-769E416E809F}"/>
              </a:ext>
            </a:extLst>
          </p:cNvPr>
          <p:cNvGrpSpPr/>
          <p:nvPr/>
        </p:nvGrpSpPr>
        <p:grpSpPr>
          <a:xfrm>
            <a:off x="-2722391" y="7064524"/>
            <a:ext cx="6666861" cy="681054"/>
            <a:chOff x="-32145" y="6135147"/>
            <a:chExt cx="6666861" cy="681054"/>
          </a:xfrm>
        </p:grpSpPr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75D4F463-E5C2-9B39-0BA3-B5E61E8F3A10}"/>
                </a:ext>
              </a:extLst>
            </p:cNvPr>
            <p:cNvSpPr/>
            <p:nvPr/>
          </p:nvSpPr>
          <p:spPr>
            <a:xfrm>
              <a:off x="-26190" y="6135147"/>
              <a:ext cx="6660906" cy="681054"/>
            </a:xfrm>
            <a:prstGeom prst="homePlate">
              <a:avLst>
                <a:gd name="adj" fmla="val 16411"/>
              </a:avLst>
            </a:prstGeom>
            <a:solidFill>
              <a:sysClr val="window" lastClr="FFFFFF">
                <a:alpha val="78000"/>
              </a:sysClr>
            </a:solidFill>
            <a:ln w="15875" cap="flat" cmpd="sng" algn="ctr">
              <a:noFill/>
              <a:prstDash val="solid"/>
            </a:ln>
            <a:effectLst>
              <a:outerShdw blurRad="50800" dist="50800" dir="5400000" algn="ctr" rotWithShape="0">
                <a:srgbClr val="000000">
                  <a:alpha val="36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29146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endParaRPr>
            </a:p>
          </p:txBody>
        </p:sp>
        <p:pic>
          <p:nvPicPr>
            <p:cNvPr id="8" name="Picture 7" descr="A logo with blue text and waves&#10;&#10;Description automatically generated">
              <a:extLst>
                <a:ext uri="{FF2B5EF4-FFF2-40B4-BE49-F238E27FC236}">
                  <a16:creationId xmlns:a16="http://schemas.microsoft.com/office/drawing/2014/main" id="{663DDE6E-F32E-7F25-205B-0CF6A5A23D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54604" y="6196131"/>
              <a:ext cx="1857453" cy="531771"/>
            </a:xfrm>
            <a:prstGeom prst="rect">
              <a:avLst/>
            </a:prstGeom>
          </p:spPr>
        </p:pic>
        <p:pic>
          <p:nvPicPr>
            <p:cNvPr id="18" name="Picture 17" descr="A logo with green and blue text&#10;&#10;Description automatically generated">
              <a:extLst>
                <a:ext uri="{FF2B5EF4-FFF2-40B4-BE49-F238E27FC236}">
                  <a16:creationId xmlns:a16="http://schemas.microsoft.com/office/drawing/2014/main" id="{36BA764F-E6D7-17EA-942C-373A194859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0995" y="6196131"/>
              <a:ext cx="1181715" cy="531771"/>
            </a:xfrm>
            <a:prstGeom prst="rect">
              <a:avLst/>
            </a:prstGeom>
          </p:spPr>
        </p:pic>
        <p:pic>
          <p:nvPicPr>
            <p:cNvPr id="19" name="Picture 18" descr="A blue logo on a black background&#10;&#10;Description automatically generated">
              <a:extLst>
                <a:ext uri="{FF2B5EF4-FFF2-40B4-BE49-F238E27FC236}">
                  <a16:creationId xmlns:a16="http://schemas.microsoft.com/office/drawing/2014/main" id="{2C40574D-9406-DF09-B278-02F0FAC31D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31693" y="6223436"/>
              <a:ext cx="1576621" cy="500769"/>
            </a:xfrm>
            <a:prstGeom prst="rect">
              <a:avLst/>
            </a:prstGeom>
          </p:spPr>
        </p:pic>
        <p:pic>
          <p:nvPicPr>
            <p:cNvPr id="20" name="Picture 19" descr="A green and white logo&#10;&#10;Description automatically generated">
              <a:extLst>
                <a:ext uri="{FF2B5EF4-FFF2-40B4-BE49-F238E27FC236}">
                  <a16:creationId xmlns:a16="http://schemas.microsoft.com/office/drawing/2014/main" id="{F44ACB95-9CEB-02EF-423A-567F6934A3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32145" y="6257593"/>
              <a:ext cx="1871933" cy="458913"/>
            </a:xfrm>
            <a:prstGeom prst="rect">
              <a:avLst/>
            </a:prstGeom>
            <a:effectLst>
              <a:outerShdw blurRad="63500" sx="102000" sy="102000" algn="ctr" rotWithShape="0">
                <a:schemeClr val="bg1">
                  <a:alpha val="16000"/>
                </a:schemeClr>
              </a:outerShdw>
            </a:effectLst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5C41680-13E6-2936-F4B8-3E3C6072101E}"/>
              </a:ext>
            </a:extLst>
          </p:cNvPr>
          <p:cNvSpPr txBox="1"/>
          <p:nvPr/>
        </p:nvSpPr>
        <p:spPr>
          <a:xfrm>
            <a:off x="2405270" y="67492"/>
            <a:ext cx="9769271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E6CB99-6E18-D0AD-B435-50A285463464}"/>
              </a:ext>
            </a:extLst>
          </p:cNvPr>
          <p:cNvSpPr txBox="1"/>
          <p:nvPr/>
        </p:nvSpPr>
        <p:spPr>
          <a:xfrm>
            <a:off x="-39072" y="2457106"/>
            <a:ext cx="1588160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Overview</a:t>
            </a:r>
            <a:endParaRPr lang="en-US" sz="2400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100C0B-B849-B499-CFC8-E0F6B2BBE5F6}"/>
              </a:ext>
            </a:extLst>
          </p:cNvPr>
          <p:cNvSpPr txBox="1"/>
          <p:nvPr/>
        </p:nvSpPr>
        <p:spPr>
          <a:xfrm>
            <a:off x="278712" y="285273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Background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882DB8-D3EC-73DA-8E9B-DABB1C587E54}"/>
              </a:ext>
            </a:extLst>
          </p:cNvPr>
          <p:cNvSpPr txBox="1"/>
          <p:nvPr/>
        </p:nvSpPr>
        <p:spPr>
          <a:xfrm>
            <a:off x="278712" y="377109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Approach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8AF6F7-55A6-99D2-15C3-F581DFEEFA20}"/>
              </a:ext>
            </a:extLst>
          </p:cNvPr>
          <p:cNvSpPr txBox="1"/>
          <p:nvPr/>
        </p:nvSpPr>
        <p:spPr>
          <a:xfrm>
            <a:off x="278712" y="423027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EF194B-1C6B-5764-0781-439577395356}"/>
              </a:ext>
            </a:extLst>
          </p:cNvPr>
          <p:cNvSpPr txBox="1"/>
          <p:nvPr/>
        </p:nvSpPr>
        <p:spPr>
          <a:xfrm>
            <a:off x="278712" y="3311910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B418CE2E-08B3-77A3-8642-D1916C041684}"/>
              </a:ext>
            </a:extLst>
          </p:cNvPr>
          <p:cNvSpPr/>
          <p:nvPr/>
        </p:nvSpPr>
        <p:spPr>
          <a:xfrm rot="5400000">
            <a:off x="-23356" y="5781672"/>
            <a:ext cx="460681" cy="188476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841551-A931-E02A-E65C-6E53AC9F7C5F}"/>
              </a:ext>
            </a:extLst>
          </p:cNvPr>
          <p:cNvSpPr txBox="1"/>
          <p:nvPr/>
        </p:nvSpPr>
        <p:spPr>
          <a:xfrm>
            <a:off x="611040" y="4689450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1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CDCFEE4-07BD-F125-FAEC-BD8B5A90722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328" y="-24545"/>
            <a:ext cx="2291879" cy="2832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5A36F72-BC52-E23A-990B-393294D9B114}"/>
              </a:ext>
            </a:extLst>
          </p:cNvPr>
          <p:cNvSpPr txBox="1"/>
          <p:nvPr/>
        </p:nvSpPr>
        <p:spPr>
          <a:xfrm>
            <a:off x="611040" y="5148630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5737E4-38FE-AECE-7F55-B400F86CC9BD}"/>
              </a:ext>
            </a:extLst>
          </p:cNvPr>
          <p:cNvSpPr txBox="1"/>
          <p:nvPr/>
        </p:nvSpPr>
        <p:spPr>
          <a:xfrm>
            <a:off x="611040" y="5607812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418CFDD-E74E-B79E-89A0-24AFAACF7B98}"/>
              </a:ext>
            </a:extLst>
          </p:cNvPr>
          <p:cNvSpPr txBox="1"/>
          <p:nvPr/>
        </p:nvSpPr>
        <p:spPr>
          <a:xfrm>
            <a:off x="6527801" y="1647220"/>
            <a:ext cx="564674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400" b="1" dirty="0">
                <a:latin typeface="Avenir Next LT Pro" panose="020B0504020202020204" pitchFamily="34" charset="0"/>
              </a:rPr>
              <a:t>   TRAININGS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A250E0F-7AA6-7F2F-3542-C4B1D3F55E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722" y="1112824"/>
            <a:ext cx="4315778" cy="569059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A147F6B-CD12-1FD0-CCF9-29C669B8BE43}"/>
              </a:ext>
            </a:extLst>
          </p:cNvPr>
          <p:cNvSpPr txBox="1"/>
          <p:nvPr/>
        </p:nvSpPr>
        <p:spPr>
          <a:xfrm>
            <a:off x="6792798" y="2438378"/>
            <a:ext cx="5159284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400" dirty="0">
                <a:latin typeface="Avenir Next LT Pro" panose="020B0504020202020204" pitchFamily="34" charset="0"/>
              </a:rPr>
              <a:t>Are there any training suggestions?</a:t>
            </a:r>
          </a:p>
        </p:txBody>
      </p:sp>
    </p:spTree>
    <p:extLst>
      <p:ext uri="{BB962C8B-B14F-4D97-AF65-F5344CB8AC3E}">
        <p14:creationId xmlns:p14="http://schemas.microsoft.com/office/powerpoint/2010/main" val="36493982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1B8E2C6-D4A3-3F48-4303-F329561876AA}"/>
              </a:ext>
            </a:extLst>
          </p:cNvPr>
          <p:cNvSpPr/>
          <p:nvPr/>
        </p:nvSpPr>
        <p:spPr>
          <a:xfrm>
            <a:off x="0" y="0"/>
            <a:ext cx="12184998" cy="6848571"/>
          </a:xfrm>
          <a:prstGeom prst="rect">
            <a:avLst/>
          </a:prstGeom>
          <a:gradFill flip="none" rotWithShape="1">
            <a:gsLst>
              <a:gs pos="58000">
                <a:srgbClr val="2FBBD4"/>
              </a:gs>
              <a:gs pos="13000">
                <a:srgbClr val="021F49"/>
              </a:gs>
              <a:gs pos="100000">
                <a:srgbClr val="2FBB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D3667-9692-2D49-A047-D148ADCACD12}"/>
              </a:ext>
            </a:extLst>
          </p:cNvPr>
          <p:cNvSpPr/>
          <p:nvPr/>
        </p:nvSpPr>
        <p:spPr>
          <a:xfrm>
            <a:off x="-7912" y="930304"/>
            <a:ext cx="12191961" cy="59197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FE2C11-A255-66B3-D4C0-3741CE2C9715}"/>
              </a:ext>
            </a:extLst>
          </p:cNvPr>
          <p:cNvSpPr txBox="1"/>
          <p:nvPr/>
        </p:nvSpPr>
        <p:spPr>
          <a:xfrm>
            <a:off x="-10456" y="11835"/>
            <a:ext cx="12184998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3FE66C9-1585-AECE-9C35-AE661702A49E}"/>
              </a:ext>
            </a:extLst>
          </p:cNvPr>
          <p:cNvSpPr/>
          <p:nvPr/>
        </p:nvSpPr>
        <p:spPr>
          <a:xfrm>
            <a:off x="6172200" y="1550452"/>
            <a:ext cx="6002341" cy="53075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082020F-38B6-6E4C-E589-C0451A2D7897}"/>
              </a:ext>
            </a:extLst>
          </p:cNvPr>
          <p:cNvSpPr/>
          <p:nvPr/>
        </p:nvSpPr>
        <p:spPr>
          <a:xfrm>
            <a:off x="17459" y="1550452"/>
            <a:ext cx="5926141" cy="53075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C5696F-4A60-C688-FCE8-62E198864F69}"/>
              </a:ext>
            </a:extLst>
          </p:cNvPr>
          <p:cNvSpPr txBox="1"/>
          <p:nvPr/>
        </p:nvSpPr>
        <p:spPr>
          <a:xfrm>
            <a:off x="129261" y="1658175"/>
            <a:ext cx="5372354" cy="46012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STRENGTHS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There is </a:t>
            </a: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some basic data 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that can be used during the early stages of the MSP process.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There are some methodologies such as </a:t>
            </a: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participatory mapping 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that can be applied to collect initial data (e.g., fisherfolks, experts, etc.).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There is </a:t>
            </a: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technical and resource capacity 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within the CZMU and BFD to support data collection, analysis and reporting.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F79D36-56EE-8DE6-E704-19F567463EF1}"/>
              </a:ext>
            </a:extLst>
          </p:cNvPr>
          <p:cNvSpPr txBox="1"/>
          <p:nvPr/>
        </p:nvSpPr>
        <p:spPr>
          <a:xfrm>
            <a:off x="-17460" y="1088787"/>
            <a:ext cx="121906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Avenir Next LT Pro" panose="020B0504020202020204" pitchFamily="34" charset="0"/>
              </a:rPr>
              <a:t>SWOT DATA GAP AND NEEDS ASSESSMENT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02F113-C53F-291F-3F68-98F7F94B4D11}"/>
              </a:ext>
            </a:extLst>
          </p:cNvPr>
          <p:cNvSpPr txBox="1"/>
          <p:nvPr/>
        </p:nvSpPr>
        <p:spPr>
          <a:xfrm>
            <a:off x="6254961" y="1658175"/>
            <a:ext cx="5918200" cy="48887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b="1" dirty="0">
                <a:effectLst/>
                <a:latin typeface="Avenir Next LT Pro" panose="020B05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WEAKNESSES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Avenir Next LT Pro" panose="020B05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Current data is </a:t>
            </a:r>
            <a:r>
              <a:rPr lang="en-US" sz="2400" b="1" dirty="0">
                <a:effectLst/>
                <a:latin typeface="Avenir Next LT Pro" panose="020B05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limited and dispersed </a:t>
            </a:r>
            <a:r>
              <a:rPr lang="en-US" sz="2400" dirty="0">
                <a:effectLst/>
                <a:latin typeface="Avenir Next LT Pro" panose="020B05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(not centralized).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Avenir Next LT Pro" panose="020B05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Current data was </a:t>
            </a:r>
            <a:r>
              <a:rPr lang="en-US" sz="2400" b="1" dirty="0">
                <a:latin typeface="Avenir Next LT Pro" panose="020B05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obtained with specific </a:t>
            </a:r>
            <a:r>
              <a:rPr lang="en-US" sz="2400" dirty="0">
                <a:effectLst/>
                <a:latin typeface="Avenir Next LT Pro" panose="020B05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objectives, </a:t>
            </a:r>
            <a:r>
              <a:rPr lang="en-US" sz="2400" dirty="0">
                <a:latin typeface="Avenir Next LT Pro" panose="020B05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timeframes, methodologies, </a:t>
            </a:r>
            <a:r>
              <a:rPr lang="en-US" sz="2400" dirty="0">
                <a:effectLst/>
                <a:latin typeface="Avenir Next LT Pro" panose="020B05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scales, and resolutions.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Avenir Next LT Pro" panose="020B05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Most of the current information is located </a:t>
            </a:r>
            <a:r>
              <a:rPr lang="en-US" sz="2400" b="1" dirty="0">
                <a:effectLst/>
                <a:latin typeface="Avenir Next LT Pro" panose="020B05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nearshore</a:t>
            </a:r>
            <a:r>
              <a:rPr lang="en-US" sz="2400" dirty="0">
                <a:effectLst/>
                <a:latin typeface="Avenir Next LT Pro" panose="020B05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with limited data in the rest of Barbados EEZ.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Avenir Next LT Pro" panose="020B05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There is </a:t>
            </a:r>
            <a:r>
              <a:rPr lang="en-US" sz="2400" b="1" dirty="0">
                <a:effectLst/>
                <a:latin typeface="Avenir Next LT Pro" panose="020B05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paucity of information </a:t>
            </a:r>
            <a:r>
              <a:rPr lang="en-US" sz="2400" dirty="0">
                <a:effectLst/>
                <a:latin typeface="Avenir Next LT Pro" panose="020B05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to support the growth of some potential opportunities (e.g., mariculture).</a:t>
            </a:r>
            <a:endParaRPr lang="en-US" sz="2400" dirty="0"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7228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1B8E2C6-D4A3-3F48-4303-F329561876AA}"/>
              </a:ext>
            </a:extLst>
          </p:cNvPr>
          <p:cNvSpPr/>
          <p:nvPr/>
        </p:nvSpPr>
        <p:spPr>
          <a:xfrm>
            <a:off x="0" y="0"/>
            <a:ext cx="12184998" cy="6848571"/>
          </a:xfrm>
          <a:prstGeom prst="rect">
            <a:avLst/>
          </a:prstGeom>
          <a:gradFill flip="none" rotWithShape="1">
            <a:gsLst>
              <a:gs pos="58000">
                <a:srgbClr val="2FBBD4"/>
              </a:gs>
              <a:gs pos="13000">
                <a:srgbClr val="021F49"/>
              </a:gs>
              <a:gs pos="100000">
                <a:srgbClr val="2FBB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D3667-9692-2D49-A047-D148ADCACD12}"/>
              </a:ext>
            </a:extLst>
          </p:cNvPr>
          <p:cNvSpPr/>
          <p:nvPr/>
        </p:nvSpPr>
        <p:spPr>
          <a:xfrm>
            <a:off x="-7912" y="930304"/>
            <a:ext cx="12191961" cy="59197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FE2C11-A255-66B3-D4C0-3741CE2C9715}"/>
              </a:ext>
            </a:extLst>
          </p:cNvPr>
          <p:cNvSpPr txBox="1"/>
          <p:nvPr/>
        </p:nvSpPr>
        <p:spPr>
          <a:xfrm>
            <a:off x="-10456" y="11835"/>
            <a:ext cx="12184998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854E1C6E-FA31-C0CD-B754-8C0380DB71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995615" y="-302841"/>
            <a:ext cx="2515060" cy="3109568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32BEE2FE-BA3B-CFCE-EB7C-9F54FFD7BECD}"/>
              </a:ext>
            </a:extLst>
          </p:cNvPr>
          <p:cNvSpPr txBox="1"/>
          <p:nvPr/>
        </p:nvSpPr>
        <p:spPr>
          <a:xfrm>
            <a:off x="-2842233" y="2806727"/>
            <a:ext cx="1588160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Overview</a:t>
            </a:r>
            <a:endParaRPr lang="en-US" sz="2400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1D2A915-29AF-654B-064A-A39AA4230FD2}"/>
              </a:ext>
            </a:extLst>
          </p:cNvPr>
          <p:cNvSpPr txBox="1"/>
          <p:nvPr/>
        </p:nvSpPr>
        <p:spPr>
          <a:xfrm>
            <a:off x="-2524449" y="3202351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Background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3F26A38-52FC-6E97-4A01-C2EA9EAD54D1}"/>
              </a:ext>
            </a:extLst>
          </p:cNvPr>
          <p:cNvSpPr txBox="1"/>
          <p:nvPr/>
        </p:nvSpPr>
        <p:spPr>
          <a:xfrm>
            <a:off x="-2524449" y="4120711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Approach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E71189B-3211-8265-1EB9-5B64451FF8D6}"/>
              </a:ext>
            </a:extLst>
          </p:cNvPr>
          <p:cNvSpPr txBox="1"/>
          <p:nvPr/>
        </p:nvSpPr>
        <p:spPr>
          <a:xfrm>
            <a:off x="-2524449" y="4579891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CC77C67-4089-7E44-DDBE-DBDBED7673F7}"/>
              </a:ext>
            </a:extLst>
          </p:cNvPr>
          <p:cNvSpPr txBox="1"/>
          <p:nvPr/>
        </p:nvSpPr>
        <p:spPr>
          <a:xfrm>
            <a:off x="-2524449" y="3661531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41" name="Isosceles Triangle 40">
            <a:extLst>
              <a:ext uri="{FF2B5EF4-FFF2-40B4-BE49-F238E27FC236}">
                <a16:creationId xmlns:a16="http://schemas.microsoft.com/office/drawing/2014/main" id="{42904982-1A09-22B9-CF59-D929457A532E}"/>
              </a:ext>
            </a:extLst>
          </p:cNvPr>
          <p:cNvSpPr/>
          <p:nvPr/>
        </p:nvSpPr>
        <p:spPr>
          <a:xfrm rot="5400000">
            <a:off x="-2826517" y="5169043"/>
            <a:ext cx="460681" cy="188476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DAC335A-CBA2-B8EF-DCBF-67EC0F0CBD4F}"/>
              </a:ext>
            </a:extLst>
          </p:cNvPr>
          <p:cNvSpPr txBox="1"/>
          <p:nvPr/>
        </p:nvSpPr>
        <p:spPr>
          <a:xfrm>
            <a:off x="-2192121" y="5039071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1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301FF23-21EB-6C46-5906-DE41538CD643}"/>
              </a:ext>
            </a:extLst>
          </p:cNvPr>
          <p:cNvSpPr txBox="1"/>
          <p:nvPr/>
        </p:nvSpPr>
        <p:spPr>
          <a:xfrm>
            <a:off x="-2192121" y="5498251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29C6FF5-C4A5-9FB1-2B6A-C58A5BCDD509}"/>
              </a:ext>
            </a:extLst>
          </p:cNvPr>
          <p:cNvSpPr txBox="1"/>
          <p:nvPr/>
        </p:nvSpPr>
        <p:spPr>
          <a:xfrm>
            <a:off x="-2192121" y="5957433"/>
            <a:ext cx="1520786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3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3FE66C9-1585-AECE-9C35-AE661702A49E}"/>
              </a:ext>
            </a:extLst>
          </p:cNvPr>
          <p:cNvSpPr/>
          <p:nvPr/>
        </p:nvSpPr>
        <p:spPr>
          <a:xfrm>
            <a:off x="6172200" y="1550452"/>
            <a:ext cx="6002341" cy="53075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082020F-38B6-6E4C-E589-C0451A2D7897}"/>
              </a:ext>
            </a:extLst>
          </p:cNvPr>
          <p:cNvSpPr/>
          <p:nvPr/>
        </p:nvSpPr>
        <p:spPr>
          <a:xfrm>
            <a:off x="17459" y="1550452"/>
            <a:ext cx="5926141" cy="53075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F79D36-56EE-8DE6-E704-19F567463EF1}"/>
              </a:ext>
            </a:extLst>
          </p:cNvPr>
          <p:cNvSpPr txBox="1"/>
          <p:nvPr/>
        </p:nvSpPr>
        <p:spPr>
          <a:xfrm>
            <a:off x="-17460" y="1088787"/>
            <a:ext cx="121906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Avenir Next LT Pro" panose="020B0504020202020204" pitchFamily="34" charset="0"/>
              </a:rPr>
              <a:t>SWOT DATA GAP AND NEEDS ASSESSMENT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6E34FF-7A30-4F74-0FEA-7D40D7E4ACBC}"/>
              </a:ext>
            </a:extLst>
          </p:cNvPr>
          <p:cNvSpPr txBox="1"/>
          <p:nvPr/>
        </p:nvSpPr>
        <p:spPr>
          <a:xfrm>
            <a:off x="143209" y="1682700"/>
            <a:ext cx="5674639" cy="37548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OPPORTUNITIES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Stakeholder engagement </a:t>
            </a: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(participatory mapping) at early stages of the MSP process.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Increase </a:t>
            </a:r>
            <a:r>
              <a:rPr lang="en-US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funding and support </a:t>
            </a: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through the BE initiatives.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Develop and </a:t>
            </a:r>
            <a:r>
              <a:rPr lang="en-US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customize a platform </a:t>
            </a: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for data curation and sharing, presenting timely interactive results that promote collaboration among stakeholders (e.g., dashboards, discussion forums, etc.).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54DA4A-A1FE-BE7A-8121-53CC944480DD}"/>
              </a:ext>
            </a:extLst>
          </p:cNvPr>
          <p:cNvSpPr txBox="1"/>
          <p:nvPr/>
        </p:nvSpPr>
        <p:spPr>
          <a:xfrm>
            <a:off x="6369050" y="1682700"/>
            <a:ext cx="5729291" cy="363490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R="0" lvl="0">
              <a:lnSpc>
                <a:spcPct val="107000"/>
              </a:lnSpc>
              <a:spcBef>
                <a:spcPts val="0"/>
              </a:spcBef>
            </a:pPr>
            <a:r>
              <a:rPr lang="en-US" sz="2400" b="1" dirty="0">
                <a:latin typeface="Avenir Next LT Pro" panose="020B05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THREATS</a:t>
            </a:r>
            <a:endParaRPr lang="en-US" sz="2400" b="1" dirty="0">
              <a:effectLst/>
              <a:latin typeface="Avenir Next LT Pro" panose="020B05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  <a:latin typeface="Avenir Next LT Pro" panose="020B05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It can be </a:t>
            </a:r>
            <a:r>
              <a:rPr lang="en-US" sz="2200" b="1" dirty="0">
                <a:effectLst/>
                <a:latin typeface="Avenir Next LT Pro" panose="020B05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difficult and time-consuming </a:t>
            </a:r>
            <a:r>
              <a:rPr lang="en-US" sz="2200" dirty="0">
                <a:effectLst/>
                <a:latin typeface="Avenir Next LT Pro" panose="020B05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integrate and effectively apply current data.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b="1" dirty="0">
                <a:latin typeface="Avenir Next LT Pro" panose="020B05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Funding and resources </a:t>
            </a:r>
            <a:r>
              <a:rPr lang="en-US" sz="2200" dirty="0">
                <a:latin typeface="Avenir Next LT Pro" panose="020B05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(personnel) uncertainty</a:t>
            </a:r>
            <a:r>
              <a:rPr lang="en-US" sz="2200" dirty="0">
                <a:effectLst/>
                <a:latin typeface="Avenir Next LT Pro" panose="020B05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latin typeface="Avenir Next LT Pro" panose="020B05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Regulatory and legal barriers </a:t>
            </a:r>
            <a:r>
              <a:rPr lang="en-US" sz="2200" dirty="0">
                <a:latin typeface="Avenir Next LT Pro" panose="020B05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(data sharing).</a:t>
            </a:r>
            <a:endParaRPr lang="en-US" sz="2200" dirty="0">
              <a:latin typeface="Avenir Next LT Pro" panose="020B05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  <a:latin typeface="Avenir Next LT Pro" panose="020B05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MSP is a long process that requires a </a:t>
            </a:r>
            <a:r>
              <a:rPr lang="en-US" sz="2200" b="1" dirty="0">
                <a:effectLst/>
                <a:latin typeface="Avenir Next LT Pro" panose="020B05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long-term vision</a:t>
            </a:r>
            <a:r>
              <a:rPr lang="en-US" sz="2200" dirty="0">
                <a:effectLst/>
                <a:latin typeface="Avenir Next LT Pro" panose="020B05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21985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1B8E2C6-D4A3-3F48-4303-F329561876AA}"/>
              </a:ext>
            </a:extLst>
          </p:cNvPr>
          <p:cNvSpPr/>
          <p:nvPr/>
        </p:nvSpPr>
        <p:spPr>
          <a:xfrm>
            <a:off x="0" y="0"/>
            <a:ext cx="12184998" cy="6848571"/>
          </a:xfrm>
          <a:prstGeom prst="rect">
            <a:avLst/>
          </a:prstGeom>
          <a:gradFill flip="none" rotWithShape="1">
            <a:gsLst>
              <a:gs pos="58000">
                <a:srgbClr val="2FBBD4"/>
              </a:gs>
              <a:gs pos="13000">
                <a:srgbClr val="021F49"/>
              </a:gs>
              <a:gs pos="100000">
                <a:srgbClr val="2FBB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D3667-9692-2D49-A047-D148ADCACD12}"/>
              </a:ext>
            </a:extLst>
          </p:cNvPr>
          <p:cNvSpPr/>
          <p:nvPr/>
        </p:nvSpPr>
        <p:spPr>
          <a:xfrm>
            <a:off x="2146852" y="1079436"/>
            <a:ext cx="10037197" cy="5770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EB497CB-2DC6-4E7B-A45D-AA8095729C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45902" y="1479550"/>
            <a:ext cx="10078168" cy="53784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FE2C11-A255-66B3-D4C0-3741CE2C9715}"/>
              </a:ext>
            </a:extLst>
          </p:cNvPr>
          <p:cNvSpPr txBox="1"/>
          <p:nvPr/>
        </p:nvSpPr>
        <p:spPr>
          <a:xfrm>
            <a:off x="2405270" y="67492"/>
            <a:ext cx="9769271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5DEE86-D2A1-1B82-CCBB-50B04A977E68}"/>
              </a:ext>
            </a:extLst>
          </p:cNvPr>
          <p:cNvSpPr txBox="1"/>
          <p:nvPr/>
        </p:nvSpPr>
        <p:spPr>
          <a:xfrm>
            <a:off x="-32145" y="-1152541"/>
            <a:ext cx="12192000" cy="869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BE-CLME+ Project: Promoting National Blue Economy Priorities Through Marine Spatial Planning in the Caribbean Large Marine Ecosystem Plus (GEF Project ID 10211).</a:t>
            </a:r>
            <a:endParaRPr lang="en-US" sz="2400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EBB254-7D5E-800B-38D5-74B5740CF6E5}"/>
              </a:ext>
            </a:extLst>
          </p:cNvPr>
          <p:cNvSpPr txBox="1"/>
          <p:nvPr/>
        </p:nvSpPr>
        <p:spPr>
          <a:xfrm>
            <a:off x="-39072" y="2871774"/>
            <a:ext cx="1588160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Overview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79C666-38B2-83CC-0B09-184344B7D744}"/>
              </a:ext>
            </a:extLst>
          </p:cNvPr>
          <p:cNvSpPr txBox="1"/>
          <p:nvPr/>
        </p:nvSpPr>
        <p:spPr>
          <a:xfrm>
            <a:off x="347311" y="3368415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Background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11698F-2B4C-9B15-EEFF-21EC3D4F7EAD}"/>
              </a:ext>
            </a:extLst>
          </p:cNvPr>
          <p:cNvSpPr txBox="1"/>
          <p:nvPr/>
        </p:nvSpPr>
        <p:spPr>
          <a:xfrm>
            <a:off x="347311" y="4488857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Approach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874987-29A5-8E62-E783-9C7EAB992017}"/>
              </a:ext>
            </a:extLst>
          </p:cNvPr>
          <p:cNvSpPr txBox="1"/>
          <p:nvPr/>
        </p:nvSpPr>
        <p:spPr>
          <a:xfrm>
            <a:off x="347311" y="5049078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9FD0EE-5C50-9A1A-AF96-D34F4A6F507B}"/>
              </a:ext>
            </a:extLst>
          </p:cNvPr>
          <p:cNvSpPr txBox="1"/>
          <p:nvPr/>
        </p:nvSpPr>
        <p:spPr>
          <a:xfrm>
            <a:off x="347311" y="3928636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67B79E54-982F-1603-D565-DE457B992E41}"/>
              </a:ext>
            </a:extLst>
          </p:cNvPr>
          <p:cNvSpPr/>
          <p:nvPr/>
        </p:nvSpPr>
        <p:spPr>
          <a:xfrm rot="5400000">
            <a:off x="-36562" y="3485188"/>
            <a:ext cx="460681" cy="188476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0AEAAF0-4E69-B0B3-4DBB-7C07FF949AC9}"/>
              </a:ext>
            </a:extLst>
          </p:cNvPr>
          <p:cNvSpPr txBox="1"/>
          <p:nvPr/>
        </p:nvSpPr>
        <p:spPr>
          <a:xfrm>
            <a:off x="3340467" y="1087387"/>
            <a:ext cx="7016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MARINE SPATIAL PLANNING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8D8C847-717F-BFE4-3A5F-86E7EB0F25CC}"/>
              </a:ext>
            </a:extLst>
          </p:cNvPr>
          <p:cNvSpPr txBox="1"/>
          <p:nvPr/>
        </p:nvSpPr>
        <p:spPr>
          <a:xfrm>
            <a:off x="339399" y="5574008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Conclusions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68476B9B-66A1-FBA9-F64C-D03FD9C6532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7378" y="-24545"/>
            <a:ext cx="2516282" cy="31095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D4981F0-515B-6A73-686B-149FD4B4387E}"/>
              </a:ext>
            </a:extLst>
          </p:cNvPr>
          <p:cNvSpPr txBox="1"/>
          <p:nvPr/>
        </p:nvSpPr>
        <p:spPr>
          <a:xfrm>
            <a:off x="2202765" y="6504776"/>
            <a:ext cx="65278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venir Next LT Pro Light" panose="020B0304020202020204" pitchFamily="34" charset="0"/>
              </a:rPr>
              <a:t>https://barbadosmarinespatialplan.com/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9C4A97-8E6C-62AF-A918-900CFC3CE170}"/>
              </a:ext>
            </a:extLst>
          </p:cNvPr>
          <p:cNvSpPr txBox="1"/>
          <p:nvPr/>
        </p:nvSpPr>
        <p:spPr>
          <a:xfrm>
            <a:off x="2743660" y="1618049"/>
            <a:ext cx="42730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Avenir Next LT Pro Light" panose="020B03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</a:t>
            </a:r>
            <a:r>
              <a:rPr lang="en-US" sz="2000" dirty="0">
                <a:solidFill>
                  <a:schemeClr val="bg1"/>
                </a:solidFill>
                <a:effectLst/>
                <a:latin typeface="Avenir Next LT Pro Light" panose="020B03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he Barbados Marine Spatial Plan Project Steering Committee</a:t>
            </a:r>
          </a:p>
        </p:txBody>
      </p:sp>
    </p:spTree>
    <p:extLst>
      <p:ext uri="{BB962C8B-B14F-4D97-AF65-F5344CB8AC3E}">
        <p14:creationId xmlns:p14="http://schemas.microsoft.com/office/powerpoint/2010/main" val="7800110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AE5E2ACB-8486-8596-0A9E-54FBA835C72C}"/>
              </a:ext>
            </a:extLst>
          </p:cNvPr>
          <p:cNvSpPr/>
          <p:nvPr/>
        </p:nvSpPr>
        <p:spPr>
          <a:xfrm>
            <a:off x="18085" y="10199"/>
            <a:ext cx="12184998" cy="6848571"/>
          </a:xfrm>
          <a:prstGeom prst="rect">
            <a:avLst/>
          </a:prstGeom>
          <a:gradFill flip="none" rotWithShape="1">
            <a:gsLst>
              <a:gs pos="58000">
                <a:srgbClr val="2FBBD4"/>
              </a:gs>
              <a:gs pos="13000">
                <a:srgbClr val="021F49"/>
              </a:gs>
              <a:gs pos="100000">
                <a:srgbClr val="2FBB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F4369B2-98CE-8003-3DEA-2A50033C21C6}"/>
              </a:ext>
            </a:extLst>
          </p:cNvPr>
          <p:cNvSpPr/>
          <p:nvPr/>
        </p:nvSpPr>
        <p:spPr>
          <a:xfrm>
            <a:off x="8084411" y="599972"/>
            <a:ext cx="3291840" cy="3291840"/>
          </a:xfrm>
          <a:prstGeom prst="ellipse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FDB92899-9721-F548-AE1E-2AC67DA18497}"/>
              </a:ext>
            </a:extLst>
          </p:cNvPr>
          <p:cNvSpPr/>
          <p:nvPr/>
        </p:nvSpPr>
        <p:spPr>
          <a:xfrm>
            <a:off x="6709300" y="3007957"/>
            <a:ext cx="3291840" cy="329184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DF8D73F-F879-443F-E65B-D472AAC994F0}"/>
              </a:ext>
            </a:extLst>
          </p:cNvPr>
          <p:cNvSpPr/>
          <p:nvPr/>
        </p:nvSpPr>
        <p:spPr>
          <a:xfrm>
            <a:off x="8749953" y="3144318"/>
            <a:ext cx="3383280" cy="338328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18" name="Picture 17" descr="A couple of people on a surfboard&#10;&#10;Description automatically generated">
            <a:extLst>
              <a:ext uri="{FF2B5EF4-FFF2-40B4-BE49-F238E27FC236}">
                <a16:creationId xmlns:a16="http://schemas.microsoft.com/office/drawing/2014/main" id="{E4538DC6-79F4-D711-4818-27930F8792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2994" y="-2250755"/>
            <a:ext cx="18576590" cy="1283712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207C9CEB-CAE6-8639-34E8-334B863FF2B3}"/>
              </a:ext>
            </a:extLst>
          </p:cNvPr>
          <p:cNvSpPr/>
          <p:nvPr/>
        </p:nvSpPr>
        <p:spPr>
          <a:xfrm>
            <a:off x="13248209" y="-335917"/>
            <a:ext cx="1426497" cy="1182220"/>
          </a:xfrm>
          <a:prstGeom prst="rect">
            <a:avLst/>
          </a:prstGeom>
          <a:solidFill>
            <a:srgbClr val="2FBBD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656E2A1-F988-8A49-4CF6-0C84642CAB27}"/>
              </a:ext>
            </a:extLst>
          </p:cNvPr>
          <p:cNvSpPr/>
          <p:nvPr/>
        </p:nvSpPr>
        <p:spPr>
          <a:xfrm>
            <a:off x="13248209" y="1044482"/>
            <a:ext cx="1426497" cy="1182220"/>
          </a:xfrm>
          <a:prstGeom prst="rect">
            <a:avLst/>
          </a:prstGeom>
          <a:solidFill>
            <a:srgbClr val="021F4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1970F3-B1E1-5366-E209-EB746B30CC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7021200" y="3313010"/>
            <a:ext cx="2743200" cy="2745421"/>
          </a:xfrm>
          <a:custGeom>
            <a:avLst/>
            <a:gdLst>
              <a:gd name="connsiteX0" fmla="*/ 1554480 w 3106445"/>
              <a:gd name="connsiteY0" fmla="*/ 0 h 3108960"/>
              <a:gd name="connsiteX1" fmla="*/ 0 w 3106445"/>
              <a:gd name="connsiteY1" fmla="*/ 1554480 h 3108960"/>
              <a:gd name="connsiteX2" fmla="*/ 1554480 w 3106445"/>
              <a:gd name="connsiteY2" fmla="*/ 3108960 h 3108960"/>
              <a:gd name="connsiteX3" fmla="*/ 3100935 w 3106445"/>
              <a:gd name="connsiteY3" fmla="*/ 1713417 h 3108960"/>
              <a:gd name="connsiteX4" fmla="*/ 3106445 w 3106445"/>
              <a:gd name="connsiteY4" fmla="*/ 1604286 h 3108960"/>
              <a:gd name="connsiteX5" fmla="*/ 3106445 w 3106445"/>
              <a:gd name="connsiteY5" fmla="*/ 1504674 h 3108960"/>
              <a:gd name="connsiteX6" fmla="*/ 3100935 w 3106445"/>
              <a:gd name="connsiteY6" fmla="*/ 1395544 h 3108960"/>
              <a:gd name="connsiteX7" fmla="*/ 1554480 w 3106445"/>
              <a:gd name="connsiteY7" fmla="*/ 0 h 3108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06445" h="3108960">
                <a:moveTo>
                  <a:pt x="1554480" y="0"/>
                </a:moveTo>
                <a:cubicBezTo>
                  <a:pt x="695964" y="0"/>
                  <a:pt x="0" y="695964"/>
                  <a:pt x="0" y="1554480"/>
                </a:cubicBezTo>
                <a:cubicBezTo>
                  <a:pt x="0" y="2412996"/>
                  <a:pt x="695964" y="3108960"/>
                  <a:pt x="1554480" y="3108960"/>
                </a:cubicBezTo>
                <a:cubicBezTo>
                  <a:pt x="2359339" y="3108960"/>
                  <a:pt x="3021330" y="2497273"/>
                  <a:pt x="3100935" y="1713417"/>
                </a:cubicBezTo>
                <a:lnTo>
                  <a:pt x="3106445" y="1604286"/>
                </a:lnTo>
                <a:lnTo>
                  <a:pt x="3106445" y="1504674"/>
                </a:lnTo>
                <a:lnTo>
                  <a:pt x="3100935" y="1395544"/>
                </a:lnTo>
                <a:cubicBezTo>
                  <a:pt x="3021330" y="611687"/>
                  <a:pt x="2359339" y="0"/>
                  <a:pt x="1554480" y="0"/>
                </a:cubicBezTo>
                <a:close/>
              </a:path>
            </a:pathLst>
          </a:cu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1" name="Picture 40" descr="A group of people working on a paper&#10;&#10;Description automatically generated">
            <a:extLst>
              <a:ext uri="{FF2B5EF4-FFF2-40B4-BE49-F238E27FC236}">
                <a16:creationId xmlns:a16="http://schemas.microsoft.com/office/drawing/2014/main" id="{16CFF835-4024-794B-49CF-850EAD4C66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0">
            <a:off x="9043050" y="3431480"/>
            <a:ext cx="2944367" cy="2940692"/>
          </a:xfrm>
          <a:custGeom>
            <a:avLst/>
            <a:gdLst>
              <a:gd name="connsiteX0" fmla="*/ 0 w 2944367"/>
              <a:gd name="connsiteY0" fmla="*/ 1470346 h 2940692"/>
              <a:gd name="connsiteX1" fmla="*/ 1472184 w 2944367"/>
              <a:gd name="connsiteY1" fmla="*/ 0 h 2940692"/>
              <a:gd name="connsiteX2" fmla="*/ 2944367 w 2944367"/>
              <a:gd name="connsiteY2" fmla="*/ 1470346 h 2940692"/>
              <a:gd name="connsiteX3" fmla="*/ 1472183 w 2944367"/>
              <a:gd name="connsiteY3" fmla="*/ 2940692 h 2940692"/>
              <a:gd name="connsiteX4" fmla="*/ 0 w 2944367"/>
              <a:gd name="connsiteY4" fmla="*/ 1470346 h 2940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4367" h="2940692">
                <a:moveTo>
                  <a:pt x="0" y="1470346"/>
                </a:moveTo>
                <a:cubicBezTo>
                  <a:pt x="0" y="658296"/>
                  <a:pt x="659119" y="0"/>
                  <a:pt x="1472184" y="0"/>
                </a:cubicBezTo>
                <a:cubicBezTo>
                  <a:pt x="2285249" y="0"/>
                  <a:pt x="2944367" y="658296"/>
                  <a:pt x="2944367" y="1470346"/>
                </a:cubicBezTo>
                <a:cubicBezTo>
                  <a:pt x="2944367" y="2282396"/>
                  <a:pt x="2285248" y="2940692"/>
                  <a:pt x="1472183" y="2940692"/>
                </a:cubicBezTo>
                <a:cubicBezTo>
                  <a:pt x="659119" y="2940692"/>
                  <a:pt x="0" y="2282396"/>
                  <a:pt x="0" y="1470346"/>
                </a:cubicBezTo>
                <a:close/>
              </a:path>
            </a:pathLst>
          </a:cu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109" name="Group 108">
            <a:extLst>
              <a:ext uri="{FF2B5EF4-FFF2-40B4-BE49-F238E27FC236}">
                <a16:creationId xmlns:a16="http://schemas.microsoft.com/office/drawing/2014/main" id="{38236537-3A02-035C-050E-CB7BD58530F4}"/>
              </a:ext>
            </a:extLst>
          </p:cNvPr>
          <p:cNvGrpSpPr/>
          <p:nvPr/>
        </p:nvGrpSpPr>
        <p:grpSpPr>
          <a:xfrm>
            <a:off x="11414016" y="42276"/>
            <a:ext cx="472070" cy="1207175"/>
            <a:chOff x="11414016" y="42276"/>
            <a:chExt cx="472070" cy="1207175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81E9882F-1156-EA8F-0187-F23C6084A2F1}"/>
                </a:ext>
              </a:extLst>
            </p:cNvPr>
            <p:cNvGrpSpPr/>
            <p:nvPr/>
          </p:nvGrpSpPr>
          <p:grpSpPr>
            <a:xfrm>
              <a:off x="11414016" y="366282"/>
              <a:ext cx="472070" cy="73152"/>
              <a:chOff x="5815669" y="903168"/>
              <a:chExt cx="472070" cy="73152"/>
            </a:xfrm>
          </p:grpSpPr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6112BE8D-829D-EF95-8C0A-F26323C90DE5}"/>
                  </a:ext>
                </a:extLst>
              </p:cNvPr>
              <p:cNvSpPr/>
              <p:nvPr/>
            </p:nvSpPr>
            <p:spPr>
              <a:xfrm>
                <a:off x="5815669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41A2CDDE-AAD0-0A74-5B11-6D7C565AC68E}"/>
                  </a:ext>
                </a:extLst>
              </p:cNvPr>
              <p:cNvSpPr/>
              <p:nvPr/>
            </p:nvSpPr>
            <p:spPr>
              <a:xfrm>
                <a:off x="6214587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55E6493B-A1D9-9019-B718-8CE306664A3F}"/>
                  </a:ext>
                </a:extLst>
              </p:cNvPr>
              <p:cNvSpPr/>
              <p:nvPr/>
            </p:nvSpPr>
            <p:spPr>
              <a:xfrm>
                <a:off x="6015128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E6481547-A9D4-912F-BCD7-E4A757E992BF}"/>
                </a:ext>
              </a:extLst>
            </p:cNvPr>
            <p:cNvGrpSpPr/>
            <p:nvPr/>
          </p:nvGrpSpPr>
          <p:grpSpPr>
            <a:xfrm>
              <a:off x="11414016" y="528285"/>
              <a:ext cx="472070" cy="73152"/>
              <a:chOff x="5815669" y="903168"/>
              <a:chExt cx="472070" cy="73152"/>
            </a:xfrm>
          </p:grpSpPr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34483EA9-A99B-ACA6-545D-DC79274074AD}"/>
                  </a:ext>
                </a:extLst>
              </p:cNvPr>
              <p:cNvSpPr/>
              <p:nvPr/>
            </p:nvSpPr>
            <p:spPr>
              <a:xfrm>
                <a:off x="5815669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21CD3D97-E818-9D0B-D02F-8E8099D1FCAC}"/>
                  </a:ext>
                </a:extLst>
              </p:cNvPr>
              <p:cNvSpPr/>
              <p:nvPr/>
            </p:nvSpPr>
            <p:spPr>
              <a:xfrm>
                <a:off x="6214587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442933FC-3E54-452A-B84D-7A6C58747E65}"/>
                  </a:ext>
                </a:extLst>
              </p:cNvPr>
              <p:cNvSpPr/>
              <p:nvPr/>
            </p:nvSpPr>
            <p:spPr>
              <a:xfrm>
                <a:off x="6015128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6E79C9BC-D45B-F742-D099-B177F0E2ED85}"/>
                </a:ext>
              </a:extLst>
            </p:cNvPr>
            <p:cNvGrpSpPr/>
            <p:nvPr/>
          </p:nvGrpSpPr>
          <p:grpSpPr>
            <a:xfrm>
              <a:off x="11414016" y="690288"/>
              <a:ext cx="472070" cy="73152"/>
              <a:chOff x="5815669" y="903168"/>
              <a:chExt cx="472070" cy="73152"/>
            </a:xfrm>
          </p:grpSpPr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E7029F16-14F9-F6F0-66D1-9A4108969C42}"/>
                  </a:ext>
                </a:extLst>
              </p:cNvPr>
              <p:cNvSpPr/>
              <p:nvPr/>
            </p:nvSpPr>
            <p:spPr>
              <a:xfrm>
                <a:off x="5815669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CA1C9FDF-E302-BC07-A919-DBB4F8F4C0BE}"/>
                  </a:ext>
                </a:extLst>
              </p:cNvPr>
              <p:cNvSpPr/>
              <p:nvPr/>
            </p:nvSpPr>
            <p:spPr>
              <a:xfrm>
                <a:off x="6214587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47B5A3A5-47F4-E7E7-C3FE-D592312D8DC0}"/>
                  </a:ext>
                </a:extLst>
              </p:cNvPr>
              <p:cNvSpPr/>
              <p:nvPr/>
            </p:nvSpPr>
            <p:spPr>
              <a:xfrm>
                <a:off x="6015128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2CDBAFFA-18EA-FD09-1BDE-DC6C8CD71ABC}"/>
                </a:ext>
              </a:extLst>
            </p:cNvPr>
            <p:cNvGrpSpPr/>
            <p:nvPr/>
          </p:nvGrpSpPr>
          <p:grpSpPr>
            <a:xfrm>
              <a:off x="11414016" y="204279"/>
              <a:ext cx="472070" cy="73152"/>
              <a:chOff x="5815669" y="903168"/>
              <a:chExt cx="472070" cy="73152"/>
            </a:xfrm>
          </p:grpSpPr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5DEA24FA-0269-9428-09FC-93B26BD0E82D}"/>
                  </a:ext>
                </a:extLst>
              </p:cNvPr>
              <p:cNvSpPr/>
              <p:nvPr/>
            </p:nvSpPr>
            <p:spPr>
              <a:xfrm>
                <a:off x="5815669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9DB93C68-2676-6EB1-46CE-92A025FAC426}"/>
                  </a:ext>
                </a:extLst>
              </p:cNvPr>
              <p:cNvSpPr/>
              <p:nvPr/>
            </p:nvSpPr>
            <p:spPr>
              <a:xfrm>
                <a:off x="6214587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FD61470E-148F-0893-B390-58B3007E7F07}"/>
                  </a:ext>
                </a:extLst>
              </p:cNvPr>
              <p:cNvSpPr/>
              <p:nvPr/>
            </p:nvSpPr>
            <p:spPr>
              <a:xfrm>
                <a:off x="6015128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14816027-3ED4-8BA0-A2BB-75D6EA6F718B}"/>
                </a:ext>
              </a:extLst>
            </p:cNvPr>
            <p:cNvGrpSpPr/>
            <p:nvPr/>
          </p:nvGrpSpPr>
          <p:grpSpPr>
            <a:xfrm>
              <a:off x="11414016" y="42276"/>
              <a:ext cx="472070" cy="73152"/>
              <a:chOff x="5815669" y="903168"/>
              <a:chExt cx="472070" cy="73152"/>
            </a:xfrm>
          </p:grpSpPr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62B6F3DE-6562-380C-BF12-33BD6795EDEE}"/>
                  </a:ext>
                </a:extLst>
              </p:cNvPr>
              <p:cNvSpPr/>
              <p:nvPr/>
            </p:nvSpPr>
            <p:spPr>
              <a:xfrm>
                <a:off x="5815669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6DB943A0-90C5-2C75-E176-238129ED113E}"/>
                  </a:ext>
                </a:extLst>
              </p:cNvPr>
              <p:cNvSpPr/>
              <p:nvPr/>
            </p:nvSpPr>
            <p:spPr>
              <a:xfrm>
                <a:off x="6214587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B0866AA0-ABC4-8FCD-51F1-E857FC27FB68}"/>
                  </a:ext>
                </a:extLst>
              </p:cNvPr>
              <p:cNvSpPr/>
              <p:nvPr/>
            </p:nvSpPr>
            <p:spPr>
              <a:xfrm>
                <a:off x="6015128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0D01C51F-AFEB-D0B2-FD58-0536F20AF736}"/>
                </a:ext>
              </a:extLst>
            </p:cNvPr>
            <p:cNvGrpSpPr/>
            <p:nvPr/>
          </p:nvGrpSpPr>
          <p:grpSpPr>
            <a:xfrm>
              <a:off x="11414016" y="852291"/>
              <a:ext cx="472070" cy="73152"/>
              <a:chOff x="5815669" y="903168"/>
              <a:chExt cx="472070" cy="73152"/>
            </a:xfrm>
          </p:grpSpPr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9735511E-BA92-21AE-21B5-03F81441A45C}"/>
                  </a:ext>
                </a:extLst>
              </p:cNvPr>
              <p:cNvSpPr/>
              <p:nvPr/>
            </p:nvSpPr>
            <p:spPr>
              <a:xfrm>
                <a:off x="5815669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99710BA5-9747-837B-6B7C-CD30A956DF09}"/>
                  </a:ext>
                </a:extLst>
              </p:cNvPr>
              <p:cNvSpPr/>
              <p:nvPr/>
            </p:nvSpPr>
            <p:spPr>
              <a:xfrm>
                <a:off x="6214587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C080BF8B-E8A1-BB2E-51A1-01221C711435}"/>
                  </a:ext>
                </a:extLst>
              </p:cNvPr>
              <p:cNvSpPr/>
              <p:nvPr/>
            </p:nvSpPr>
            <p:spPr>
              <a:xfrm>
                <a:off x="6015128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A2A542D5-F6E7-25FE-970B-A11B934D9097}"/>
                </a:ext>
              </a:extLst>
            </p:cNvPr>
            <p:cNvGrpSpPr/>
            <p:nvPr/>
          </p:nvGrpSpPr>
          <p:grpSpPr>
            <a:xfrm>
              <a:off x="11414016" y="1014294"/>
              <a:ext cx="472070" cy="73152"/>
              <a:chOff x="5815669" y="903168"/>
              <a:chExt cx="472070" cy="73152"/>
            </a:xfrm>
          </p:grpSpPr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C6C8CA4C-0148-92BE-45F2-9749FBFA7C87}"/>
                  </a:ext>
                </a:extLst>
              </p:cNvPr>
              <p:cNvSpPr/>
              <p:nvPr/>
            </p:nvSpPr>
            <p:spPr>
              <a:xfrm>
                <a:off x="5815669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id="{277C0768-5553-AD0A-E52C-66BB8C57C13D}"/>
                  </a:ext>
                </a:extLst>
              </p:cNvPr>
              <p:cNvSpPr/>
              <p:nvPr/>
            </p:nvSpPr>
            <p:spPr>
              <a:xfrm>
                <a:off x="6214587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08162C80-FDF4-3449-4868-C3790E2ABA98}"/>
                  </a:ext>
                </a:extLst>
              </p:cNvPr>
              <p:cNvSpPr/>
              <p:nvPr/>
            </p:nvSpPr>
            <p:spPr>
              <a:xfrm>
                <a:off x="6015128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090E1C29-195D-1E6C-1C6E-2BCE1D839BAE}"/>
                </a:ext>
              </a:extLst>
            </p:cNvPr>
            <p:cNvGrpSpPr/>
            <p:nvPr/>
          </p:nvGrpSpPr>
          <p:grpSpPr>
            <a:xfrm>
              <a:off x="11414016" y="1176299"/>
              <a:ext cx="472070" cy="73152"/>
              <a:chOff x="5815669" y="903168"/>
              <a:chExt cx="472070" cy="73152"/>
            </a:xfrm>
          </p:grpSpPr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id="{B86B9A0B-253B-27ED-2881-A4CF31A04E5C}"/>
                  </a:ext>
                </a:extLst>
              </p:cNvPr>
              <p:cNvSpPr/>
              <p:nvPr/>
            </p:nvSpPr>
            <p:spPr>
              <a:xfrm>
                <a:off x="5815669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id="{6286D24A-9C5F-CA7C-9041-72245E30A3FA}"/>
                  </a:ext>
                </a:extLst>
              </p:cNvPr>
              <p:cNvSpPr/>
              <p:nvPr/>
            </p:nvSpPr>
            <p:spPr>
              <a:xfrm>
                <a:off x="6214587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108" name="Oval 107">
                <a:extLst>
                  <a:ext uri="{FF2B5EF4-FFF2-40B4-BE49-F238E27FC236}">
                    <a16:creationId xmlns:a16="http://schemas.microsoft.com/office/drawing/2014/main" id="{A2841AD4-EFCC-0181-F207-70D5B394FE0F}"/>
                  </a:ext>
                </a:extLst>
              </p:cNvPr>
              <p:cNvSpPr/>
              <p:nvPr/>
            </p:nvSpPr>
            <p:spPr>
              <a:xfrm>
                <a:off x="6015128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A573210-1B88-5D8B-73CF-B73080F4A99A}"/>
              </a:ext>
            </a:extLst>
          </p:cNvPr>
          <p:cNvSpPr txBox="1"/>
          <p:nvPr/>
        </p:nvSpPr>
        <p:spPr>
          <a:xfrm>
            <a:off x="-11803" y="1359404"/>
            <a:ext cx="8166064" cy="15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</a:pPr>
            <a:r>
              <a:rPr lang="en-US" sz="2800" b="1" kern="1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800" kern="1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800" b="1" kern="1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 FOR THE FISHERIES SECTOR TO INFORM MARINE SPATIAL PLANNING IN </a:t>
            </a:r>
            <a:r>
              <a:rPr lang="en-US" sz="3200" b="1" kern="1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800" kern="1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4DBBBBE-D8CC-3CBC-C65E-CEB9FE507A8A}"/>
              </a:ext>
            </a:extLst>
          </p:cNvPr>
          <p:cNvSpPr txBox="1"/>
          <p:nvPr/>
        </p:nvSpPr>
        <p:spPr>
          <a:xfrm>
            <a:off x="-1" y="164857"/>
            <a:ext cx="11376251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BE-CLME+ Project: Promoting National Blue Economy Priorities Through Marine Spatial Planning in the Caribbean Large Marine Ecosystem Plus (GEF Project ID 10211).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340F61E-0DFE-15B9-6630-381E880232D2}"/>
              </a:ext>
            </a:extLst>
          </p:cNvPr>
          <p:cNvGrpSpPr/>
          <p:nvPr/>
        </p:nvGrpSpPr>
        <p:grpSpPr>
          <a:xfrm rot="5400000">
            <a:off x="3772873" y="3457680"/>
            <a:ext cx="272611" cy="1207175"/>
            <a:chOff x="11414016" y="42276"/>
            <a:chExt cx="272611" cy="120717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6B194ED-2399-3A78-1B52-D8E1A056A8A3}"/>
                </a:ext>
              </a:extLst>
            </p:cNvPr>
            <p:cNvGrpSpPr/>
            <p:nvPr/>
          </p:nvGrpSpPr>
          <p:grpSpPr>
            <a:xfrm>
              <a:off x="11414016" y="366282"/>
              <a:ext cx="272611" cy="73152"/>
              <a:chOff x="5815669" y="903168"/>
              <a:chExt cx="272611" cy="73152"/>
            </a:xfrm>
          </p:grpSpPr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542863A2-0594-1FB9-28F1-3CA39DA49EED}"/>
                  </a:ext>
                </a:extLst>
              </p:cNvPr>
              <p:cNvSpPr/>
              <p:nvPr/>
            </p:nvSpPr>
            <p:spPr>
              <a:xfrm>
                <a:off x="5815669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308E7146-D47B-DE25-CA01-8B157D93CCF5}"/>
                  </a:ext>
                </a:extLst>
              </p:cNvPr>
              <p:cNvSpPr/>
              <p:nvPr/>
            </p:nvSpPr>
            <p:spPr>
              <a:xfrm>
                <a:off x="6015128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6D362A3B-9A52-1E09-6041-328529D7D650}"/>
                </a:ext>
              </a:extLst>
            </p:cNvPr>
            <p:cNvGrpSpPr/>
            <p:nvPr/>
          </p:nvGrpSpPr>
          <p:grpSpPr>
            <a:xfrm>
              <a:off x="11414016" y="528285"/>
              <a:ext cx="272611" cy="73152"/>
              <a:chOff x="5815669" y="903168"/>
              <a:chExt cx="272611" cy="73152"/>
            </a:xfrm>
          </p:grpSpPr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3C0FD7B0-3B29-C201-FB31-9E7A796CEACF}"/>
                  </a:ext>
                </a:extLst>
              </p:cNvPr>
              <p:cNvSpPr/>
              <p:nvPr/>
            </p:nvSpPr>
            <p:spPr>
              <a:xfrm>
                <a:off x="5815669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51335523-A117-BB7C-544F-26601966FB3B}"/>
                  </a:ext>
                </a:extLst>
              </p:cNvPr>
              <p:cNvSpPr/>
              <p:nvPr/>
            </p:nvSpPr>
            <p:spPr>
              <a:xfrm>
                <a:off x="6015128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5164E65-B4BC-4CC6-8C3C-BC1C491EFCDE}"/>
                </a:ext>
              </a:extLst>
            </p:cNvPr>
            <p:cNvGrpSpPr/>
            <p:nvPr/>
          </p:nvGrpSpPr>
          <p:grpSpPr>
            <a:xfrm>
              <a:off x="11414016" y="690288"/>
              <a:ext cx="272611" cy="73152"/>
              <a:chOff x="5815669" y="903168"/>
              <a:chExt cx="272611" cy="73152"/>
            </a:xfrm>
          </p:grpSpPr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4984D3EC-6370-5DB8-1FA3-8550A1B05694}"/>
                  </a:ext>
                </a:extLst>
              </p:cNvPr>
              <p:cNvSpPr/>
              <p:nvPr/>
            </p:nvSpPr>
            <p:spPr>
              <a:xfrm>
                <a:off x="5815669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5D58C14A-109C-C0DB-D49F-EEBDBA4B2A10}"/>
                  </a:ext>
                </a:extLst>
              </p:cNvPr>
              <p:cNvSpPr/>
              <p:nvPr/>
            </p:nvSpPr>
            <p:spPr>
              <a:xfrm>
                <a:off x="6015128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54607C83-5B9B-A52F-1A97-C2095479BC9B}"/>
                </a:ext>
              </a:extLst>
            </p:cNvPr>
            <p:cNvGrpSpPr/>
            <p:nvPr/>
          </p:nvGrpSpPr>
          <p:grpSpPr>
            <a:xfrm>
              <a:off x="11414016" y="204279"/>
              <a:ext cx="272611" cy="73152"/>
              <a:chOff x="5815669" y="903168"/>
              <a:chExt cx="272611" cy="73152"/>
            </a:xfrm>
          </p:grpSpPr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4CAB174B-FC28-7DB6-60C8-914759534EEF}"/>
                  </a:ext>
                </a:extLst>
              </p:cNvPr>
              <p:cNvSpPr/>
              <p:nvPr/>
            </p:nvSpPr>
            <p:spPr>
              <a:xfrm>
                <a:off x="5815669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D3E6784A-6207-9D92-6346-CA4280F87D8F}"/>
                  </a:ext>
                </a:extLst>
              </p:cNvPr>
              <p:cNvSpPr/>
              <p:nvPr/>
            </p:nvSpPr>
            <p:spPr>
              <a:xfrm>
                <a:off x="6015128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1CBC456-14DA-CED5-1C1A-7AC6088EBBEC}"/>
                </a:ext>
              </a:extLst>
            </p:cNvPr>
            <p:cNvGrpSpPr/>
            <p:nvPr/>
          </p:nvGrpSpPr>
          <p:grpSpPr>
            <a:xfrm>
              <a:off x="11414016" y="42276"/>
              <a:ext cx="272611" cy="73152"/>
              <a:chOff x="5815669" y="903168"/>
              <a:chExt cx="272611" cy="73152"/>
            </a:xfrm>
          </p:grpSpPr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25FA9BD5-7B04-9BCB-05B1-6DC2968B2948}"/>
                  </a:ext>
                </a:extLst>
              </p:cNvPr>
              <p:cNvSpPr/>
              <p:nvPr/>
            </p:nvSpPr>
            <p:spPr>
              <a:xfrm>
                <a:off x="5815669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CBD72083-8779-3195-B9F6-763146842AB0}"/>
                  </a:ext>
                </a:extLst>
              </p:cNvPr>
              <p:cNvSpPr/>
              <p:nvPr/>
            </p:nvSpPr>
            <p:spPr>
              <a:xfrm>
                <a:off x="6015128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65671A4-8AB0-32E6-483B-5E6D530F780D}"/>
                </a:ext>
              </a:extLst>
            </p:cNvPr>
            <p:cNvGrpSpPr/>
            <p:nvPr/>
          </p:nvGrpSpPr>
          <p:grpSpPr>
            <a:xfrm>
              <a:off x="11414016" y="852291"/>
              <a:ext cx="272611" cy="73152"/>
              <a:chOff x="5815669" y="903168"/>
              <a:chExt cx="272611" cy="73152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4B28D476-0BD8-C351-9064-F07D91A7E020}"/>
                  </a:ext>
                </a:extLst>
              </p:cNvPr>
              <p:cNvSpPr/>
              <p:nvPr/>
            </p:nvSpPr>
            <p:spPr>
              <a:xfrm>
                <a:off x="5815669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DA22A58C-D333-2E7C-BCF8-E5C52C81E906}"/>
                  </a:ext>
                </a:extLst>
              </p:cNvPr>
              <p:cNvSpPr/>
              <p:nvPr/>
            </p:nvSpPr>
            <p:spPr>
              <a:xfrm>
                <a:off x="6015128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B8E0C6F8-D776-0CC4-0326-8EA05BD96425}"/>
                </a:ext>
              </a:extLst>
            </p:cNvPr>
            <p:cNvGrpSpPr/>
            <p:nvPr/>
          </p:nvGrpSpPr>
          <p:grpSpPr>
            <a:xfrm>
              <a:off x="11414016" y="1014294"/>
              <a:ext cx="272611" cy="73152"/>
              <a:chOff x="5815669" y="903168"/>
              <a:chExt cx="272611" cy="73152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71DB6E56-7AE2-8552-4A11-EC4169DDBEEA}"/>
                  </a:ext>
                </a:extLst>
              </p:cNvPr>
              <p:cNvSpPr/>
              <p:nvPr/>
            </p:nvSpPr>
            <p:spPr>
              <a:xfrm>
                <a:off x="5815669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9D3CD59C-330C-9D26-B38F-79E459F52D98}"/>
                  </a:ext>
                </a:extLst>
              </p:cNvPr>
              <p:cNvSpPr/>
              <p:nvPr/>
            </p:nvSpPr>
            <p:spPr>
              <a:xfrm>
                <a:off x="6015128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5C38EB13-A6B2-27F4-C1DD-4BD23082E028}"/>
                </a:ext>
              </a:extLst>
            </p:cNvPr>
            <p:cNvGrpSpPr/>
            <p:nvPr/>
          </p:nvGrpSpPr>
          <p:grpSpPr>
            <a:xfrm>
              <a:off x="11414016" y="1176299"/>
              <a:ext cx="272611" cy="73152"/>
              <a:chOff x="5815669" y="903168"/>
              <a:chExt cx="272611" cy="73152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C5FDC0B6-8BC9-6F6C-A3F2-DDA1C1ADFB4F}"/>
                  </a:ext>
                </a:extLst>
              </p:cNvPr>
              <p:cNvSpPr/>
              <p:nvPr/>
            </p:nvSpPr>
            <p:spPr>
              <a:xfrm>
                <a:off x="5815669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596E1D62-49E7-FBD3-5EE9-760C1FFF11B7}"/>
                  </a:ext>
                </a:extLst>
              </p:cNvPr>
              <p:cNvSpPr/>
              <p:nvPr/>
            </p:nvSpPr>
            <p:spPr>
              <a:xfrm>
                <a:off x="6015128" y="903168"/>
                <a:ext cx="73152" cy="731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15FBCEA4-7FFF-4844-E816-0EB4CDE75229}"/>
              </a:ext>
            </a:extLst>
          </p:cNvPr>
          <p:cNvGrpSpPr/>
          <p:nvPr/>
        </p:nvGrpSpPr>
        <p:grpSpPr>
          <a:xfrm>
            <a:off x="14151" y="6052180"/>
            <a:ext cx="6666861" cy="681054"/>
            <a:chOff x="-32145" y="6017458"/>
            <a:chExt cx="6666861" cy="681054"/>
          </a:xfrm>
        </p:grpSpPr>
        <p:sp>
          <p:nvSpPr>
            <p:cNvPr id="65" name="Arrow: Pentagon 64">
              <a:extLst>
                <a:ext uri="{FF2B5EF4-FFF2-40B4-BE49-F238E27FC236}">
                  <a16:creationId xmlns:a16="http://schemas.microsoft.com/office/drawing/2014/main" id="{A397A342-8184-7574-DCD6-8563B3EBF319}"/>
                </a:ext>
              </a:extLst>
            </p:cNvPr>
            <p:cNvSpPr/>
            <p:nvPr/>
          </p:nvSpPr>
          <p:spPr>
            <a:xfrm>
              <a:off x="-26190" y="6017458"/>
              <a:ext cx="6660906" cy="681054"/>
            </a:xfrm>
            <a:prstGeom prst="homePlate">
              <a:avLst>
                <a:gd name="adj" fmla="val 16411"/>
              </a:avLst>
            </a:prstGeom>
            <a:solidFill>
              <a:sysClr val="window" lastClr="FFFFFF">
                <a:alpha val="78000"/>
              </a:sysClr>
            </a:solidFill>
            <a:ln w="15875" cap="flat" cmpd="sng" algn="ctr">
              <a:noFill/>
              <a:prstDash val="solid"/>
            </a:ln>
            <a:effectLst>
              <a:outerShdw blurRad="50800" dist="50800" dir="5400000" algn="ctr" rotWithShape="0">
                <a:srgbClr val="000000">
                  <a:alpha val="36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29146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endParaRPr>
            </a:p>
          </p:txBody>
        </p:sp>
        <p:pic>
          <p:nvPicPr>
            <p:cNvPr id="66" name="Picture 65" descr="A logo with blue text and waves&#10;&#10;Description automatically generated">
              <a:extLst>
                <a:ext uri="{FF2B5EF4-FFF2-40B4-BE49-F238E27FC236}">
                  <a16:creationId xmlns:a16="http://schemas.microsoft.com/office/drawing/2014/main" id="{E100D55F-656A-AD3D-4E0A-36804E26DA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54604" y="6078442"/>
              <a:ext cx="1857453" cy="531771"/>
            </a:xfrm>
            <a:prstGeom prst="rect">
              <a:avLst/>
            </a:prstGeom>
          </p:spPr>
        </p:pic>
        <p:pic>
          <p:nvPicPr>
            <p:cNvPr id="67" name="Picture 66" descr="A logo with green and blue text&#10;&#10;Description automatically generated">
              <a:extLst>
                <a:ext uri="{FF2B5EF4-FFF2-40B4-BE49-F238E27FC236}">
                  <a16:creationId xmlns:a16="http://schemas.microsoft.com/office/drawing/2014/main" id="{D3606101-CE81-1923-EFA3-56AC4DC669F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0995" y="6078442"/>
              <a:ext cx="1181715" cy="531771"/>
            </a:xfrm>
            <a:prstGeom prst="rect">
              <a:avLst/>
            </a:prstGeom>
          </p:spPr>
        </p:pic>
        <p:pic>
          <p:nvPicPr>
            <p:cNvPr id="68" name="Picture 67" descr="A blue logo on a black background&#10;&#10;Description automatically generated">
              <a:extLst>
                <a:ext uri="{FF2B5EF4-FFF2-40B4-BE49-F238E27FC236}">
                  <a16:creationId xmlns:a16="http://schemas.microsoft.com/office/drawing/2014/main" id="{0CF7009C-9EC8-5E9C-E764-572EEB23CB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31693" y="6105747"/>
              <a:ext cx="1576621" cy="500769"/>
            </a:xfrm>
            <a:prstGeom prst="rect">
              <a:avLst/>
            </a:prstGeom>
          </p:spPr>
        </p:pic>
        <p:pic>
          <p:nvPicPr>
            <p:cNvPr id="69" name="Picture 68" descr="A green and white logo&#10;&#10;Description automatically generated">
              <a:extLst>
                <a:ext uri="{FF2B5EF4-FFF2-40B4-BE49-F238E27FC236}">
                  <a16:creationId xmlns:a16="http://schemas.microsoft.com/office/drawing/2014/main" id="{0A0D6711-4D39-5561-2261-0D3EAB8BAB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32145" y="6139904"/>
              <a:ext cx="1871933" cy="458913"/>
            </a:xfrm>
            <a:prstGeom prst="rect">
              <a:avLst/>
            </a:prstGeom>
            <a:effectLst>
              <a:outerShdw blurRad="63500" sx="102000" sy="102000" algn="ctr" rotWithShape="0">
                <a:schemeClr val="bg1">
                  <a:alpha val="16000"/>
                </a:schemeClr>
              </a:outerShdw>
            </a:effectLst>
          </p:spPr>
        </p:pic>
      </p:grpSp>
      <p:pic>
        <p:nvPicPr>
          <p:cNvPr id="96" name="Picture 95">
            <a:extLst>
              <a:ext uri="{FF2B5EF4-FFF2-40B4-BE49-F238E27FC236}">
                <a16:creationId xmlns:a16="http://schemas.microsoft.com/office/drawing/2014/main" id="{2A5469E4-0E71-E847-5699-2163072828CB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34599" y="680006"/>
            <a:ext cx="2516186" cy="31095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C4E052D-E3E1-54F6-D248-51EE5203725D}"/>
              </a:ext>
            </a:extLst>
          </p:cNvPr>
          <p:cNvSpPr txBox="1"/>
          <p:nvPr/>
        </p:nvSpPr>
        <p:spPr>
          <a:xfrm>
            <a:off x="1199684" y="2814077"/>
            <a:ext cx="4888712" cy="1219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</a:pPr>
            <a:r>
              <a:rPr lang="en-US" sz="7200" b="1" kern="1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anose="020B04020305040208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 Thanks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758FB2-3C07-9899-722B-88115F13969A}"/>
              </a:ext>
            </a:extLst>
          </p:cNvPr>
          <p:cNvSpPr txBox="1"/>
          <p:nvPr/>
        </p:nvSpPr>
        <p:spPr>
          <a:xfrm>
            <a:off x="1028607" y="4335824"/>
            <a:ext cx="5348290" cy="1655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Dr. Nancy Montes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nancymontes@gmail.com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WhatsApp +1 (352)204-7723</a:t>
            </a:r>
            <a:endParaRPr lang="en-US" sz="3200" kern="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570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1B8E2C6-D4A3-3F48-4303-F329561876AA}"/>
              </a:ext>
            </a:extLst>
          </p:cNvPr>
          <p:cNvSpPr/>
          <p:nvPr/>
        </p:nvSpPr>
        <p:spPr>
          <a:xfrm>
            <a:off x="0" y="0"/>
            <a:ext cx="12184998" cy="6848571"/>
          </a:xfrm>
          <a:prstGeom prst="rect">
            <a:avLst/>
          </a:prstGeom>
          <a:gradFill flip="none" rotWithShape="1">
            <a:gsLst>
              <a:gs pos="58000">
                <a:srgbClr val="2FBBD4"/>
              </a:gs>
              <a:gs pos="13000">
                <a:srgbClr val="021F49"/>
              </a:gs>
              <a:gs pos="100000">
                <a:srgbClr val="2FBB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D3667-9692-2D49-A047-D148ADCACD12}"/>
              </a:ext>
            </a:extLst>
          </p:cNvPr>
          <p:cNvSpPr/>
          <p:nvPr/>
        </p:nvSpPr>
        <p:spPr>
          <a:xfrm>
            <a:off x="2146852" y="1079436"/>
            <a:ext cx="10037197" cy="5770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FE2C11-A255-66B3-D4C0-3741CE2C9715}"/>
              </a:ext>
            </a:extLst>
          </p:cNvPr>
          <p:cNvSpPr txBox="1"/>
          <p:nvPr/>
        </p:nvSpPr>
        <p:spPr>
          <a:xfrm>
            <a:off x="2405270" y="67492"/>
            <a:ext cx="9769271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3BE4183-1F5F-A253-9198-823CABC9AA22}"/>
              </a:ext>
            </a:extLst>
          </p:cNvPr>
          <p:cNvGrpSpPr/>
          <p:nvPr/>
        </p:nvGrpSpPr>
        <p:grpSpPr>
          <a:xfrm>
            <a:off x="2179187" y="3093491"/>
            <a:ext cx="9926308" cy="3752704"/>
            <a:chOff x="2265692" y="3062579"/>
            <a:chExt cx="9926308" cy="3752704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5CB5B512-27A7-96FB-7D02-B1A5E8CD1D00}"/>
                </a:ext>
              </a:extLst>
            </p:cNvPr>
            <p:cNvGrpSpPr/>
            <p:nvPr/>
          </p:nvGrpSpPr>
          <p:grpSpPr>
            <a:xfrm>
              <a:off x="6253145" y="3524244"/>
              <a:ext cx="1796560" cy="3291039"/>
              <a:chOff x="6253145" y="3524244"/>
              <a:chExt cx="1796560" cy="3291039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EE55840F-14A0-AC85-47D3-1E168F4263E8}"/>
                  </a:ext>
                </a:extLst>
              </p:cNvPr>
              <p:cNvSpPr/>
              <p:nvPr/>
            </p:nvSpPr>
            <p:spPr>
              <a:xfrm>
                <a:off x="6336082" y="3524244"/>
                <a:ext cx="1679834" cy="329103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C20D8CD-B29A-A69B-1BEF-F8A4FD2A71BD}"/>
                  </a:ext>
                </a:extLst>
              </p:cNvPr>
              <p:cNvSpPr txBox="1"/>
              <p:nvPr/>
            </p:nvSpPr>
            <p:spPr>
              <a:xfrm>
                <a:off x="6253145" y="3618262"/>
                <a:ext cx="1796560" cy="24622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/>
                  <a:t>Terms to </a:t>
                </a:r>
                <a:r>
                  <a:rPr lang="en-US" sz="2200" b="1" dirty="0"/>
                  <a:t>access data, </a:t>
                </a:r>
                <a:r>
                  <a:rPr lang="en-US" sz="2200" dirty="0"/>
                  <a:t>including an assessment of </a:t>
                </a:r>
                <a:r>
                  <a:rPr lang="en-US" sz="2200" b="1" dirty="0"/>
                  <a:t>barriers</a:t>
                </a:r>
                <a:r>
                  <a:rPr lang="en-US" sz="2200" dirty="0"/>
                  <a:t> to access data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5940C73-0502-9497-2460-0F4EF4A2C10D}"/>
                </a:ext>
              </a:extLst>
            </p:cNvPr>
            <p:cNvGrpSpPr/>
            <p:nvPr/>
          </p:nvGrpSpPr>
          <p:grpSpPr>
            <a:xfrm>
              <a:off x="4074643" y="3524244"/>
              <a:ext cx="2043797" cy="3291039"/>
              <a:chOff x="4074643" y="3524244"/>
              <a:chExt cx="2043797" cy="3291039"/>
            </a:xfrm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705374C1-2D5C-E797-86C0-91B5E27822BD}"/>
                  </a:ext>
                </a:extLst>
              </p:cNvPr>
              <p:cNvSpPr/>
              <p:nvPr/>
            </p:nvSpPr>
            <p:spPr>
              <a:xfrm>
                <a:off x="4074643" y="3524244"/>
                <a:ext cx="2043797" cy="3291039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9A990547-1DFF-8748-2F79-58908CB35206}"/>
                  </a:ext>
                </a:extLst>
              </p:cNvPr>
              <p:cNvSpPr txBox="1"/>
              <p:nvPr/>
            </p:nvSpPr>
            <p:spPr>
              <a:xfrm>
                <a:off x="4124291" y="3618262"/>
                <a:ext cx="1994149" cy="21236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/>
                  <a:t>Assess </a:t>
                </a:r>
                <a:r>
                  <a:rPr lang="en-US" sz="2200" b="1" dirty="0"/>
                  <a:t>spatial and temporal data needs </a:t>
                </a:r>
                <a:r>
                  <a:rPr lang="en-US" sz="2200" dirty="0"/>
                  <a:t>relevant to Blue Economy planning</a:t>
                </a: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2484021-4619-2C11-335A-E7BD91657F95}"/>
                </a:ext>
              </a:extLst>
            </p:cNvPr>
            <p:cNvGrpSpPr/>
            <p:nvPr/>
          </p:nvGrpSpPr>
          <p:grpSpPr>
            <a:xfrm>
              <a:off x="2265692" y="3524244"/>
              <a:ext cx="1694490" cy="3291039"/>
              <a:chOff x="2265692" y="3524244"/>
              <a:chExt cx="1694490" cy="3291039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899631DC-2528-546D-C4D2-87929647EE97}"/>
                  </a:ext>
                </a:extLst>
              </p:cNvPr>
              <p:cNvSpPr/>
              <p:nvPr/>
            </p:nvSpPr>
            <p:spPr>
              <a:xfrm>
                <a:off x="2272145" y="3524244"/>
                <a:ext cx="1688037" cy="3291039"/>
              </a:xfrm>
              <a:prstGeom prst="rect">
                <a:avLst/>
              </a:prstGeom>
              <a:solidFill>
                <a:srgbClr val="FFFFB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F00E1D8-11D6-6AA2-61AD-4C5F84120684}"/>
                  </a:ext>
                </a:extLst>
              </p:cNvPr>
              <p:cNvSpPr txBox="1"/>
              <p:nvPr/>
            </p:nvSpPr>
            <p:spPr>
              <a:xfrm>
                <a:off x="2265692" y="3618262"/>
                <a:ext cx="1586993" cy="17851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/>
                  <a:t>Types and sources of </a:t>
                </a:r>
                <a:r>
                  <a:rPr lang="en-US" sz="2200" b="1" dirty="0"/>
                  <a:t>data</a:t>
                </a:r>
                <a:r>
                  <a:rPr lang="en-US" sz="2200" dirty="0"/>
                  <a:t> being used to inform MSP</a:t>
                </a: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A332B71-69CD-09DB-2880-D73F54C4B76C}"/>
                </a:ext>
              </a:extLst>
            </p:cNvPr>
            <p:cNvSpPr txBox="1"/>
            <p:nvPr/>
          </p:nvSpPr>
          <p:spPr>
            <a:xfrm>
              <a:off x="2265692" y="3062579"/>
              <a:ext cx="99263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venir Next LT Pro Demi" panose="020B0704020202020204" pitchFamily="34" charset="0"/>
                </a:rPr>
                <a:t>Scope of Work</a:t>
              </a: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6C82B09E-B599-A689-5CE3-53FFED3542F8}"/>
                </a:ext>
              </a:extLst>
            </p:cNvPr>
            <p:cNvGrpSpPr/>
            <p:nvPr/>
          </p:nvGrpSpPr>
          <p:grpSpPr>
            <a:xfrm>
              <a:off x="8205729" y="3524244"/>
              <a:ext cx="1822450" cy="3291039"/>
              <a:chOff x="8205729" y="3524244"/>
              <a:chExt cx="1822450" cy="3291039"/>
            </a:xfrm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30BB5FD2-E1B1-3E68-CE65-89268909A7EC}"/>
                  </a:ext>
                </a:extLst>
              </p:cNvPr>
              <p:cNvSpPr/>
              <p:nvPr/>
            </p:nvSpPr>
            <p:spPr>
              <a:xfrm>
                <a:off x="8205729" y="3524244"/>
                <a:ext cx="1788660" cy="3291039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C49C26A-C1D0-E4A9-2D29-E83FCC838B41}"/>
                  </a:ext>
                </a:extLst>
              </p:cNvPr>
              <p:cNvSpPr txBox="1"/>
              <p:nvPr/>
            </p:nvSpPr>
            <p:spPr>
              <a:xfrm>
                <a:off x="8215738" y="3618262"/>
                <a:ext cx="1812441" cy="17851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b="1" dirty="0"/>
                  <a:t>Recommend</a:t>
                </a:r>
                <a:r>
                  <a:rPr lang="en-US" sz="2200" dirty="0"/>
                  <a:t> data sources, acquisition costs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4B30B072-EAB3-8113-33E1-C6ABF0172A8C}"/>
                </a:ext>
              </a:extLst>
            </p:cNvPr>
            <p:cNvGrpSpPr/>
            <p:nvPr/>
          </p:nvGrpSpPr>
          <p:grpSpPr>
            <a:xfrm>
              <a:off x="10191978" y="3524244"/>
              <a:ext cx="2000022" cy="3291039"/>
              <a:chOff x="10191978" y="3524244"/>
              <a:chExt cx="2000022" cy="3291039"/>
            </a:xfrm>
          </p:grpSpPr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55D50EE7-B272-5F17-DD54-9628C9780380}"/>
                  </a:ext>
                </a:extLst>
              </p:cNvPr>
              <p:cNvSpPr/>
              <p:nvPr/>
            </p:nvSpPr>
            <p:spPr>
              <a:xfrm>
                <a:off x="10225768" y="3524244"/>
                <a:ext cx="1966231" cy="329103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25BEF47-337D-480D-26E7-D43470028B6A}"/>
                  </a:ext>
                </a:extLst>
              </p:cNvPr>
              <p:cNvSpPr txBox="1"/>
              <p:nvPr/>
            </p:nvSpPr>
            <p:spPr>
              <a:xfrm>
                <a:off x="10191978" y="3651574"/>
                <a:ext cx="2000022" cy="17851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b="1" dirty="0"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en-US" sz="2200" b="1" dirty="0"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apacity needs</a:t>
                </a:r>
                <a:r>
                  <a:rPr lang="en-US" sz="2200" dirty="0"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 for data analysis and interpretation to inform MSP</a:t>
                </a:r>
                <a:endParaRPr lang="en-US" sz="2200" dirty="0"/>
              </a:p>
            </p:txBody>
          </p:sp>
        </p:grp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D1DA79B-3AC3-AA83-0C14-0C9F662A00EB}"/>
              </a:ext>
            </a:extLst>
          </p:cNvPr>
          <p:cNvGrpSpPr/>
          <p:nvPr/>
        </p:nvGrpSpPr>
        <p:grpSpPr>
          <a:xfrm>
            <a:off x="-32145" y="6095092"/>
            <a:ext cx="6666861" cy="681054"/>
            <a:chOff x="-32145" y="6017458"/>
            <a:chExt cx="6666861" cy="681054"/>
          </a:xfrm>
        </p:grpSpPr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D232098F-8B5C-E735-AF2E-B3B813B333E0}"/>
                </a:ext>
              </a:extLst>
            </p:cNvPr>
            <p:cNvSpPr/>
            <p:nvPr/>
          </p:nvSpPr>
          <p:spPr>
            <a:xfrm>
              <a:off x="-26190" y="6017458"/>
              <a:ext cx="6660906" cy="681054"/>
            </a:xfrm>
            <a:prstGeom prst="homePlate">
              <a:avLst>
                <a:gd name="adj" fmla="val 16411"/>
              </a:avLst>
            </a:prstGeom>
            <a:solidFill>
              <a:sysClr val="window" lastClr="FFFFFF">
                <a:alpha val="78000"/>
              </a:sysClr>
            </a:solidFill>
            <a:ln w="15875" cap="flat" cmpd="sng" algn="ctr">
              <a:noFill/>
              <a:prstDash val="solid"/>
            </a:ln>
            <a:effectLst>
              <a:outerShdw blurRad="50800" dist="50800" dir="5400000" algn="ctr" rotWithShape="0">
                <a:srgbClr val="000000">
                  <a:alpha val="36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29146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endParaRPr>
            </a:p>
          </p:txBody>
        </p:sp>
        <p:pic>
          <p:nvPicPr>
            <p:cNvPr id="8" name="Picture 7" descr="A logo with blue text and waves&#10;&#10;Description automatically generated">
              <a:extLst>
                <a:ext uri="{FF2B5EF4-FFF2-40B4-BE49-F238E27FC236}">
                  <a16:creationId xmlns:a16="http://schemas.microsoft.com/office/drawing/2014/main" id="{AFD537D0-3668-5084-15BE-DEA103C2E6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54604" y="6078442"/>
              <a:ext cx="1857453" cy="531771"/>
            </a:xfrm>
            <a:prstGeom prst="rect">
              <a:avLst/>
            </a:prstGeom>
          </p:spPr>
        </p:pic>
        <p:pic>
          <p:nvPicPr>
            <p:cNvPr id="9" name="Picture 8" descr="A logo with green and blue text&#10;&#10;Description automatically generated">
              <a:extLst>
                <a:ext uri="{FF2B5EF4-FFF2-40B4-BE49-F238E27FC236}">
                  <a16:creationId xmlns:a16="http://schemas.microsoft.com/office/drawing/2014/main" id="{249329DB-1E15-2AA2-A709-06F37EE440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0995" y="6078442"/>
              <a:ext cx="1181715" cy="531771"/>
            </a:xfrm>
            <a:prstGeom prst="rect">
              <a:avLst/>
            </a:prstGeom>
          </p:spPr>
        </p:pic>
        <p:pic>
          <p:nvPicPr>
            <p:cNvPr id="10" name="Picture 9" descr="A blue logo on a black background&#10;&#10;Description automatically generated">
              <a:extLst>
                <a:ext uri="{FF2B5EF4-FFF2-40B4-BE49-F238E27FC236}">
                  <a16:creationId xmlns:a16="http://schemas.microsoft.com/office/drawing/2014/main" id="{2D62A19C-E045-C4D1-CA60-F2F0F651A3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31693" y="6105747"/>
              <a:ext cx="1576621" cy="500769"/>
            </a:xfrm>
            <a:prstGeom prst="rect">
              <a:avLst/>
            </a:prstGeom>
          </p:spPr>
        </p:pic>
        <p:pic>
          <p:nvPicPr>
            <p:cNvPr id="11" name="Picture 10" descr="A green and white logo&#10;&#10;Description automatically generated">
              <a:extLst>
                <a:ext uri="{FF2B5EF4-FFF2-40B4-BE49-F238E27FC236}">
                  <a16:creationId xmlns:a16="http://schemas.microsoft.com/office/drawing/2014/main" id="{3FE8CEF0-7E5F-39E2-1C04-3F949A7602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32145" y="6139904"/>
              <a:ext cx="1871933" cy="458913"/>
            </a:xfrm>
            <a:prstGeom prst="rect">
              <a:avLst/>
            </a:prstGeom>
            <a:effectLst>
              <a:outerShdw blurRad="63500" sx="102000" sy="102000" algn="ctr" rotWithShape="0">
                <a:schemeClr val="bg1">
                  <a:alpha val="16000"/>
                </a:schemeClr>
              </a:outerShdw>
            </a:effectLst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67EBB254-7D5E-800B-38D5-74B5740CF6E5}"/>
              </a:ext>
            </a:extLst>
          </p:cNvPr>
          <p:cNvSpPr txBox="1"/>
          <p:nvPr/>
        </p:nvSpPr>
        <p:spPr>
          <a:xfrm>
            <a:off x="-39072" y="2871774"/>
            <a:ext cx="1588160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Overview</a:t>
            </a:r>
            <a:endParaRPr lang="en-US" sz="2400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79C666-38B2-83CC-0B09-184344B7D744}"/>
              </a:ext>
            </a:extLst>
          </p:cNvPr>
          <p:cNvSpPr txBox="1"/>
          <p:nvPr/>
        </p:nvSpPr>
        <p:spPr>
          <a:xfrm>
            <a:off x="347311" y="3368415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Background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11698F-2B4C-9B15-EEFF-21EC3D4F7EAD}"/>
              </a:ext>
            </a:extLst>
          </p:cNvPr>
          <p:cNvSpPr txBox="1"/>
          <p:nvPr/>
        </p:nvSpPr>
        <p:spPr>
          <a:xfrm>
            <a:off x="347311" y="4488857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Approach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874987-29A5-8E62-E783-9C7EAB992017}"/>
              </a:ext>
            </a:extLst>
          </p:cNvPr>
          <p:cNvSpPr txBox="1"/>
          <p:nvPr/>
        </p:nvSpPr>
        <p:spPr>
          <a:xfrm>
            <a:off x="347311" y="5049078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9FD0EE-5C50-9A1A-AF96-D34F4A6F507B}"/>
              </a:ext>
            </a:extLst>
          </p:cNvPr>
          <p:cNvSpPr txBox="1"/>
          <p:nvPr/>
        </p:nvSpPr>
        <p:spPr>
          <a:xfrm>
            <a:off x="347311" y="3928636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67B79E54-982F-1603-D565-DE457B992E41}"/>
              </a:ext>
            </a:extLst>
          </p:cNvPr>
          <p:cNvSpPr/>
          <p:nvPr/>
        </p:nvSpPr>
        <p:spPr>
          <a:xfrm rot="5400000">
            <a:off x="-2092" y="4075672"/>
            <a:ext cx="460681" cy="188476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B65FDA-3BE9-CAFD-C60B-C664FE6BB3B5}"/>
              </a:ext>
            </a:extLst>
          </p:cNvPr>
          <p:cNvSpPr/>
          <p:nvPr/>
        </p:nvSpPr>
        <p:spPr>
          <a:xfrm>
            <a:off x="4226943" y="2242868"/>
            <a:ext cx="6167887" cy="392981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8D8C847-717F-BFE4-3A5F-86E7EB0F25CC}"/>
              </a:ext>
            </a:extLst>
          </p:cNvPr>
          <p:cNvSpPr txBox="1"/>
          <p:nvPr/>
        </p:nvSpPr>
        <p:spPr>
          <a:xfrm>
            <a:off x="339399" y="5574008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Conclusions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1B3C95F-BDA0-C751-7976-D2B51CB886C1}"/>
              </a:ext>
            </a:extLst>
          </p:cNvPr>
          <p:cNvSpPr txBox="1"/>
          <p:nvPr/>
        </p:nvSpPr>
        <p:spPr>
          <a:xfrm>
            <a:off x="2782731" y="1404743"/>
            <a:ext cx="9385853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dirty="0">
                <a:latin typeface="Avenir Next LT Pro" panose="020B0504020202020204" pitchFamily="34" charset="0"/>
              </a:rPr>
              <a:t>The objective of this consultancy is to comprehensively assess data </a:t>
            </a:r>
            <a:r>
              <a:rPr lang="en-US" sz="2600" b="1" dirty="0">
                <a:latin typeface="Avenir Next LT Pro" panose="020B0504020202020204" pitchFamily="34" charset="0"/>
              </a:rPr>
              <a:t>availability</a:t>
            </a:r>
            <a:r>
              <a:rPr lang="en-US" sz="2600" dirty="0">
                <a:latin typeface="Avenir Next LT Pro" panose="020B0504020202020204" pitchFamily="34" charset="0"/>
              </a:rPr>
              <a:t>, data </a:t>
            </a:r>
            <a:r>
              <a:rPr lang="en-US" sz="2600" b="1" dirty="0">
                <a:latin typeface="Avenir Next LT Pro" panose="020B0504020202020204" pitchFamily="34" charset="0"/>
              </a:rPr>
              <a:t>gaps</a:t>
            </a:r>
            <a:r>
              <a:rPr lang="en-US" sz="2600" dirty="0">
                <a:latin typeface="Avenir Next LT Pro" panose="020B0504020202020204" pitchFamily="34" charset="0"/>
              </a:rPr>
              <a:t>, and an assessment of </a:t>
            </a:r>
            <a:r>
              <a:rPr lang="en-US" sz="2600" b="1" dirty="0">
                <a:latin typeface="Avenir Next LT Pro" panose="020B0504020202020204" pitchFamily="34" charset="0"/>
              </a:rPr>
              <a:t>needs</a:t>
            </a:r>
            <a:r>
              <a:rPr lang="en-US" sz="2600" dirty="0">
                <a:latin typeface="Avenir Next LT Pro" panose="020B0504020202020204" pitchFamily="34" charset="0"/>
              </a:rPr>
              <a:t> specifically related to the fisheries sector to inform MSP in Barbados.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15694C1-BF2C-FF79-D6A6-29174463462A}"/>
              </a:ext>
            </a:extLst>
          </p:cNvPr>
          <p:cNvSpPr txBox="1"/>
          <p:nvPr/>
        </p:nvSpPr>
        <p:spPr>
          <a:xfrm>
            <a:off x="2146852" y="1065270"/>
            <a:ext cx="9878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Objective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854E1C6E-FA31-C0CD-B754-8C0380DB715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600" y="-24545"/>
            <a:ext cx="2515060" cy="310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1683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C41680-13E6-2936-F4B8-3E3C6072101E}"/>
              </a:ext>
            </a:extLst>
          </p:cNvPr>
          <p:cNvSpPr txBox="1"/>
          <p:nvPr/>
        </p:nvSpPr>
        <p:spPr>
          <a:xfrm>
            <a:off x="2405270" y="67492"/>
            <a:ext cx="9769271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BAB9505-63BF-AF5B-4AE1-29FCEB259FFC}"/>
              </a:ext>
            </a:extLst>
          </p:cNvPr>
          <p:cNvGrpSpPr/>
          <p:nvPr/>
        </p:nvGrpSpPr>
        <p:grpSpPr>
          <a:xfrm>
            <a:off x="-32145" y="6176478"/>
            <a:ext cx="6666861" cy="681054"/>
            <a:chOff x="-32145" y="6017458"/>
            <a:chExt cx="6666861" cy="681054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1FF36AAB-621A-9741-121E-18B76E4DBCDC}"/>
                </a:ext>
              </a:extLst>
            </p:cNvPr>
            <p:cNvSpPr/>
            <p:nvPr/>
          </p:nvSpPr>
          <p:spPr>
            <a:xfrm>
              <a:off x="-26190" y="6017458"/>
              <a:ext cx="6660906" cy="681054"/>
            </a:xfrm>
            <a:prstGeom prst="homePlate">
              <a:avLst>
                <a:gd name="adj" fmla="val 16411"/>
              </a:avLst>
            </a:prstGeom>
            <a:solidFill>
              <a:sysClr val="window" lastClr="FFFFFF">
                <a:alpha val="78000"/>
              </a:sysClr>
            </a:solidFill>
            <a:ln w="15875" cap="flat" cmpd="sng" algn="ctr">
              <a:noFill/>
              <a:prstDash val="solid"/>
            </a:ln>
            <a:effectLst>
              <a:outerShdw blurRad="50800" dist="50800" dir="5400000" algn="ctr" rotWithShape="0">
                <a:srgbClr val="000000">
                  <a:alpha val="36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29146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endParaRPr>
            </a:p>
          </p:txBody>
        </p:sp>
        <p:pic>
          <p:nvPicPr>
            <p:cNvPr id="5" name="Picture 4" descr="A logo with blue text and waves&#10;&#10;Description automatically generated">
              <a:extLst>
                <a:ext uri="{FF2B5EF4-FFF2-40B4-BE49-F238E27FC236}">
                  <a16:creationId xmlns:a16="http://schemas.microsoft.com/office/drawing/2014/main" id="{18DF07E9-484A-A72D-3C18-CBADFF0E25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54604" y="6078442"/>
              <a:ext cx="1857453" cy="531771"/>
            </a:xfrm>
            <a:prstGeom prst="rect">
              <a:avLst/>
            </a:prstGeom>
          </p:spPr>
        </p:pic>
        <p:pic>
          <p:nvPicPr>
            <p:cNvPr id="6" name="Picture 5" descr="A logo with green and blue text&#10;&#10;Description automatically generated">
              <a:extLst>
                <a:ext uri="{FF2B5EF4-FFF2-40B4-BE49-F238E27FC236}">
                  <a16:creationId xmlns:a16="http://schemas.microsoft.com/office/drawing/2014/main" id="{45682422-F246-897F-B0B8-F32EE22611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0995" y="6078442"/>
              <a:ext cx="1181715" cy="531771"/>
            </a:xfrm>
            <a:prstGeom prst="rect">
              <a:avLst/>
            </a:prstGeom>
          </p:spPr>
        </p:pic>
        <p:pic>
          <p:nvPicPr>
            <p:cNvPr id="7" name="Picture 6" descr="A blue logo on a black background&#10;&#10;Description automatically generated">
              <a:extLst>
                <a:ext uri="{FF2B5EF4-FFF2-40B4-BE49-F238E27FC236}">
                  <a16:creationId xmlns:a16="http://schemas.microsoft.com/office/drawing/2014/main" id="{E7829120-C2DC-C242-AAE0-A4591830E0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31693" y="6105747"/>
              <a:ext cx="1576621" cy="500769"/>
            </a:xfrm>
            <a:prstGeom prst="rect">
              <a:avLst/>
            </a:prstGeom>
          </p:spPr>
        </p:pic>
        <p:pic>
          <p:nvPicPr>
            <p:cNvPr id="8" name="Picture 7" descr="A green and white logo&#10;&#10;Description automatically generated">
              <a:extLst>
                <a:ext uri="{FF2B5EF4-FFF2-40B4-BE49-F238E27FC236}">
                  <a16:creationId xmlns:a16="http://schemas.microsoft.com/office/drawing/2014/main" id="{D4F111A0-6AAF-F161-95F4-E832E31495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32145" y="6139904"/>
              <a:ext cx="1871933" cy="458913"/>
            </a:xfrm>
            <a:prstGeom prst="rect">
              <a:avLst/>
            </a:prstGeom>
            <a:effectLst>
              <a:outerShdw blurRad="63500" sx="102000" sy="102000" algn="ctr" rotWithShape="0">
                <a:schemeClr val="bg1">
                  <a:alpha val="16000"/>
                </a:schemeClr>
              </a:outerShdw>
            </a:effectLst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EE6CB99-6E18-D0AD-B435-50A285463464}"/>
              </a:ext>
            </a:extLst>
          </p:cNvPr>
          <p:cNvSpPr txBox="1"/>
          <p:nvPr/>
        </p:nvSpPr>
        <p:spPr>
          <a:xfrm>
            <a:off x="-39072" y="2871774"/>
            <a:ext cx="1588160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Overview</a:t>
            </a:r>
            <a:endParaRPr lang="en-US" sz="2400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100C0B-B849-B499-CFC8-E0F6B2BBE5F6}"/>
              </a:ext>
            </a:extLst>
          </p:cNvPr>
          <p:cNvSpPr txBox="1"/>
          <p:nvPr/>
        </p:nvSpPr>
        <p:spPr>
          <a:xfrm>
            <a:off x="347311" y="3368415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Background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882DB8-D3EC-73DA-8E9B-DABB1C587E54}"/>
              </a:ext>
            </a:extLst>
          </p:cNvPr>
          <p:cNvSpPr txBox="1"/>
          <p:nvPr/>
        </p:nvSpPr>
        <p:spPr>
          <a:xfrm>
            <a:off x="347311" y="4488857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Approach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8AF6F7-55A6-99D2-15C3-F581DFEEFA20}"/>
              </a:ext>
            </a:extLst>
          </p:cNvPr>
          <p:cNvSpPr txBox="1"/>
          <p:nvPr/>
        </p:nvSpPr>
        <p:spPr>
          <a:xfrm>
            <a:off x="347311" y="5049078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EF194B-1C6B-5764-0781-439577395356}"/>
              </a:ext>
            </a:extLst>
          </p:cNvPr>
          <p:cNvSpPr txBox="1"/>
          <p:nvPr/>
        </p:nvSpPr>
        <p:spPr>
          <a:xfrm>
            <a:off x="347311" y="3928636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B418CE2E-08B3-77A3-8642-D1916C041684}"/>
              </a:ext>
            </a:extLst>
          </p:cNvPr>
          <p:cNvSpPr/>
          <p:nvPr/>
        </p:nvSpPr>
        <p:spPr>
          <a:xfrm rot="5400000">
            <a:off x="-2092" y="4640208"/>
            <a:ext cx="460681" cy="188476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841551-A931-E02A-E65C-6E53AC9F7C5F}"/>
              </a:ext>
            </a:extLst>
          </p:cNvPr>
          <p:cNvSpPr txBox="1"/>
          <p:nvPr/>
        </p:nvSpPr>
        <p:spPr>
          <a:xfrm>
            <a:off x="339399" y="5574008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Conclusions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86957DB-1C7D-FE40-FE19-E7E963DFB7FD}"/>
              </a:ext>
            </a:extLst>
          </p:cNvPr>
          <p:cNvSpPr txBox="1"/>
          <p:nvPr/>
        </p:nvSpPr>
        <p:spPr>
          <a:xfrm>
            <a:off x="2146852" y="1097020"/>
            <a:ext cx="9878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Methodology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CDCFEE4-07BD-F125-FAEC-BD8B5A90722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7378" y="-24545"/>
            <a:ext cx="2516282" cy="31095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DFEDB38-5400-52AF-3969-0B05E2376EF7}"/>
              </a:ext>
            </a:extLst>
          </p:cNvPr>
          <p:cNvSpPr txBox="1"/>
          <p:nvPr/>
        </p:nvSpPr>
        <p:spPr>
          <a:xfrm>
            <a:off x="8372979" y="1762068"/>
            <a:ext cx="32748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Avenir Next LT Pro Light" panose="020B0304020202020204" pitchFamily="34" charset="0"/>
              </a:rPr>
              <a:t>Structured Interviews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B73144-FDBB-040A-38CA-61AD994147D9}"/>
              </a:ext>
            </a:extLst>
          </p:cNvPr>
          <p:cNvSpPr txBox="1"/>
          <p:nvPr/>
        </p:nvSpPr>
        <p:spPr>
          <a:xfrm>
            <a:off x="2873717" y="1726053"/>
            <a:ext cx="40216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Avenir Next LT Pro Light" panose="020B0304020202020204" pitchFamily="34" charset="0"/>
              </a:rPr>
              <a:t>Systematic literature review</a:t>
            </a:r>
          </a:p>
        </p:txBody>
      </p:sp>
      <p:pic>
        <p:nvPicPr>
          <p:cNvPr id="20" name="Graphic 19" descr="Search Inventory with solid fill">
            <a:extLst>
              <a:ext uri="{FF2B5EF4-FFF2-40B4-BE49-F238E27FC236}">
                <a16:creationId xmlns:a16="http://schemas.microsoft.com/office/drawing/2014/main" id="{A265DD33-D40E-DF5B-D55E-C7810DDB90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26456" y="2033334"/>
            <a:ext cx="1828800" cy="1828800"/>
          </a:xfrm>
          <a:prstGeom prst="rect">
            <a:avLst/>
          </a:prstGeom>
        </p:spPr>
      </p:pic>
      <p:pic>
        <p:nvPicPr>
          <p:cNvPr id="21" name="Graphic 20" descr="Boardroom with solid fill">
            <a:extLst>
              <a:ext uri="{FF2B5EF4-FFF2-40B4-BE49-F238E27FC236}">
                <a16:creationId xmlns:a16="http://schemas.microsoft.com/office/drawing/2014/main" id="{E0F28BA2-1D43-391D-7E69-DDC2EF08E0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95993" y="1846741"/>
            <a:ext cx="1828800" cy="18288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2777E10-6822-0FB4-9C0D-64CFB05E0273}"/>
              </a:ext>
            </a:extLst>
          </p:cNvPr>
          <p:cNvSpPr txBox="1"/>
          <p:nvPr/>
        </p:nvSpPr>
        <p:spPr>
          <a:xfrm>
            <a:off x="2405270" y="3866676"/>
            <a:ext cx="405744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6688" indent="-166688">
              <a:buFont typeface="Arial" panose="020B0604020202020204" pitchFamily="34" charset="0"/>
              <a:buChar char="•"/>
            </a:pPr>
            <a:r>
              <a:rPr lang="en-US" dirty="0">
                <a:latin typeface="Avenir Next LT Pro Light" panose="020B0304020202020204" pitchFamily="34" charset="0"/>
              </a:rPr>
              <a:t>Google Scholar (97 results)</a:t>
            </a:r>
          </a:p>
          <a:p>
            <a:pPr marL="166688" indent="-166688">
              <a:buFont typeface="Arial" panose="020B0604020202020204" pitchFamily="34" charset="0"/>
              <a:buChar char="•"/>
            </a:pPr>
            <a:r>
              <a:rPr lang="en-US" dirty="0">
                <a:latin typeface="Avenir Next LT Pro Light" panose="020B0304020202020204" pitchFamily="34" charset="0"/>
              </a:rPr>
              <a:t>CERMES (109 results)</a:t>
            </a:r>
          </a:p>
          <a:p>
            <a:pPr marL="166688" indent="-166688">
              <a:buFont typeface="Arial" panose="020B0604020202020204" pitchFamily="34" charset="0"/>
              <a:buChar char="•"/>
            </a:pPr>
            <a:r>
              <a:rPr lang="en-US" dirty="0" err="1">
                <a:latin typeface="Avenir Next LT Pro Light" panose="020B0304020202020204" pitchFamily="34" charset="0"/>
              </a:rPr>
              <a:t>AquaDocs</a:t>
            </a:r>
            <a:r>
              <a:rPr lang="en-US" dirty="0">
                <a:latin typeface="Avenir Next LT Pro Light" panose="020B0304020202020204" pitchFamily="34" charset="0"/>
              </a:rPr>
              <a:t> (35 results)</a:t>
            </a:r>
          </a:p>
          <a:p>
            <a:pPr marL="166688" indent="-166688">
              <a:buFont typeface="Arial" panose="020B0604020202020204" pitchFamily="34" charset="0"/>
              <a:buChar char="•"/>
            </a:pPr>
            <a:r>
              <a:rPr lang="en-US" dirty="0">
                <a:latin typeface="Avenir Next LT Pro Light" panose="020B0304020202020204" pitchFamily="34" charset="0"/>
              </a:rPr>
              <a:t>Snowball review</a:t>
            </a:r>
          </a:p>
          <a:p>
            <a:pPr marL="166688" indent="-166688">
              <a:buFont typeface="Arial" panose="020B0604020202020204" pitchFamily="34" charset="0"/>
              <a:buChar char="•"/>
            </a:pPr>
            <a:r>
              <a:rPr lang="en-US" dirty="0">
                <a:latin typeface="Avenir Next LT Pro Light" panose="020B0304020202020204" pitchFamily="34" charset="0"/>
              </a:rPr>
              <a:t>Suggestions from interviews</a:t>
            </a:r>
          </a:p>
          <a:p>
            <a:pPr marL="166688" indent="-166688">
              <a:buFont typeface="Arial" panose="020B0604020202020204" pitchFamily="34" charset="0"/>
              <a:buChar char="•"/>
            </a:pPr>
            <a:r>
              <a:rPr lang="en-US" dirty="0">
                <a:latin typeface="Avenir Next LT Pro Light" panose="020B0304020202020204" pitchFamily="34" charset="0"/>
              </a:rPr>
              <a:t>Spatial atlases and databases (7)</a:t>
            </a:r>
          </a:p>
          <a:p>
            <a:endParaRPr lang="en-US" sz="1400" dirty="0">
              <a:latin typeface="Avenir Next LT Pro Light" panose="020B0304020202020204" pitchFamily="34" charset="0"/>
            </a:endParaRPr>
          </a:p>
          <a:p>
            <a:pPr algn="ctr"/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 Light" panose="020B0304020202020204" pitchFamily="34" charset="0"/>
              </a:rPr>
              <a:t>“Barbados”  “GIS”  “Fisheries”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C00C72B-1B30-25B4-AFF9-74228463FEA0}"/>
              </a:ext>
            </a:extLst>
          </p:cNvPr>
          <p:cNvSpPr txBox="1"/>
          <p:nvPr/>
        </p:nvSpPr>
        <p:spPr>
          <a:xfrm>
            <a:off x="2825290" y="2309299"/>
            <a:ext cx="16453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Avenir Next LT Pro" panose="020B0504020202020204" pitchFamily="34" charset="0"/>
              </a:rPr>
              <a:t>Geospatial files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C4131DF-B2AB-6CD4-02F1-1F3D44B0D59E}"/>
              </a:ext>
            </a:extLst>
          </p:cNvPr>
          <p:cNvSpPr txBox="1"/>
          <p:nvPr/>
        </p:nvSpPr>
        <p:spPr>
          <a:xfrm>
            <a:off x="3132518" y="3369024"/>
            <a:ext cx="7860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Avenir Next LT Pro" panose="020B0504020202020204" pitchFamily="34" charset="0"/>
              </a:rPr>
              <a:t>Maps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F974AE4-8351-73D3-9E29-CD3C21F578AD}"/>
              </a:ext>
            </a:extLst>
          </p:cNvPr>
          <p:cNvSpPr txBox="1"/>
          <p:nvPr/>
        </p:nvSpPr>
        <p:spPr>
          <a:xfrm>
            <a:off x="5212057" y="2785778"/>
            <a:ext cx="18288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Avenir Next LT Pro" panose="020B0504020202020204" pitchFamily="34" charset="0"/>
              </a:rPr>
              <a:t>GPS information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9A87B37-EFB0-167C-BF47-699DFC689E25}"/>
              </a:ext>
            </a:extLst>
          </p:cNvPr>
          <p:cNvSpPr txBox="1"/>
          <p:nvPr/>
        </p:nvSpPr>
        <p:spPr>
          <a:xfrm>
            <a:off x="7893297" y="3828956"/>
            <a:ext cx="32748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Avenir Next LT Pro Light" panose="020B0304020202020204" pitchFamily="34" charset="0"/>
              </a:rPr>
              <a:t>Participatory mapping exercise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56A7CAD8-5091-AAE6-ACD6-68B7CEA2581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4214" y="4199901"/>
            <a:ext cx="1781300" cy="1239020"/>
          </a:xfrm>
          <a:prstGeom prst="rect">
            <a:avLst/>
          </a:prstGeom>
        </p:spPr>
      </p:pic>
      <p:sp>
        <p:nvSpPr>
          <p:cNvPr id="33" name="Arrow: Left-Right-Up 32">
            <a:extLst>
              <a:ext uri="{FF2B5EF4-FFF2-40B4-BE49-F238E27FC236}">
                <a16:creationId xmlns:a16="http://schemas.microsoft.com/office/drawing/2014/main" id="{C1760A52-DC10-471B-82A9-EA93520D5096}"/>
              </a:ext>
            </a:extLst>
          </p:cNvPr>
          <p:cNvSpPr/>
          <p:nvPr/>
        </p:nvSpPr>
        <p:spPr>
          <a:xfrm rot="10800000">
            <a:off x="7147976" y="2438518"/>
            <a:ext cx="1119724" cy="1109047"/>
          </a:xfrm>
          <a:prstGeom prst="leftRight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C79537F-A84D-B61B-8CD6-F16D6DB3C225}"/>
              </a:ext>
            </a:extLst>
          </p:cNvPr>
          <p:cNvSpPr txBox="1"/>
          <p:nvPr/>
        </p:nvSpPr>
        <p:spPr>
          <a:xfrm>
            <a:off x="7040857" y="4681154"/>
            <a:ext cx="442635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Light" panose="020B0304020202020204" pitchFamily="34" charset="0"/>
              </a:rPr>
              <a:t>1. Current fishing grounds</a:t>
            </a:r>
          </a:p>
          <a:p>
            <a:r>
              <a:rPr lang="en-US" dirty="0">
                <a:latin typeface="Avenir Next LT Pro Light" panose="020B0304020202020204" pitchFamily="34" charset="0"/>
              </a:rPr>
              <a:t>2. Historical fishing grounds</a:t>
            </a:r>
          </a:p>
          <a:p>
            <a:r>
              <a:rPr lang="en-US" dirty="0">
                <a:latin typeface="Avenir Next LT Pro Light" panose="020B0304020202020204" pitchFamily="34" charset="0"/>
              </a:rPr>
              <a:t>3. Fish nursing grounds</a:t>
            </a:r>
          </a:p>
          <a:p>
            <a:r>
              <a:rPr lang="en-US" dirty="0">
                <a:latin typeface="Avenir Next LT Pro Light" panose="020B0304020202020204" pitchFamily="34" charset="0"/>
              </a:rPr>
              <a:t>4. Fish spawning aggregation areas</a:t>
            </a:r>
          </a:p>
          <a:p>
            <a:r>
              <a:rPr lang="en-US" dirty="0">
                <a:latin typeface="Avenir Next LT Pro Light" panose="020B0304020202020204" pitchFamily="34" charset="0"/>
              </a:rPr>
              <a:t>5. Locations of known conflict </a:t>
            </a:r>
          </a:p>
          <a:p>
            <a:r>
              <a:rPr lang="en-US" dirty="0">
                <a:latin typeface="Avenir Next LT Pro Light" panose="020B0304020202020204" pitchFamily="34" charset="0"/>
              </a:rPr>
              <a:t>6. Locations of fish aggregation devices</a:t>
            </a:r>
          </a:p>
        </p:txBody>
      </p:sp>
    </p:spTree>
    <p:extLst>
      <p:ext uri="{BB962C8B-B14F-4D97-AF65-F5344CB8AC3E}">
        <p14:creationId xmlns:p14="http://schemas.microsoft.com/office/powerpoint/2010/main" val="1890016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C41680-13E6-2936-F4B8-3E3C6072101E}"/>
              </a:ext>
            </a:extLst>
          </p:cNvPr>
          <p:cNvSpPr txBox="1"/>
          <p:nvPr/>
        </p:nvSpPr>
        <p:spPr>
          <a:xfrm>
            <a:off x="2405270" y="67492"/>
            <a:ext cx="9769271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E6CB99-6E18-D0AD-B435-50A285463464}"/>
              </a:ext>
            </a:extLst>
          </p:cNvPr>
          <p:cNvSpPr txBox="1"/>
          <p:nvPr/>
        </p:nvSpPr>
        <p:spPr>
          <a:xfrm>
            <a:off x="-39072" y="2871774"/>
            <a:ext cx="1588160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Overview</a:t>
            </a:r>
            <a:endParaRPr lang="en-US" sz="2400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100C0B-B849-B499-CFC8-E0F6B2BBE5F6}"/>
              </a:ext>
            </a:extLst>
          </p:cNvPr>
          <p:cNvSpPr txBox="1"/>
          <p:nvPr/>
        </p:nvSpPr>
        <p:spPr>
          <a:xfrm>
            <a:off x="347311" y="3368415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Background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882DB8-D3EC-73DA-8E9B-DABB1C587E54}"/>
              </a:ext>
            </a:extLst>
          </p:cNvPr>
          <p:cNvSpPr txBox="1"/>
          <p:nvPr/>
        </p:nvSpPr>
        <p:spPr>
          <a:xfrm>
            <a:off x="347311" y="4488857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Approach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8AF6F7-55A6-99D2-15C3-F581DFEEFA20}"/>
              </a:ext>
            </a:extLst>
          </p:cNvPr>
          <p:cNvSpPr txBox="1"/>
          <p:nvPr/>
        </p:nvSpPr>
        <p:spPr>
          <a:xfrm>
            <a:off x="347311" y="5049078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EF194B-1C6B-5764-0781-439577395356}"/>
              </a:ext>
            </a:extLst>
          </p:cNvPr>
          <p:cNvSpPr txBox="1"/>
          <p:nvPr/>
        </p:nvSpPr>
        <p:spPr>
          <a:xfrm>
            <a:off x="347311" y="3928636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B418CE2E-08B3-77A3-8642-D1916C041684}"/>
              </a:ext>
            </a:extLst>
          </p:cNvPr>
          <p:cNvSpPr/>
          <p:nvPr/>
        </p:nvSpPr>
        <p:spPr>
          <a:xfrm rot="5400000">
            <a:off x="-2092" y="5164985"/>
            <a:ext cx="460681" cy="188476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841551-A931-E02A-E65C-6E53AC9F7C5F}"/>
              </a:ext>
            </a:extLst>
          </p:cNvPr>
          <p:cNvSpPr txBox="1"/>
          <p:nvPr/>
        </p:nvSpPr>
        <p:spPr>
          <a:xfrm>
            <a:off x="339399" y="5574008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86957DB-1C7D-FE40-FE19-E7E963DFB7FD}"/>
              </a:ext>
            </a:extLst>
          </p:cNvPr>
          <p:cNvSpPr txBox="1"/>
          <p:nvPr/>
        </p:nvSpPr>
        <p:spPr>
          <a:xfrm>
            <a:off x="2146852" y="1097020"/>
            <a:ext cx="9878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Results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CDCFEE4-07BD-F125-FAEC-BD8B5A9072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7378" y="-24545"/>
            <a:ext cx="2516282" cy="3109568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6CD07C7-61E4-6551-4E64-6B769652A726}"/>
              </a:ext>
            </a:extLst>
          </p:cNvPr>
          <p:cNvSpPr/>
          <p:nvPr/>
        </p:nvSpPr>
        <p:spPr>
          <a:xfrm>
            <a:off x="2145903" y="4270620"/>
            <a:ext cx="10059003" cy="23345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2F4CE10-0BA8-67E8-9B8E-C6040E373F51}"/>
              </a:ext>
            </a:extLst>
          </p:cNvPr>
          <p:cNvSpPr txBox="1"/>
          <p:nvPr/>
        </p:nvSpPr>
        <p:spPr>
          <a:xfrm>
            <a:off x="2768484" y="1471001"/>
            <a:ext cx="820431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6688" indent="-166688">
              <a:buFont typeface="Arial" panose="020B0604020202020204" pitchFamily="34" charset="0"/>
              <a:buChar char="•"/>
            </a:pPr>
            <a:r>
              <a:rPr lang="en-US" sz="2800" dirty="0">
                <a:latin typeface="Avenir Next LT Pro Light" panose="020B0304020202020204" pitchFamily="34" charset="0"/>
              </a:rPr>
              <a:t>Fisheries distribution</a:t>
            </a:r>
          </a:p>
          <a:p>
            <a:pPr marL="623888" lvl="1" indent="-166688">
              <a:buFont typeface="Arial" panose="020B0604020202020204" pitchFamily="34" charset="0"/>
              <a:buChar char="•"/>
            </a:pPr>
            <a:r>
              <a:rPr lang="en-US" sz="2800" dirty="0">
                <a:latin typeface="Avenir Next LT Pro Light" panose="020B0304020202020204" pitchFamily="34" charset="0"/>
              </a:rPr>
              <a:t>Mapping exercise</a:t>
            </a:r>
          </a:p>
          <a:p>
            <a:pPr marL="166688" indent="-166688">
              <a:buFont typeface="Arial" panose="020B0604020202020204" pitchFamily="34" charset="0"/>
              <a:buChar char="•"/>
            </a:pPr>
            <a:r>
              <a:rPr lang="en-US" sz="2800" dirty="0">
                <a:latin typeface="Avenir Next LT Pro Light" panose="020B0304020202020204" pitchFamily="34" charset="0"/>
              </a:rPr>
              <a:t>Marine habitats</a:t>
            </a:r>
          </a:p>
          <a:p>
            <a:pPr marL="166688" indent="-166688">
              <a:buFont typeface="Arial" panose="020B0604020202020204" pitchFamily="34" charset="0"/>
              <a:buChar char="•"/>
            </a:pPr>
            <a:r>
              <a:rPr lang="en-US" sz="2800" dirty="0">
                <a:latin typeface="Avenir Next LT Pro Light" panose="020B0304020202020204" pitchFamily="34" charset="0"/>
              </a:rPr>
              <a:t>Species distribution</a:t>
            </a:r>
          </a:p>
          <a:p>
            <a:pPr marL="166688" indent="-166688">
              <a:buFont typeface="Arial" panose="020B0604020202020204" pitchFamily="34" charset="0"/>
              <a:buChar char="•"/>
            </a:pPr>
            <a:r>
              <a:rPr lang="en-US" sz="2800" dirty="0">
                <a:latin typeface="Avenir Next LT Pro Light" panose="020B0304020202020204" pitchFamily="34" charset="0"/>
              </a:rPr>
              <a:t>Oceanographic data</a:t>
            </a:r>
          </a:p>
          <a:p>
            <a:pPr marL="166688" indent="-166688">
              <a:buFont typeface="Arial" panose="020B0604020202020204" pitchFamily="34" charset="0"/>
              <a:buChar char="•"/>
            </a:pPr>
            <a:r>
              <a:rPr lang="en-US" sz="2800" dirty="0">
                <a:latin typeface="Avenir Next LT Pro Light" panose="020B0304020202020204" pitchFamily="34" charset="0"/>
              </a:rPr>
              <a:t>Other relevant layers for the fisheries sector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F7D7E64-A376-CFA7-0406-A8832E4D68BD}"/>
              </a:ext>
            </a:extLst>
          </p:cNvPr>
          <p:cNvSpPr txBox="1"/>
          <p:nvPr/>
        </p:nvSpPr>
        <p:spPr>
          <a:xfrm>
            <a:off x="2546488" y="4350298"/>
            <a:ext cx="961336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Avenir Next LT Pro" panose="020B0504020202020204" pitchFamily="34" charset="0"/>
              </a:rPr>
              <a:t>Activity 1: ARE THERE ANY MISSING DATA?</a:t>
            </a:r>
          </a:p>
          <a:p>
            <a:r>
              <a:rPr lang="en-US" sz="2400" dirty="0">
                <a:latin typeface="Avenir Next LT Pro" panose="020B0504020202020204" pitchFamily="34" charset="0"/>
              </a:rPr>
              <a:t>Please let us know if there are any SPATIAL data (e.g., maps, GPS coordinates, shapefiles, etc.) that you are aware of, but it was not included in the report/presentation by using the form in the link: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C753E03-25B6-2EF4-C501-F2D26395DC41}"/>
              </a:ext>
            </a:extLst>
          </p:cNvPr>
          <p:cNvSpPr txBox="1"/>
          <p:nvPr/>
        </p:nvSpPr>
        <p:spPr>
          <a:xfrm>
            <a:off x="2396117" y="5861236"/>
            <a:ext cx="961336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Avenir Next LT Pro" panose="020B0504020202020204" pitchFamily="34" charset="0"/>
              </a:rPr>
              <a:t>https://rb.gy/r8nk1v</a:t>
            </a:r>
          </a:p>
          <a:p>
            <a:endParaRPr lang="en-US" dirty="0">
              <a:latin typeface="Avenir Next LT Pro" panose="020B0504020202020204" pitchFamily="34" charset="0"/>
            </a:endParaRPr>
          </a:p>
        </p:txBody>
      </p:sp>
      <p:pic>
        <p:nvPicPr>
          <p:cNvPr id="32" name="Graphic 31" descr="Cursor with solid fill">
            <a:extLst>
              <a:ext uri="{FF2B5EF4-FFF2-40B4-BE49-F238E27FC236}">
                <a16:creationId xmlns:a16="http://schemas.microsoft.com/office/drawing/2014/main" id="{8BB46C3C-C07B-EA25-C6BC-5189D82340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555822" y="5454960"/>
            <a:ext cx="914400" cy="9144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3333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2.96296E-6 L -0.34857 0.1094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35" y="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1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D94D8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allAtOnce" rev="1"/>
      <p:bldP spid="31" grpId="1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C41680-13E6-2936-F4B8-3E3C6072101E}"/>
              </a:ext>
            </a:extLst>
          </p:cNvPr>
          <p:cNvSpPr txBox="1"/>
          <p:nvPr/>
        </p:nvSpPr>
        <p:spPr>
          <a:xfrm>
            <a:off x="2405270" y="67492"/>
            <a:ext cx="9769271" cy="101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ts val="3500"/>
              </a:lnSpc>
              <a:spcBef>
                <a:spcPts val="0"/>
              </a:spcBef>
            </a:pPr>
            <a:r>
              <a:rPr lang="en-US" sz="36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FOR THE FISHERIES SECTOR</a:t>
            </a:r>
          </a:p>
          <a:p>
            <a:pPr marL="0" marR="0" algn="ctr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IN </a:t>
            </a:r>
            <a:r>
              <a:rPr lang="en-US" sz="4000" b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BARBADOS</a:t>
            </a:r>
            <a:endParaRPr lang="en-US" sz="2400" kern="1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E6CB99-6E18-D0AD-B435-50A285463464}"/>
              </a:ext>
            </a:extLst>
          </p:cNvPr>
          <p:cNvSpPr txBox="1"/>
          <p:nvPr/>
        </p:nvSpPr>
        <p:spPr>
          <a:xfrm>
            <a:off x="-39072" y="2871774"/>
            <a:ext cx="1588160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Overview</a:t>
            </a:r>
            <a:endParaRPr lang="en-US" sz="2400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100C0B-B849-B499-CFC8-E0F6B2BBE5F6}"/>
              </a:ext>
            </a:extLst>
          </p:cNvPr>
          <p:cNvSpPr txBox="1"/>
          <p:nvPr/>
        </p:nvSpPr>
        <p:spPr>
          <a:xfrm>
            <a:off x="347311" y="3368415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Background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882DB8-D3EC-73DA-8E9B-DABB1C587E54}"/>
              </a:ext>
            </a:extLst>
          </p:cNvPr>
          <p:cNvSpPr txBox="1"/>
          <p:nvPr/>
        </p:nvSpPr>
        <p:spPr>
          <a:xfrm>
            <a:off x="347311" y="4488857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Approach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8AF6F7-55A6-99D2-15C3-F581DFEEFA20}"/>
              </a:ext>
            </a:extLst>
          </p:cNvPr>
          <p:cNvSpPr txBox="1"/>
          <p:nvPr/>
        </p:nvSpPr>
        <p:spPr>
          <a:xfrm>
            <a:off x="347311" y="5049078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EF194B-1C6B-5764-0781-439577395356}"/>
              </a:ext>
            </a:extLst>
          </p:cNvPr>
          <p:cNvSpPr txBox="1"/>
          <p:nvPr/>
        </p:nvSpPr>
        <p:spPr>
          <a:xfrm>
            <a:off x="347311" y="3928636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B418CE2E-08B3-77A3-8642-D1916C041684}"/>
              </a:ext>
            </a:extLst>
          </p:cNvPr>
          <p:cNvSpPr/>
          <p:nvPr/>
        </p:nvSpPr>
        <p:spPr>
          <a:xfrm rot="5400000">
            <a:off x="-2092" y="5164985"/>
            <a:ext cx="460681" cy="188476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841551-A931-E02A-E65C-6E53AC9F7C5F}"/>
              </a:ext>
            </a:extLst>
          </p:cNvPr>
          <p:cNvSpPr txBox="1"/>
          <p:nvPr/>
        </p:nvSpPr>
        <p:spPr>
          <a:xfrm>
            <a:off x="339399" y="5574008"/>
            <a:ext cx="1855454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Activity 1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B24834-9426-0C95-299F-9C2228A906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19546" y="1104888"/>
            <a:ext cx="9876366" cy="1131974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CDCFEE4-07BD-F125-FAEC-BD8B5A9072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7378" y="-24545"/>
            <a:ext cx="2516282" cy="310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346975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8215</TotalTime>
  <Words>4113</Words>
  <Application>Microsoft Office PowerPoint</Application>
  <PresentationFormat>Widescreen</PresentationFormat>
  <Paragraphs>728</Paragraphs>
  <Slides>50</Slides>
  <Notes>50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50</vt:i4>
      </vt:variant>
    </vt:vector>
  </HeadingPairs>
  <TitlesOfParts>
    <vt:vector size="61" baseType="lpstr">
      <vt:lpstr>Abadi Extra Light</vt:lpstr>
      <vt:lpstr>Aptos</vt:lpstr>
      <vt:lpstr>Aptos Display</vt:lpstr>
      <vt:lpstr>Arial</vt:lpstr>
      <vt:lpstr>Avenir Next LT Pro</vt:lpstr>
      <vt:lpstr>Avenir Next LT Pro Demi</vt:lpstr>
      <vt:lpstr>Avenir Next LT Pro Light</vt:lpstr>
      <vt:lpstr>Eras Light ITC</vt:lpstr>
      <vt:lpstr>Tw Cen MT</vt:lpstr>
      <vt:lpstr>Office Theme</vt:lpstr>
      <vt:lpstr>Circuit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nancy montes</dc:creator>
  <cp:lastModifiedBy>Tahjay Ulett</cp:lastModifiedBy>
  <cp:revision>13</cp:revision>
  <dcterms:created xsi:type="dcterms:W3CDTF">2024-05-05T19:28:42Z</dcterms:created>
  <dcterms:modified xsi:type="dcterms:W3CDTF">2026-08-20T15:50:28Z</dcterms:modified>
</cp:coreProperties>
</file>