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39605C7-2EDC-4023-9E2E-DB49F9F004B1}">
  <a:tblStyle styleId="{E39605C7-2EDC-4023-9E2E-DB49F9F004B1}"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5.xml"/><Relationship Id="rId10" Type="http://schemas.openxmlformats.org/officeDocument/2006/relationships/slide" Target="slides/slide4.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 name="Google Shape;4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i="0" lang="en-US" sz="1100" u="none" strike="noStrike">
                <a:solidFill>
                  <a:srgbClr val="000000"/>
                </a:solidFill>
                <a:latin typeface="Arial"/>
                <a:ea typeface="Arial"/>
                <a:cs typeface="Arial"/>
                <a:sym typeface="Arial"/>
              </a:rPr>
              <a:t>Promoting  National  Blue  Economy  Priorities  Through  Marine  Spatial Planning in the Caribbean Large Marine Ecosystem Plus (BE-CLME+ Project)</a:t>
            </a:r>
            <a:r>
              <a:rPr b="0" i="0" lang="en-US" sz="1100" u="none" strike="noStrike">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a:t>
            </a:r>
            <a:r>
              <a:rPr b="0" i="0" lang="en-US" sz="1100" u="none" strike="noStrike">
                <a:solidFill>
                  <a:srgbClr val="000000"/>
                </a:solidFill>
                <a:latin typeface="Arial"/>
                <a:ea typeface="Arial"/>
                <a:cs typeface="Arial"/>
                <a:sym typeface="Arial"/>
              </a:rPr>
              <a:t> a regional initiative aimed at promoting blue economy development in the Caribbean region through marine spatial planning (MSP) and marine protected areas (MPAs), an ecosystem approach to fisheries (EAF), development of climate-smart sustainable fisheries value chains, and knowledge management.</a:t>
            </a:r>
            <a:endParaRPr/>
          </a:p>
          <a:p>
            <a:pPr indent="0" lvl="0" marL="139700" rtl="0" algn="l">
              <a:lnSpc>
                <a:spcPct val="100000"/>
              </a:lnSpc>
              <a:spcBef>
                <a:spcPts val="0"/>
              </a:spcBef>
              <a:spcAft>
                <a:spcPts val="0"/>
              </a:spcAft>
              <a:buSzPts val="1100"/>
              <a:buNone/>
            </a:pPr>
            <a:r>
              <a:rPr b="0" i="0" lang="en-US" sz="1100" u="none" strike="noStrike">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 name="Google Shape;6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 name="Google Shape;68;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 name="Google Shape;77;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 name="Google Shape;16;p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7" name="Google Shape;17;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 name="Shape 18"/>
        <p:cNvGrpSpPr/>
        <p:nvPr/>
      </p:nvGrpSpPr>
      <p:grpSpPr>
        <a:xfrm>
          <a:off x="0" y="0"/>
          <a:ext cx="0" cy="0"/>
          <a:chOff x="0" y="0"/>
          <a:chExt cx="0" cy="0"/>
        </a:xfrm>
      </p:grpSpPr>
      <p:sp>
        <p:nvSpPr>
          <p:cNvPr id="19" name="Google Shape;19;p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 name="Shape 24"/>
        <p:cNvGrpSpPr/>
        <p:nvPr/>
      </p:nvGrpSpPr>
      <p:grpSpPr>
        <a:xfrm>
          <a:off x="0" y="0"/>
          <a:ext cx="0" cy="0"/>
          <a:chOff x="0" y="0"/>
          <a:chExt cx="0" cy="0"/>
        </a:xfrm>
      </p:grpSpPr>
      <p:sp>
        <p:nvSpPr>
          <p:cNvPr id="25" name="Google Shape;25;p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8" name="Shape 28"/>
        <p:cNvGrpSpPr/>
        <p:nvPr/>
      </p:nvGrpSpPr>
      <p:grpSpPr>
        <a:xfrm>
          <a:off x="0" y="0"/>
          <a:ext cx="0" cy="0"/>
          <a:chOff x="0" y="0"/>
          <a:chExt cx="0" cy="0"/>
        </a:xfrm>
      </p:grpSpPr>
      <p:sp>
        <p:nvSpPr>
          <p:cNvPr id="29" name="Google Shape;29;p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 name="Google Shape;30;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4" name="Google Shape;34;p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5" name="Google Shape;35;p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7" name="Shape 37"/>
        <p:cNvGrpSpPr/>
        <p:nvPr/>
      </p:nvGrpSpPr>
      <p:grpSpPr>
        <a:xfrm>
          <a:off x="0" y="0"/>
          <a:ext cx="0" cy="0"/>
          <a:chOff x="0" y="0"/>
          <a:chExt cx="0" cy="0"/>
        </a:xfrm>
      </p:grpSpPr>
      <p:sp>
        <p:nvSpPr>
          <p:cNvPr id="38" name="Google Shape;38;p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9" name="Google Shape;39;p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1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90"/>
              <a:buNone/>
            </a:pPr>
            <a:r>
              <a:rPr lang="en-US" sz="3080"/>
              <a:t>Mainstreaming the Small-scale Fisheries (SSF) Guidelines into Caribbean Fishery Value Chains</a:t>
            </a:r>
            <a:endParaRPr sz="3080"/>
          </a:p>
        </p:txBody>
      </p:sp>
      <p:sp>
        <p:nvSpPr>
          <p:cNvPr id="46" name="Google Shape;46;p1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SzPts val="2800"/>
              <a:buNone/>
            </a:pPr>
            <a:r>
              <a:rPr lang="en-US"/>
              <a:t>Belize: communication and visibility content</a:t>
            </a:r>
            <a:endParaRPr/>
          </a:p>
        </p:txBody>
      </p:sp>
      <p:pic>
        <p:nvPicPr>
          <p:cNvPr id="47" name="Google Shape;47;p10"/>
          <p:cNvPicPr preferRelativeResize="0"/>
          <p:nvPr/>
        </p:nvPicPr>
        <p:blipFill rotWithShape="1">
          <a:blip r:embed="rId3">
            <a:alphaModFix/>
          </a:blip>
          <a:srcRect b="25970" l="1951" r="2836" t="23874"/>
          <a:stretch/>
        </p:blipFill>
        <p:spPr>
          <a:xfrm>
            <a:off x="415663" y="143125"/>
            <a:ext cx="8416625" cy="782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US" sz="1820"/>
              <a:t>Project Profile and Partnerships </a:t>
            </a:r>
            <a:endParaRPr b="1" sz="1820"/>
          </a:p>
        </p:txBody>
      </p:sp>
      <p:sp>
        <p:nvSpPr>
          <p:cNvPr id="53" name="Google Shape;53;p11"/>
          <p:cNvSpPr txBox="1"/>
          <p:nvPr>
            <p:ph idx="1" type="body"/>
          </p:nvPr>
        </p:nvSpPr>
        <p:spPr>
          <a:xfrm>
            <a:off x="311700" y="1152475"/>
            <a:ext cx="40683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400"/>
              <a:buNone/>
            </a:pPr>
            <a:r>
              <a:rPr lang="en-US" sz="1600">
                <a:solidFill>
                  <a:schemeClr val="dk1"/>
                </a:solidFill>
              </a:rPr>
              <a:t>To equip stakeholders at all levels with the knowledge and skills necessary to effectively integrate the Voluntary Guidelines for Securing Sustainable Small-Scale Fisheries in the Context of Food Security and Poverty Eradication (SSF Guidelines) into seafood value chains with a specific focus on market dynamics and the role of the private sector.</a:t>
            </a:r>
            <a:endParaRPr sz="1600"/>
          </a:p>
        </p:txBody>
      </p:sp>
      <p:sp>
        <p:nvSpPr>
          <p:cNvPr id="54" name="Google Shape;54;p1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US" sz="1500">
                <a:solidFill>
                  <a:schemeClr val="dk1"/>
                </a:solidFill>
              </a:rPr>
              <a:t>Executing Agency: Caribbean Regional Fisheries Mechanism (CRFM)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Co-Implementing Agencies: Development Bank of Latin America and the Caribbean (CAF) and Food and Agriculture Organization (FAO) of the United Nations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Funder: Global Environment Facility (GEF) </a:t>
            </a:r>
            <a:endParaRPr sz="1500">
              <a:solidFill>
                <a:schemeClr val="dk1"/>
              </a:solidFill>
            </a:endParaRPr>
          </a:p>
          <a:p>
            <a:pPr indent="0" lvl="0" marL="0" rtl="0" algn="l">
              <a:lnSpc>
                <a:spcPct val="115000"/>
              </a:lnSpc>
              <a:spcBef>
                <a:spcPts val="1200"/>
              </a:spcBef>
              <a:spcAft>
                <a:spcPts val="1200"/>
              </a:spcAft>
              <a:buSzPts val="1400"/>
              <a:buNone/>
            </a:pPr>
            <a:r>
              <a:rPr lang="en-US" sz="1500">
                <a:solidFill>
                  <a:schemeClr val="dk1"/>
                </a:solidFill>
              </a:rPr>
              <a:t>Co-financing project countries: Barbados, Belize, Guyana, Jamaica, Saint Lucia, and Panama</a:t>
            </a:r>
            <a:endParaRPr sz="1500">
              <a:solidFill>
                <a:schemeClr val="dk1"/>
              </a:solidFill>
            </a:endParaRPr>
          </a:p>
        </p:txBody>
      </p:sp>
      <p:pic>
        <p:nvPicPr>
          <p:cNvPr id="55" name="Google Shape;55;p11"/>
          <p:cNvPicPr preferRelativeResize="0"/>
          <p:nvPr/>
        </p:nvPicPr>
        <p:blipFill rotWithShape="1">
          <a:blip r:embed="rId3">
            <a:alphaModFix/>
          </a:blip>
          <a:srcRect b="0" l="0" r="0" t="0"/>
          <a:stretch/>
        </p:blipFill>
        <p:spPr>
          <a:xfrm>
            <a:off x="311700" y="3902525"/>
            <a:ext cx="1873051" cy="861086"/>
          </a:xfrm>
          <a:prstGeom prst="rect">
            <a:avLst/>
          </a:prstGeom>
          <a:noFill/>
          <a:ln>
            <a:noFill/>
          </a:ln>
        </p:spPr>
      </p:pic>
      <p:pic>
        <p:nvPicPr>
          <p:cNvPr id="56" name="Google Shape;56;p11"/>
          <p:cNvPicPr preferRelativeResize="0"/>
          <p:nvPr/>
        </p:nvPicPr>
        <p:blipFill rotWithShape="1">
          <a:blip r:embed="rId4">
            <a:alphaModFix/>
          </a:blip>
          <a:srcRect b="0" l="0" r="0" t="0"/>
          <a:stretch/>
        </p:blipFill>
        <p:spPr>
          <a:xfrm>
            <a:off x="2245000" y="3902525"/>
            <a:ext cx="2239624" cy="861074"/>
          </a:xfrm>
          <a:prstGeom prst="rect">
            <a:avLst/>
          </a:prstGeom>
          <a:noFill/>
          <a:ln>
            <a:noFill/>
          </a:ln>
        </p:spPr>
      </p:pic>
      <p:sp>
        <p:nvSpPr>
          <p:cNvPr id="57" name="Google Shape;5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2"/>
          <p:cNvSpPr txBox="1"/>
          <p:nvPr>
            <p:ph type="title"/>
          </p:nvPr>
        </p:nvSpPr>
        <p:spPr>
          <a:xfrm>
            <a:off x="311700" y="445025"/>
            <a:ext cx="5714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1820"/>
              <a:t>Contributions to Country Capacity Development</a:t>
            </a:r>
            <a:endParaRPr sz="1820"/>
          </a:p>
        </p:txBody>
      </p:sp>
      <p:graphicFrame>
        <p:nvGraphicFramePr>
          <p:cNvPr id="63" name="Google Shape;63;p12"/>
          <p:cNvGraphicFramePr/>
          <p:nvPr/>
        </p:nvGraphicFramePr>
        <p:xfrm>
          <a:off x="137132" y="1176796"/>
          <a:ext cx="3000000" cy="3000000"/>
        </p:xfrm>
        <a:graphic>
          <a:graphicData uri="http://schemas.openxmlformats.org/drawingml/2006/table">
            <a:tbl>
              <a:tblPr bandRow="1" firstRow="1">
                <a:noFill/>
                <a:tableStyleId>{E39605C7-2EDC-4023-9E2E-DB49F9F004B1}</a:tableStyleId>
              </a:tblPr>
              <a:tblGrid>
                <a:gridCol w="5888800"/>
              </a:tblGrid>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Curriculum - </a:t>
                      </a:r>
                      <a:r>
                        <a:rPr lang="en-US" sz="1200" u="none" cap="none" strike="noStrike"/>
                        <a:t>A structured guide of key module topics with learning objectives for integrating the SSF Guidelines into fisheries value chains.</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Manual</a:t>
                      </a:r>
                      <a:r>
                        <a:rPr b="1" lang="en-US" sz="1200" u="none" cap="none" strike="noStrike">
                          <a:solidFill>
                            <a:schemeClr val="dk2"/>
                          </a:solidFill>
                        </a:rPr>
                        <a:t> </a:t>
                      </a:r>
                      <a:r>
                        <a:rPr b="1" i="0" lang="en-US" sz="1200" u="none" cap="none" strike="noStrike">
                          <a:solidFill>
                            <a:schemeClr val="dk2"/>
                          </a:solidFill>
                          <a:latin typeface="Arial"/>
                          <a:ea typeface="Arial"/>
                          <a:cs typeface="Arial"/>
                          <a:sym typeface="Arial"/>
                        </a:rPr>
                        <a:t>- </a:t>
                      </a:r>
                      <a:r>
                        <a:rPr lang="en-US" sz="1200" u="none" cap="none" strike="noStrike"/>
                        <a:t>A detailed manual on curriculum delivery modes, module design, resources and instructional materials informed by fisheries leaders.</a:t>
                      </a:r>
                      <a:endParaRPr sz="1200" u="none" cap="none" strike="noStrike"/>
                    </a:p>
                    <a:p>
                      <a:pPr indent="-317500" lvl="0" marL="45720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Training Modules - </a:t>
                      </a:r>
                      <a:r>
                        <a:rPr lang="en-US" sz="1200" u="none" cap="none" strike="noStrike">
                          <a:solidFill>
                            <a:schemeClr val="dk1"/>
                          </a:solidFill>
                        </a:rPr>
                        <a:t>Fifteen capacity development slide modules setting out the relevance of the SSF guidelines to Caribbean fisheries value chains.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Workshop - </a:t>
                      </a:r>
                      <a:r>
                        <a:rPr lang="en-US" sz="1200" u="none" cap="none" strike="noStrike"/>
                        <a:t>Report on and validation of practical sessions to train leading fisherfolk by demonstrating the effectiveness of the training materials.</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Reference Resources - </a:t>
                      </a:r>
                      <a:r>
                        <a:rPr lang="en-US" sz="1200" u="none" cap="none" strike="noStrike"/>
                        <a:t>Global, regional and national lists of documents, videos, slides and other training materials suitable for Caribbean fisherfolk.</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Country Resources - </a:t>
                      </a:r>
                      <a:r>
                        <a:rPr lang="en-US" sz="1200" u="none" cap="none" strike="noStrike"/>
                        <a:t>Project country collection of slides, photographs, documents, videos etc, suitable to be built upon by fisherfolk trainers.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457200" marR="0" rtl="0" algn="l">
                        <a:lnSpc>
                          <a:spcPct val="115000"/>
                        </a:lnSpc>
                        <a:spcBef>
                          <a:spcPts val="0"/>
                        </a:spcBef>
                        <a:spcAft>
                          <a:spcPts val="0"/>
                        </a:spcAft>
                        <a:buClr>
                          <a:srgbClr val="000000"/>
                        </a:buClr>
                        <a:buSzPts val="1200"/>
                        <a:buFont typeface="Arial"/>
                        <a:buNone/>
                      </a:pPr>
                      <a:r>
                        <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0" marR="0" rtl="0" algn="l">
                        <a:lnSpc>
                          <a:spcPct val="115000"/>
                        </a:lnSpc>
                        <a:spcBef>
                          <a:spcPts val="0"/>
                        </a:spcBef>
                        <a:spcAft>
                          <a:spcPts val="0"/>
                        </a:spcAft>
                        <a:buClr>
                          <a:srgbClr val="000000"/>
                        </a:buClr>
                        <a:buSzPts val="1200"/>
                        <a:buFont typeface="Arial"/>
                        <a:buNone/>
                      </a:pPr>
                      <a:r>
                        <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64" name="Google Shape;64;p12"/>
          <p:cNvPicPr preferRelativeResize="0"/>
          <p:nvPr/>
        </p:nvPicPr>
        <p:blipFill rotWithShape="1">
          <a:blip r:embed="rId3">
            <a:alphaModFix/>
          </a:blip>
          <a:srcRect b="0" l="0" r="0" t="0"/>
          <a:stretch/>
        </p:blipFill>
        <p:spPr>
          <a:xfrm>
            <a:off x="6200503" y="188132"/>
            <a:ext cx="2806366" cy="1585531"/>
          </a:xfrm>
          <a:prstGeom prst="rect">
            <a:avLst/>
          </a:prstGeom>
          <a:noFill/>
          <a:ln cap="flat" cmpd="sng" w="9525">
            <a:solidFill>
              <a:schemeClr val="dk1"/>
            </a:solidFill>
            <a:prstDash val="solid"/>
            <a:round/>
            <a:headEnd len="sm" w="sm" type="none"/>
            <a:tailEnd len="sm" w="sm" type="none"/>
          </a:ln>
        </p:spPr>
      </p:pic>
      <p:pic>
        <p:nvPicPr>
          <p:cNvPr id="65" name="Google Shape;65;p12"/>
          <p:cNvPicPr preferRelativeResize="0"/>
          <p:nvPr/>
        </p:nvPicPr>
        <p:blipFill rotWithShape="1">
          <a:blip r:embed="rId4">
            <a:alphaModFix/>
          </a:blip>
          <a:srcRect b="0" l="0" r="0" t="0"/>
          <a:stretch/>
        </p:blipFill>
        <p:spPr>
          <a:xfrm>
            <a:off x="6542116" y="1967818"/>
            <a:ext cx="1912786" cy="2499576"/>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3"/>
          <p:cNvSpPr txBox="1"/>
          <p:nvPr>
            <p:ph idx="1" type="body"/>
          </p:nvPr>
        </p:nvSpPr>
        <p:spPr>
          <a:xfrm>
            <a:off x="12428" y="3898033"/>
            <a:ext cx="8819872" cy="970575"/>
          </a:xfrm>
          <a:prstGeom prst="rect">
            <a:avLst/>
          </a:prstGeom>
          <a:noFill/>
          <a:ln>
            <a:noFill/>
          </a:ln>
        </p:spPr>
        <p:txBody>
          <a:bodyPr anchorCtr="0" anchor="ctr" bIns="91425" lIns="91425" spcFirstLastPara="1" rIns="91425" wrap="square" tIns="91425">
            <a:noAutofit/>
          </a:bodyPr>
          <a:lstStyle/>
          <a:p>
            <a:pPr indent="0" lvl="0" marL="457200" rtl="0" algn="l">
              <a:lnSpc>
                <a:spcPct val="100000"/>
              </a:lnSpc>
              <a:spcBef>
                <a:spcPts val="0"/>
              </a:spcBef>
              <a:spcAft>
                <a:spcPts val="0"/>
              </a:spcAft>
              <a:buSzPts val="1800"/>
              <a:buNone/>
            </a:pPr>
            <a:r>
              <a:rPr lang="en-US" sz="1050"/>
              <a:t>Workshop participants after receiving certificates of participation.  Belize participants from left to right: Nadine Nembhard and Armando Ramirez with Regional Project Coordinator, Dr. Dayne Buddo and Dr. Patrick McConney</a:t>
            </a:r>
            <a:endParaRPr sz="1050"/>
          </a:p>
        </p:txBody>
      </p:sp>
      <p:sp>
        <p:nvSpPr>
          <p:cNvPr id="71" name="Google Shape;71;p13"/>
          <p:cNvSpPr txBox="1"/>
          <p:nvPr>
            <p:ph idx="4294967295" type="title"/>
          </p:nvPr>
        </p:nvSpPr>
        <p:spPr>
          <a:xfrm>
            <a:off x="311150" y="444500"/>
            <a:ext cx="8521700" cy="573088"/>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111111"/>
              <a:buNone/>
            </a:pPr>
            <a:r>
              <a:rPr b="1" lang="en-US"/>
              <a:t>Participants</a:t>
            </a:r>
            <a:endParaRPr/>
          </a:p>
        </p:txBody>
      </p:sp>
      <p:pic>
        <p:nvPicPr>
          <p:cNvPr id="72" name="Google Shape;72;p13"/>
          <p:cNvPicPr preferRelativeResize="0"/>
          <p:nvPr/>
        </p:nvPicPr>
        <p:blipFill rotWithShape="1">
          <a:blip r:embed="rId3">
            <a:alphaModFix/>
          </a:blip>
          <a:srcRect b="0" l="0" r="0" t="0"/>
          <a:stretch/>
        </p:blipFill>
        <p:spPr>
          <a:xfrm>
            <a:off x="311700" y="1271421"/>
            <a:ext cx="3573668" cy="2680251"/>
          </a:xfrm>
          <a:prstGeom prst="rect">
            <a:avLst/>
          </a:prstGeom>
          <a:noFill/>
          <a:ln>
            <a:noFill/>
          </a:ln>
        </p:spPr>
      </p:pic>
      <p:pic>
        <p:nvPicPr>
          <p:cNvPr id="73" name="Google Shape;73;p13"/>
          <p:cNvPicPr preferRelativeResize="0"/>
          <p:nvPr/>
        </p:nvPicPr>
        <p:blipFill rotWithShape="1">
          <a:blip r:embed="rId4">
            <a:alphaModFix/>
          </a:blip>
          <a:srcRect b="1196" l="23444" r="20535" t="2820"/>
          <a:stretch/>
        </p:blipFill>
        <p:spPr>
          <a:xfrm>
            <a:off x="4246692" y="1284921"/>
            <a:ext cx="2023883" cy="2599981"/>
          </a:xfrm>
          <a:prstGeom prst="rect">
            <a:avLst/>
          </a:prstGeom>
          <a:noFill/>
          <a:ln>
            <a:noFill/>
          </a:ln>
        </p:spPr>
      </p:pic>
      <p:pic>
        <p:nvPicPr>
          <p:cNvPr id="74" name="Google Shape;74;p13"/>
          <p:cNvPicPr preferRelativeResize="0"/>
          <p:nvPr/>
        </p:nvPicPr>
        <p:blipFill rotWithShape="1">
          <a:blip r:embed="rId5">
            <a:alphaModFix/>
          </a:blip>
          <a:srcRect b="3376" l="12254" r="27192" t="3447"/>
          <a:stretch/>
        </p:blipFill>
        <p:spPr>
          <a:xfrm>
            <a:off x="6588087" y="1290297"/>
            <a:ext cx="2244213" cy="258923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t>Project benefits</a:t>
            </a:r>
            <a:endParaRPr/>
          </a:p>
        </p:txBody>
      </p:sp>
      <p:sp>
        <p:nvSpPr>
          <p:cNvPr id="80" name="Google Shape;80;p14"/>
          <p:cNvSpPr txBox="1"/>
          <p:nvPr>
            <p:ph idx="1" type="body"/>
          </p:nvPr>
        </p:nvSpPr>
        <p:spPr>
          <a:xfrm>
            <a:off x="311700" y="1152475"/>
            <a:ext cx="4260300" cy="38196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Char char="●"/>
            </a:pPr>
            <a:r>
              <a:rPr lang="en-US"/>
              <a:t>The project equipped fisherfolk leaders as trainers with the knowledge and tools to integrate SSF Guidelines into fisheries value chains. </a:t>
            </a:r>
            <a:endParaRPr/>
          </a:p>
          <a:p>
            <a:pPr indent="-317500" lvl="0" marL="457200" rtl="0" algn="l">
              <a:lnSpc>
                <a:spcPct val="115000"/>
              </a:lnSpc>
              <a:spcBef>
                <a:spcPts val="0"/>
              </a:spcBef>
              <a:spcAft>
                <a:spcPts val="0"/>
              </a:spcAft>
              <a:buSzPts val="1400"/>
              <a:buChar char="●"/>
            </a:pPr>
            <a:r>
              <a:rPr lang="en-US"/>
              <a:t>From the regional CNFO, Miss Nembhard who is based in Belize is better informed with more resources as the regional administrator of value chain initiatives in all of the member countries at national and local level. Mr. Ramirez as a local and national fisherfolk organization leader in Belize is in a good position to offer his support both to the CNFO as well as other nearby project countries sharing Spanish language in fisheries. </a:t>
            </a:r>
            <a:endParaRPr/>
          </a:p>
        </p:txBody>
      </p:sp>
      <p:sp>
        <p:nvSpPr>
          <p:cNvPr id="81" name="Google Shape;81;p1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p>
            <a:pPr indent="-317500" lvl="0" marL="457200" rtl="0" algn="l">
              <a:lnSpc>
                <a:spcPct val="115000"/>
              </a:lnSpc>
              <a:spcBef>
                <a:spcPts val="0"/>
              </a:spcBef>
              <a:spcAft>
                <a:spcPts val="0"/>
              </a:spcAft>
              <a:buSzPts val="1400"/>
              <a:buChar char="●"/>
            </a:pPr>
            <a:r>
              <a:rPr lang="en-US"/>
              <a:t>Belize has a critical role to play in SSF value chain development and leadership given its geographic location and linkages to diverse seafood markets. </a:t>
            </a:r>
            <a:endParaRPr/>
          </a:p>
          <a:p>
            <a:pPr indent="-317500" lvl="0" marL="457200" rtl="0" algn="l">
              <a:lnSpc>
                <a:spcPct val="115000"/>
              </a:lnSpc>
              <a:spcBef>
                <a:spcPts val="0"/>
              </a:spcBef>
              <a:spcAft>
                <a:spcPts val="0"/>
              </a:spcAft>
              <a:buSzPts val="1400"/>
              <a:buChar char="●"/>
            </a:pPr>
            <a:r>
              <a:rPr lang="en-US"/>
              <a:t>The incorporation of the SSF Guidelines is critical to further strengthening the above important roles of Belize and its fisheries leadership. This includes the advanced approaches to fisheries management ecosystem approaches in general that have been a hallmark of the blue economy in Belize.</a:t>
            </a:r>
            <a:endParaRPr/>
          </a:p>
          <a:p>
            <a:pPr indent="0" lvl="0" marL="457200" rtl="0" algn="l">
              <a:lnSpc>
                <a:spcPct val="115000"/>
              </a:lnSpc>
              <a:spcBef>
                <a:spcPts val="0"/>
              </a:spcBef>
              <a:spcAft>
                <a:spcPts val="0"/>
              </a:spcAft>
              <a:buSzPts val="14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