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6" r:id="rId5"/>
  </p:sldMasterIdLst>
  <p:notesMasterIdLst>
    <p:notesMasterId r:id="rId6"/>
  </p:notesMasterIdLst>
  <p:sldIdLst>
    <p:sldId id="256" r:id="rId7"/>
    <p:sldId id="257" r:id="rId8"/>
    <p:sldId id="258" r:id="rId9"/>
    <p:sldId id="259" r:id="rId10"/>
    <p:sldId id="260" r:id="rId1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06E4F4B-C65D-4FFB-B5DA-2A701B4100B8}">
  <a:tblStyle styleId="{006E4F4B-C65D-4FFB-B5DA-2A701B4100B8}"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11" Type="http://schemas.openxmlformats.org/officeDocument/2006/relationships/slide" Target="slides/slide5.xml"/><Relationship Id="rId10" Type="http://schemas.openxmlformats.org/officeDocument/2006/relationships/slide" Target="slides/slide4.xml"/><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 name="Shape 41"/>
        <p:cNvGrpSpPr/>
        <p:nvPr/>
      </p:nvGrpSpPr>
      <p:grpSpPr>
        <a:xfrm>
          <a:off x="0" y="0"/>
          <a:ext cx="0" cy="0"/>
          <a:chOff x="0" y="0"/>
          <a:chExt cx="0" cy="0"/>
        </a:xfrm>
      </p:grpSpPr>
      <p:sp>
        <p:nvSpPr>
          <p:cNvPr id="42" name="Google Shape;4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 name="Google Shape;43;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 name="Shape 48"/>
        <p:cNvGrpSpPr/>
        <p:nvPr/>
      </p:nvGrpSpPr>
      <p:grpSpPr>
        <a:xfrm>
          <a:off x="0" y="0"/>
          <a:ext cx="0" cy="0"/>
          <a:chOff x="0" y="0"/>
          <a:chExt cx="0" cy="0"/>
        </a:xfrm>
      </p:grpSpPr>
      <p:sp>
        <p:nvSpPr>
          <p:cNvPr id="49" name="Google Shape;49;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 name="Google Shape;5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0" name="Google Shape;60;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8" name="Google Shape;68;p4: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6" name="Google Shape;76;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3" name="Shape 13"/>
        <p:cNvGrpSpPr/>
        <p:nvPr/>
      </p:nvGrpSpPr>
      <p:grpSpPr>
        <a:xfrm>
          <a:off x="0" y="0"/>
          <a:ext cx="0" cy="0"/>
          <a:chOff x="0" y="0"/>
          <a:chExt cx="0" cy="0"/>
        </a:xfrm>
      </p:grpSpPr>
      <p:sp>
        <p:nvSpPr>
          <p:cNvPr id="14" name="Google Shape;14;p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5" name="Google Shape;15;p3"/>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6" name="Google Shape;16;p3"/>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7" name="Google Shape;17;p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8" name="Shape 18"/>
        <p:cNvGrpSpPr/>
        <p:nvPr/>
      </p:nvGrpSpPr>
      <p:grpSpPr>
        <a:xfrm>
          <a:off x="0" y="0"/>
          <a:ext cx="0" cy="0"/>
          <a:chOff x="0" y="0"/>
          <a:chExt cx="0" cy="0"/>
        </a:xfrm>
      </p:grpSpPr>
      <p:sp>
        <p:nvSpPr>
          <p:cNvPr id="19" name="Google Shape;19;p4"/>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20" name="Google Shape;20;p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5"/>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23" name="Google Shape;23;p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4" name="Shape 24"/>
        <p:cNvGrpSpPr/>
        <p:nvPr/>
      </p:nvGrpSpPr>
      <p:grpSpPr>
        <a:xfrm>
          <a:off x="0" y="0"/>
          <a:ext cx="0" cy="0"/>
          <a:chOff x="0" y="0"/>
          <a:chExt cx="0" cy="0"/>
        </a:xfrm>
      </p:grpSpPr>
      <p:sp>
        <p:nvSpPr>
          <p:cNvPr id="25" name="Google Shape;25;p6"/>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6" name="Google Shape;26;p6"/>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7" name="Google Shape;27;p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28" name="Shape 28"/>
        <p:cNvGrpSpPr/>
        <p:nvPr/>
      </p:nvGrpSpPr>
      <p:grpSpPr>
        <a:xfrm>
          <a:off x="0" y="0"/>
          <a:ext cx="0" cy="0"/>
          <a:chOff x="0" y="0"/>
          <a:chExt cx="0" cy="0"/>
        </a:xfrm>
      </p:grpSpPr>
      <p:sp>
        <p:nvSpPr>
          <p:cNvPr id="29" name="Google Shape;29;p7"/>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0" name="Google Shape;30;p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1" name="Shape 31"/>
        <p:cNvGrpSpPr/>
        <p:nvPr/>
      </p:nvGrpSpPr>
      <p:grpSpPr>
        <a:xfrm>
          <a:off x="0" y="0"/>
          <a:ext cx="0" cy="0"/>
          <a:chOff x="0" y="0"/>
          <a:chExt cx="0" cy="0"/>
        </a:xfrm>
      </p:grpSpPr>
      <p:sp>
        <p:nvSpPr>
          <p:cNvPr id="32" name="Google Shape;32;p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 name="Google Shape;33;p8"/>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34" name="Google Shape;34;p8"/>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5" name="Google Shape;35;p8"/>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36" name="Google Shape;36;p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37" name="Shape 37"/>
        <p:cNvGrpSpPr/>
        <p:nvPr/>
      </p:nvGrpSpPr>
      <p:grpSpPr>
        <a:xfrm>
          <a:off x="0" y="0"/>
          <a:ext cx="0" cy="0"/>
          <a:chOff x="0" y="0"/>
          <a:chExt cx="0" cy="0"/>
        </a:xfrm>
      </p:grpSpPr>
      <p:sp>
        <p:nvSpPr>
          <p:cNvPr id="38" name="Google Shape;38;p9"/>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39" name="Google Shape;39;p9"/>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sp>
        <p:nvSpPr>
          <p:cNvPr id="45" name="Google Shape;45;p10"/>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990"/>
              <a:buNone/>
            </a:pPr>
            <a:r>
              <a:rPr lang="en-US" sz="3080"/>
              <a:t>Mainstreaming the Small-scale Fisheries (SSF) Guidelines into Caribbean Fishery Value Chains</a:t>
            </a:r>
            <a:endParaRPr sz="3080"/>
          </a:p>
        </p:txBody>
      </p:sp>
      <p:sp>
        <p:nvSpPr>
          <p:cNvPr id="46" name="Google Shape;46;p10"/>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p>
            <a:pPr indent="0" lvl="0" marL="0" rtl="0" algn="ctr">
              <a:lnSpc>
                <a:spcPct val="115000"/>
              </a:lnSpc>
              <a:spcBef>
                <a:spcPts val="0"/>
              </a:spcBef>
              <a:spcAft>
                <a:spcPts val="0"/>
              </a:spcAft>
              <a:buSzPts val="2800"/>
              <a:buNone/>
            </a:pPr>
            <a:r>
              <a:rPr lang="en-US"/>
              <a:t>Guyana: communication and visibility content</a:t>
            </a:r>
            <a:endParaRPr/>
          </a:p>
        </p:txBody>
      </p:sp>
      <p:pic>
        <p:nvPicPr>
          <p:cNvPr id="47" name="Google Shape;47;p10"/>
          <p:cNvPicPr preferRelativeResize="0"/>
          <p:nvPr/>
        </p:nvPicPr>
        <p:blipFill rotWithShape="1">
          <a:blip r:embed="rId3">
            <a:alphaModFix/>
          </a:blip>
          <a:srcRect b="25970" l="1951" r="2836" t="23874"/>
          <a:stretch/>
        </p:blipFill>
        <p:spPr>
          <a:xfrm>
            <a:off x="415663" y="143125"/>
            <a:ext cx="8416625" cy="782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 name="Shape 51"/>
        <p:cNvGrpSpPr/>
        <p:nvPr/>
      </p:nvGrpSpPr>
      <p:grpSpPr>
        <a:xfrm>
          <a:off x="0" y="0"/>
          <a:ext cx="0" cy="0"/>
          <a:chOff x="0" y="0"/>
          <a:chExt cx="0" cy="0"/>
        </a:xfrm>
      </p:grpSpPr>
      <p:sp>
        <p:nvSpPr>
          <p:cNvPr id="52" name="Google Shape;52;p1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p>
            <a:pPr indent="0" lvl="0" marL="0" rtl="0" algn="l">
              <a:lnSpc>
                <a:spcPct val="100000"/>
              </a:lnSpc>
              <a:spcBef>
                <a:spcPts val="0"/>
              </a:spcBef>
              <a:spcAft>
                <a:spcPts val="0"/>
              </a:spcAft>
              <a:buSzPts val="2800"/>
              <a:buNone/>
            </a:pPr>
            <a:r>
              <a:rPr b="1" lang="en-US" sz="1820"/>
              <a:t>Project Profile and Partnerships </a:t>
            </a:r>
            <a:endParaRPr b="1" sz="1820"/>
          </a:p>
        </p:txBody>
      </p:sp>
      <p:sp>
        <p:nvSpPr>
          <p:cNvPr id="53" name="Google Shape;53;p11"/>
          <p:cNvSpPr txBox="1"/>
          <p:nvPr>
            <p:ph idx="1" type="body"/>
          </p:nvPr>
        </p:nvSpPr>
        <p:spPr>
          <a:xfrm>
            <a:off x="311700" y="1017725"/>
            <a:ext cx="4068300" cy="3551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200"/>
              </a:spcAft>
              <a:buSzPts val="1400"/>
              <a:buNone/>
            </a:pPr>
            <a:r>
              <a:rPr lang="en-US" sz="1600">
                <a:solidFill>
                  <a:schemeClr val="dk1"/>
                </a:solidFill>
              </a:rPr>
              <a:t>To equip stakeholders at all levels with the knowledge and skills necessary to effectively integrate the Voluntary Guidelines for Securing Sustainable Small-Scale Fisheries in the Context of Food Security and Poverty Eradication (SSF Guidelines) into seafood value chains with a specific focus on market dynamics and the role of the private sector.</a:t>
            </a:r>
            <a:endParaRPr sz="1600"/>
          </a:p>
        </p:txBody>
      </p:sp>
      <p:sp>
        <p:nvSpPr>
          <p:cNvPr id="54" name="Google Shape;54;p11"/>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1400"/>
              <a:buNone/>
            </a:pPr>
            <a:r>
              <a:rPr lang="en-US" sz="1500">
                <a:solidFill>
                  <a:schemeClr val="dk1"/>
                </a:solidFill>
              </a:rPr>
              <a:t>Executing Agency: Caribbean Regional Fisheries Mechanism (CRFM) </a:t>
            </a:r>
            <a:endParaRPr sz="1500">
              <a:solidFill>
                <a:schemeClr val="dk1"/>
              </a:solidFill>
            </a:endParaRPr>
          </a:p>
          <a:p>
            <a:pPr indent="0" lvl="0" marL="0" rtl="0" algn="l">
              <a:lnSpc>
                <a:spcPct val="115000"/>
              </a:lnSpc>
              <a:spcBef>
                <a:spcPts val="1200"/>
              </a:spcBef>
              <a:spcAft>
                <a:spcPts val="0"/>
              </a:spcAft>
              <a:buSzPts val="1400"/>
              <a:buNone/>
            </a:pPr>
            <a:r>
              <a:rPr lang="en-US" sz="1500">
                <a:solidFill>
                  <a:schemeClr val="dk1"/>
                </a:solidFill>
              </a:rPr>
              <a:t>Co-Implementing Agencies: Development Bank of Latin America and the Caribbean (CAF) and Food and Agriculture Organization (FAO) of the United Nations </a:t>
            </a:r>
            <a:endParaRPr sz="1500">
              <a:solidFill>
                <a:schemeClr val="dk1"/>
              </a:solidFill>
            </a:endParaRPr>
          </a:p>
          <a:p>
            <a:pPr indent="0" lvl="0" marL="0" rtl="0" algn="l">
              <a:lnSpc>
                <a:spcPct val="115000"/>
              </a:lnSpc>
              <a:spcBef>
                <a:spcPts val="1200"/>
              </a:spcBef>
              <a:spcAft>
                <a:spcPts val="0"/>
              </a:spcAft>
              <a:buSzPts val="1400"/>
              <a:buNone/>
            </a:pPr>
            <a:r>
              <a:rPr lang="en-US" sz="1500">
                <a:solidFill>
                  <a:schemeClr val="dk1"/>
                </a:solidFill>
              </a:rPr>
              <a:t>Funder: Global Environment Facility (GEF) </a:t>
            </a:r>
            <a:endParaRPr sz="1500">
              <a:solidFill>
                <a:schemeClr val="dk1"/>
              </a:solidFill>
            </a:endParaRPr>
          </a:p>
          <a:p>
            <a:pPr indent="0" lvl="0" marL="0" rtl="0" algn="l">
              <a:lnSpc>
                <a:spcPct val="115000"/>
              </a:lnSpc>
              <a:spcBef>
                <a:spcPts val="1200"/>
              </a:spcBef>
              <a:spcAft>
                <a:spcPts val="1200"/>
              </a:spcAft>
              <a:buSzPts val="1400"/>
              <a:buNone/>
            </a:pPr>
            <a:r>
              <a:rPr lang="en-US" sz="1500">
                <a:solidFill>
                  <a:schemeClr val="dk1"/>
                </a:solidFill>
              </a:rPr>
              <a:t>Co-financing project countries: Barbados, Belize, Guyana, Jamaica, Saint Lucia, and Panama</a:t>
            </a:r>
            <a:endParaRPr sz="1500">
              <a:solidFill>
                <a:schemeClr val="dk1"/>
              </a:solidFill>
            </a:endParaRPr>
          </a:p>
        </p:txBody>
      </p:sp>
      <p:pic>
        <p:nvPicPr>
          <p:cNvPr id="55" name="Google Shape;55;p11"/>
          <p:cNvPicPr preferRelativeResize="0"/>
          <p:nvPr/>
        </p:nvPicPr>
        <p:blipFill rotWithShape="1">
          <a:blip r:embed="rId3">
            <a:alphaModFix/>
          </a:blip>
          <a:srcRect b="0" l="0" r="0" t="0"/>
          <a:stretch/>
        </p:blipFill>
        <p:spPr>
          <a:xfrm>
            <a:off x="311700" y="3902525"/>
            <a:ext cx="1873051" cy="861086"/>
          </a:xfrm>
          <a:prstGeom prst="rect">
            <a:avLst/>
          </a:prstGeom>
          <a:noFill/>
          <a:ln>
            <a:noFill/>
          </a:ln>
        </p:spPr>
      </p:pic>
      <p:pic>
        <p:nvPicPr>
          <p:cNvPr id="56" name="Google Shape;56;p11"/>
          <p:cNvPicPr preferRelativeResize="0"/>
          <p:nvPr/>
        </p:nvPicPr>
        <p:blipFill rotWithShape="1">
          <a:blip r:embed="rId4">
            <a:alphaModFix/>
          </a:blip>
          <a:srcRect b="0" l="0" r="0" t="0"/>
          <a:stretch/>
        </p:blipFill>
        <p:spPr>
          <a:xfrm>
            <a:off x="2245000" y="3902525"/>
            <a:ext cx="2239624" cy="861074"/>
          </a:xfrm>
          <a:prstGeom prst="rect">
            <a:avLst/>
          </a:prstGeom>
          <a:noFill/>
          <a:ln>
            <a:noFill/>
          </a:ln>
        </p:spPr>
      </p:pic>
      <p:sp>
        <p:nvSpPr>
          <p:cNvPr id="57" name="Google Shape;57;p1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p>
            <a:pPr indent="0" lvl="0" marL="0" rtl="0" algn="r">
              <a:lnSpc>
                <a:spcPct val="100000"/>
              </a:lnSpc>
              <a:spcBef>
                <a:spcPts val="0"/>
              </a:spcBef>
              <a:spcAft>
                <a:spcPts val="0"/>
              </a:spcAft>
              <a:buClr>
                <a:srgbClr val="000000"/>
              </a:buClr>
              <a:buSzPts val="1000"/>
              <a:buFont typeface="Arial"/>
              <a:buNone/>
            </a:pPr>
            <a:fld id="{00000000-1234-1234-1234-123412341234}" type="slidenum">
              <a:rPr lang="en-US"/>
              <a:t>‹#›</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2"/>
          <p:cNvSpPr txBox="1"/>
          <p:nvPr>
            <p:ph type="title"/>
          </p:nvPr>
        </p:nvSpPr>
        <p:spPr>
          <a:xfrm>
            <a:off x="311700" y="445025"/>
            <a:ext cx="5714100" cy="5727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2800"/>
              <a:buNone/>
            </a:pPr>
            <a:r>
              <a:rPr b="1" lang="en-US" sz="1820"/>
              <a:t>Contributions to Country Capacity Development</a:t>
            </a:r>
            <a:endParaRPr sz="1820"/>
          </a:p>
        </p:txBody>
      </p:sp>
      <p:graphicFrame>
        <p:nvGraphicFramePr>
          <p:cNvPr id="63" name="Google Shape;63;p12"/>
          <p:cNvGraphicFramePr/>
          <p:nvPr/>
        </p:nvGraphicFramePr>
        <p:xfrm>
          <a:off x="137132" y="1176796"/>
          <a:ext cx="3000000" cy="3000000"/>
        </p:xfrm>
        <a:graphic>
          <a:graphicData uri="http://schemas.openxmlformats.org/drawingml/2006/table">
            <a:tbl>
              <a:tblPr bandRow="1" firstRow="1">
                <a:noFill/>
                <a:tableStyleId>{006E4F4B-C65D-4FFB-B5DA-2A701B4100B8}</a:tableStyleId>
              </a:tblPr>
              <a:tblGrid>
                <a:gridCol w="5888800"/>
              </a:tblGrid>
              <a:tr h="370850">
                <a:tc>
                  <a:txBody>
                    <a:bodyPr/>
                    <a:lstStyle/>
                    <a:p>
                      <a:pPr indent="-285750" lvl="0" marL="425450" marR="0" rtl="0" algn="l">
                        <a:lnSpc>
                          <a:spcPct val="115000"/>
                        </a:lnSpc>
                        <a:spcBef>
                          <a:spcPts val="0"/>
                        </a:spcBef>
                        <a:spcAft>
                          <a:spcPts val="0"/>
                        </a:spcAft>
                        <a:buClr>
                          <a:schemeClr val="dk2"/>
                        </a:buClr>
                        <a:buSzPts val="1400"/>
                        <a:buFont typeface="Arial"/>
                        <a:buChar char="•"/>
                      </a:pPr>
                      <a:r>
                        <a:rPr b="1" i="0" lang="en-US" sz="1200" u="none" cap="none" strike="noStrike">
                          <a:solidFill>
                            <a:schemeClr val="dk2"/>
                          </a:solidFill>
                          <a:latin typeface="Arial"/>
                          <a:ea typeface="Arial"/>
                          <a:cs typeface="Arial"/>
                          <a:sym typeface="Arial"/>
                        </a:rPr>
                        <a:t>Training Curriculum - </a:t>
                      </a:r>
                      <a:r>
                        <a:rPr lang="en-US" sz="1200" u="none" cap="none" strike="noStrike"/>
                        <a:t>A structured guide of key module topics with learning objectives for integrating the SSF Guidelines into fisheries value chains.</a:t>
                      </a:r>
                      <a:endParaRPr b="1" i="0" sz="1200" u="none" cap="none" strike="noStrike">
                        <a:solidFill>
                          <a:schemeClr val="dk2"/>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70850">
                <a:tc>
                  <a:txBody>
                    <a:bodyPr/>
                    <a:lstStyle/>
                    <a:p>
                      <a:pPr indent="-285750" lvl="0" marL="425450" marR="0" rtl="0" algn="l">
                        <a:lnSpc>
                          <a:spcPct val="115000"/>
                        </a:lnSpc>
                        <a:spcBef>
                          <a:spcPts val="0"/>
                        </a:spcBef>
                        <a:spcAft>
                          <a:spcPts val="0"/>
                        </a:spcAft>
                        <a:buClr>
                          <a:schemeClr val="dk2"/>
                        </a:buClr>
                        <a:buSzPts val="1400"/>
                        <a:buFont typeface="Arial"/>
                        <a:buChar char="•"/>
                      </a:pPr>
                      <a:r>
                        <a:rPr b="1" i="0" lang="en-US" sz="1200" u="none" cap="none" strike="noStrike">
                          <a:solidFill>
                            <a:schemeClr val="dk2"/>
                          </a:solidFill>
                          <a:latin typeface="Arial"/>
                          <a:ea typeface="Arial"/>
                          <a:cs typeface="Arial"/>
                          <a:sym typeface="Arial"/>
                        </a:rPr>
                        <a:t>Training Manual</a:t>
                      </a:r>
                      <a:r>
                        <a:rPr b="1" lang="en-US" sz="1200" u="none" cap="none" strike="noStrike">
                          <a:solidFill>
                            <a:schemeClr val="dk2"/>
                          </a:solidFill>
                        </a:rPr>
                        <a:t> </a:t>
                      </a:r>
                      <a:r>
                        <a:rPr b="1" i="0" lang="en-US" sz="1200" u="none" cap="none" strike="noStrike">
                          <a:solidFill>
                            <a:schemeClr val="dk2"/>
                          </a:solidFill>
                          <a:latin typeface="Arial"/>
                          <a:ea typeface="Arial"/>
                          <a:cs typeface="Arial"/>
                          <a:sym typeface="Arial"/>
                        </a:rPr>
                        <a:t>- </a:t>
                      </a:r>
                      <a:r>
                        <a:rPr lang="en-US" sz="1200" u="none" cap="none" strike="noStrike"/>
                        <a:t>A detailed manual on curriculum delivery modes, module design, resources and instructional materials informed by fisheries leaders.</a:t>
                      </a:r>
                      <a:endParaRPr sz="1200" u="none" cap="none" strike="noStrike"/>
                    </a:p>
                    <a:p>
                      <a:pPr indent="-317500" lvl="0" marL="457200" marR="0" rtl="0" algn="l">
                        <a:lnSpc>
                          <a:spcPct val="115000"/>
                        </a:lnSpc>
                        <a:spcBef>
                          <a:spcPts val="0"/>
                        </a:spcBef>
                        <a:spcAft>
                          <a:spcPts val="0"/>
                        </a:spcAft>
                        <a:buClr>
                          <a:schemeClr val="dk2"/>
                        </a:buClr>
                        <a:buSzPts val="1400"/>
                        <a:buFont typeface="Arial"/>
                        <a:buChar char="•"/>
                      </a:pPr>
                      <a:r>
                        <a:rPr b="1" lang="en-US" sz="1200" u="none" cap="none" strike="noStrike">
                          <a:solidFill>
                            <a:schemeClr val="dk2"/>
                          </a:solidFill>
                        </a:rPr>
                        <a:t>Training Modules - </a:t>
                      </a:r>
                      <a:r>
                        <a:rPr lang="en-US" sz="1200" u="none" cap="none" strike="noStrike">
                          <a:solidFill>
                            <a:schemeClr val="dk1"/>
                          </a:solidFill>
                        </a:rPr>
                        <a:t>Fifteen capacity development slide modules setting out the relevance of the SSF guidelines to Caribbean fisheries value chains.</a:t>
                      </a:r>
                      <a:endParaRPr sz="12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70850">
                <a:tc>
                  <a:txBody>
                    <a:bodyPr/>
                    <a:lstStyle/>
                    <a:p>
                      <a:pPr indent="-285750" lvl="0" marL="425450" marR="0" rtl="0" algn="l">
                        <a:lnSpc>
                          <a:spcPct val="115000"/>
                        </a:lnSpc>
                        <a:spcBef>
                          <a:spcPts val="0"/>
                        </a:spcBef>
                        <a:spcAft>
                          <a:spcPts val="0"/>
                        </a:spcAft>
                        <a:buClr>
                          <a:schemeClr val="dk2"/>
                        </a:buClr>
                        <a:buSzPts val="1400"/>
                        <a:buFont typeface="Arial"/>
                        <a:buChar char="•"/>
                      </a:pPr>
                      <a:r>
                        <a:rPr b="1" i="0" lang="en-US" sz="1200" u="none" cap="none" strike="noStrike">
                          <a:solidFill>
                            <a:schemeClr val="dk2"/>
                          </a:solidFill>
                          <a:latin typeface="Arial"/>
                          <a:ea typeface="Arial"/>
                          <a:cs typeface="Arial"/>
                          <a:sym typeface="Arial"/>
                        </a:rPr>
                        <a:t>Training Workshop - </a:t>
                      </a:r>
                      <a:r>
                        <a:rPr lang="en-US" sz="1200" u="none" cap="none" strike="noStrike"/>
                        <a:t>Report on and validation of practical sessions to train leading fisherfolk by demonstrating the effectiveness of the training materials.</a:t>
                      </a:r>
                      <a:endParaRPr sz="1200" u="none" cap="none" strike="noStrike"/>
                    </a:p>
                    <a:p>
                      <a:pPr indent="-285750" lvl="0" marL="425450" marR="0" rtl="0" algn="l">
                        <a:lnSpc>
                          <a:spcPct val="115000"/>
                        </a:lnSpc>
                        <a:spcBef>
                          <a:spcPts val="0"/>
                        </a:spcBef>
                        <a:spcAft>
                          <a:spcPts val="0"/>
                        </a:spcAft>
                        <a:buClr>
                          <a:schemeClr val="dk2"/>
                        </a:buClr>
                        <a:buSzPts val="1400"/>
                        <a:buFont typeface="Arial"/>
                        <a:buChar char="•"/>
                      </a:pPr>
                      <a:r>
                        <a:rPr b="1" lang="en-US" sz="1200" u="none" cap="none" strike="noStrike">
                          <a:solidFill>
                            <a:schemeClr val="dk2"/>
                          </a:solidFill>
                        </a:rPr>
                        <a:t>Reference Resources - </a:t>
                      </a:r>
                      <a:r>
                        <a:rPr lang="en-US" sz="1200" u="none" cap="none" strike="noStrike"/>
                        <a:t>Global, regional and national lists of documents, videos, slides and other training materials suitable for Caribbean fisherfolk.</a:t>
                      </a:r>
                      <a:endParaRPr sz="1200" u="none" cap="none" strike="noStrike"/>
                    </a:p>
                    <a:p>
                      <a:pPr indent="-285750" lvl="0" marL="425450" marR="0" rtl="0" algn="l">
                        <a:lnSpc>
                          <a:spcPct val="115000"/>
                        </a:lnSpc>
                        <a:spcBef>
                          <a:spcPts val="0"/>
                        </a:spcBef>
                        <a:spcAft>
                          <a:spcPts val="0"/>
                        </a:spcAft>
                        <a:buClr>
                          <a:schemeClr val="dk2"/>
                        </a:buClr>
                        <a:buSzPts val="1400"/>
                        <a:buFont typeface="Arial"/>
                        <a:buChar char="•"/>
                      </a:pPr>
                      <a:r>
                        <a:rPr b="1" lang="en-US" sz="1200" u="none" cap="none" strike="noStrike">
                          <a:solidFill>
                            <a:schemeClr val="dk2"/>
                          </a:solidFill>
                        </a:rPr>
                        <a:t>Country Resources - </a:t>
                      </a:r>
                      <a:r>
                        <a:rPr lang="en-US" sz="1200" u="none" cap="none" strike="noStrike"/>
                        <a:t>Project country collection of slides, photographs, documents, videos etc, suitable to be built upon by fisherfolk trainers.</a:t>
                      </a:r>
                      <a:endParaRPr sz="12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70850">
                <a:tc>
                  <a:txBody>
                    <a:bodyPr/>
                    <a:lstStyle/>
                    <a:p>
                      <a:pPr indent="0" lvl="0" marL="457200" marR="0" rtl="0" algn="l">
                        <a:lnSpc>
                          <a:spcPct val="115000"/>
                        </a:lnSpc>
                        <a:spcBef>
                          <a:spcPts val="0"/>
                        </a:spcBef>
                        <a:spcAft>
                          <a:spcPts val="0"/>
                        </a:spcAft>
                        <a:buClr>
                          <a:srgbClr val="000000"/>
                        </a:buClr>
                        <a:buSzPts val="1200"/>
                        <a:buFont typeface="Arial"/>
                        <a:buNone/>
                      </a:pPr>
                      <a:r>
                        <a:t/>
                      </a:r>
                      <a:endParaRPr sz="1200" u="none" cap="none" strike="noStrike"/>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370850">
                <a:tc>
                  <a:txBody>
                    <a:bodyPr/>
                    <a:lstStyle/>
                    <a:p>
                      <a:pPr indent="0" lvl="0" marL="0" marR="0" rtl="0" algn="l">
                        <a:lnSpc>
                          <a:spcPct val="115000"/>
                        </a:lnSpc>
                        <a:spcBef>
                          <a:spcPts val="0"/>
                        </a:spcBef>
                        <a:spcAft>
                          <a:spcPts val="0"/>
                        </a:spcAft>
                        <a:buClr>
                          <a:srgbClr val="000000"/>
                        </a:buClr>
                        <a:buSzPts val="1200"/>
                        <a:buFont typeface="Arial"/>
                        <a:buNone/>
                      </a:pPr>
                      <a:r>
                        <a:t/>
                      </a:r>
                      <a:endParaRPr b="1" i="0" sz="1200" u="none" cap="none" strike="noStrike">
                        <a:solidFill>
                          <a:schemeClr val="dk2"/>
                        </a:solidFill>
                        <a:latin typeface="Arial"/>
                        <a:ea typeface="Arial"/>
                        <a:cs typeface="Arial"/>
                        <a:sym typeface="Arial"/>
                      </a:endParaRPr>
                    </a:p>
                  </a:txBody>
                  <a:tcPr marT="45725" marB="45725" marR="91450" marL="914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pic>
        <p:nvPicPr>
          <p:cNvPr id="64" name="Google Shape;64;p12"/>
          <p:cNvPicPr preferRelativeResize="0"/>
          <p:nvPr/>
        </p:nvPicPr>
        <p:blipFill rotWithShape="1">
          <a:blip r:embed="rId3">
            <a:alphaModFix/>
          </a:blip>
          <a:srcRect b="0" l="0" r="0" t="0"/>
          <a:stretch/>
        </p:blipFill>
        <p:spPr>
          <a:xfrm>
            <a:off x="6200503" y="188132"/>
            <a:ext cx="2806366" cy="1585531"/>
          </a:xfrm>
          <a:prstGeom prst="rect">
            <a:avLst/>
          </a:prstGeom>
          <a:noFill/>
          <a:ln cap="flat" cmpd="sng" w="9525">
            <a:solidFill>
              <a:schemeClr val="dk1"/>
            </a:solidFill>
            <a:prstDash val="solid"/>
            <a:round/>
            <a:headEnd len="sm" w="sm" type="none"/>
            <a:tailEnd len="sm" w="sm" type="none"/>
          </a:ln>
        </p:spPr>
      </p:pic>
      <p:pic>
        <p:nvPicPr>
          <p:cNvPr id="65" name="Google Shape;65;p12"/>
          <p:cNvPicPr preferRelativeResize="0"/>
          <p:nvPr/>
        </p:nvPicPr>
        <p:blipFill rotWithShape="1">
          <a:blip r:embed="rId4">
            <a:alphaModFix/>
          </a:blip>
          <a:srcRect b="0" l="0" r="0" t="0"/>
          <a:stretch/>
        </p:blipFill>
        <p:spPr>
          <a:xfrm>
            <a:off x="6542116" y="1967818"/>
            <a:ext cx="1912786" cy="2499576"/>
          </a:xfrm>
          <a:prstGeom prst="rect">
            <a:avLst/>
          </a:prstGeom>
          <a:noFill/>
          <a:ln cap="flat" cmpd="sng" w="9525">
            <a:solidFill>
              <a:schemeClr val="dk1"/>
            </a:solidFill>
            <a:prstDash val="solid"/>
            <a:round/>
            <a:headEnd len="sm" w="sm" type="none"/>
            <a:tailEnd len="sm" w="sm" type="none"/>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3"/>
          <p:cNvSpPr txBox="1"/>
          <p:nvPr>
            <p:ph idx="1" type="body"/>
          </p:nvPr>
        </p:nvSpPr>
        <p:spPr>
          <a:xfrm>
            <a:off x="12428" y="4428781"/>
            <a:ext cx="8819872" cy="439827"/>
          </a:xfrm>
          <a:prstGeom prst="rect">
            <a:avLst/>
          </a:prstGeom>
          <a:noFill/>
          <a:ln>
            <a:noFill/>
          </a:ln>
        </p:spPr>
        <p:txBody>
          <a:bodyPr anchorCtr="0" anchor="ctr" bIns="91425" lIns="91425" spcFirstLastPara="1" rIns="91425" wrap="square" tIns="91425">
            <a:noAutofit/>
          </a:bodyPr>
          <a:lstStyle/>
          <a:p>
            <a:pPr indent="0" lvl="0" marL="457200" rtl="0" algn="l">
              <a:lnSpc>
                <a:spcPct val="100000"/>
              </a:lnSpc>
              <a:spcBef>
                <a:spcPts val="0"/>
              </a:spcBef>
              <a:spcAft>
                <a:spcPts val="0"/>
              </a:spcAft>
              <a:buSzPts val="1800"/>
              <a:buNone/>
            </a:pPr>
            <a:r>
              <a:rPr lang="en-US" sz="1050"/>
              <a:t>Workshop participants after receiving certificates of participation. Participant from Guyana Veeram Ramsarran</a:t>
            </a:r>
            <a:r>
              <a:rPr lang="en-US" sz="1000">
                <a:solidFill>
                  <a:schemeClr val="dk1"/>
                </a:solidFill>
                <a:latin typeface="Times New Roman"/>
                <a:ea typeface="Times New Roman"/>
                <a:cs typeface="Times New Roman"/>
                <a:sym typeface="Times New Roman"/>
              </a:rPr>
              <a:t> </a:t>
            </a:r>
            <a:r>
              <a:rPr lang="en-US" sz="1050"/>
              <a:t>receives certificate from Regional Project Coordinator, Dr. Dayne Buddo and Dr. Patrick McConney</a:t>
            </a:r>
            <a:endParaRPr sz="1050"/>
          </a:p>
        </p:txBody>
      </p:sp>
      <p:sp>
        <p:nvSpPr>
          <p:cNvPr id="71" name="Google Shape;71;p13"/>
          <p:cNvSpPr txBox="1"/>
          <p:nvPr>
            <p:ph idx="4294967295" type="title"/>
          </p:nvPr>
        </p:nvSpPr>
        <p:spPr>
          <a:xfrm>
            <a:off x="311150" y="444500"/>
            <a:ext cx="8521700" cy="573088"/>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Clr>
                <a:schemeClr val="dk1"/>
              </a:buClr>
              <a:buSzPct val="111111"/>
              <a:buNone/>
            </a:pPr>
            <a:r>
              <a:rPr b="1" lang="en-US"/>
              <a:t>Participants</a:t>
            </a:r>
            <a:endParaRPr/>
          </a:p>
        </p:txBody>
      </p:sp>
      <p:pic>
        <p:nvPicPr>
          <p:cNvPr id="72" name="Google Shape;72;p13"/>
          <p:cNvPicPr preferRelativeResize="0"/>
          <p:nvPr/>
        </p:nvPicPr>
        <p:blipFill rotWithShape="1">
          <a:blip r:embed="rId3">
            <a:alphaModFix/>
          </a:blip>
          <a:srcRect b="0" l="0" r="0" t="0"/>
          <a:stretch/>
        </p:blipFill>
        <p:spPr>
          <a:xfrm>
            <a:off x="311700" y="1155469"/>
            <a:ext cx="3728272" cy="2796204"/>
          </a:xfrm>
          <a:prstGeom prst="rect">
            <a:avLst/>
          </a:prstGeom>
          <a:noFill/>
          <a:ln>
            <a:noFill/>
          </a:ln>
        </p:spPr>
      </p:pic>
      <p:pic>
        <p:nvPicPr>
          <p:cNvPr id="73" name="Google Shape;73;p13"/>
          <p:cNvPicPr preferRelativeResize="0"/>
          <p:nvPr/>
        </p:nvPicPr>
        <p:blipFill rotWithShape="1">
          <a:blip r:embed="rId4">
            <a:alphaModFix/>
          </a:blip>
          <a:srcRect b="0" l="0" r="0" t="0"/>
          <a:stretch/>
        </p:blipFill>
        <p:spPr>
          <a:xfrm>
            <a:off x="4339244" y="814907"/>
            <a:ext cx="4493056" cy="336882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4"/>
          <p:cNvSpPr txBox="1"/>
          <p:nvPr>
            <p:ph type="title"/>
          </p:nvPr>
        </p:nvSpPr>
        <p:spPr>
          <a:xfrm>
            <a:off x="311700" y="350475"/>
            <a:ext cx="85206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b="1" lang="en-US"/>
              <a:t>Project benefits</a:t>
            </a:r>
            <a:endParaRPr/>
          </a:p>
        </p:txBody>
      </p:sp>
      <p:sp>
        <p:nvSpPr>
          <p:cNvPr id="79" name="Google Shape;79;p14"/>
          <p:cNvSpPr txBox="1"/>
          <p:nvPr>
            <p:ph idx="1" type="body"/>
          </p:nvPr>
        </p:nvSpPr>
        <p:spPr>
          <a:xfrm>
            <a:off x="311700" y="1025875"/>
            <a:ext cx="4520700" cy="3669600"/>
          </a:xfrm>
          <a:prstGeom prst="rect">
            <a:avLst/>
          </a:prstGeom>
          <a:noFill/>
          <a:ln>
            <a:noFill/>
          </a:ln>
        </p:spPr>
        <p:txBody>
          <a:bodyPr anchorCtr="0" anchor="t" bIns="91425" lIns="91425" spcFirstLastPara="1" rIns="91425" wrap="square" tIns="91425">
            <a:normAutofit fontScale="25000" lnSpcReduction="20000"/>
          </a:bodyPr>
          <a:lstStyle/>
          <a:p>
            <a:pPr indent="-311150" lvl="0" marL="457200" rtl="0" algn="l">
              <a:lnSpc>
                <a:spcPct val="115000"/>
              </a:lnSpc>
              <a:spcBef>
                <a:spcPts val="0"/>
              </a:spcBef>
              <a:spcAft>
                <a:spcPts val="0"/>
              </a:spcAft>
              <a:buSzPct val="100000"/>
              <a:buChar char="●"/>
            </a:pPr>
            <a:r>
              <a:rPr lang="en-US" sz="5200"/>
              <a:t>I</a:t>
            </a:r>
            <a:r>
              <a:rPr lang="en-US" sz="5200">
                <a:solidFill>
                  <a:schemeClr val="dk1"/>
                </a:solidFill>
              </a:rPr>
              <a:t>n Guyana, the importance of incorporating the SSF Guidelines into fishery value chains was well illustrated during International Year of Artisanal Fisheries and Aquaculture (IYAFA) 2022. One of the key themes of IYAFA 2022 in the region was the coordination and interaction of SSF with other socio-economic sectors. The interaction between SSF and the oil and gas industry was one of the key areas of concern for fisherfolk such as members of the Guyana National Fisherfolk Organization (GNFO).  </a:t>
            </a:r>
            <a:endParaRPr sz="5200">
              <a:solidFill>
                <a:schemeClr val="dk1"/>
              </a:solidFill>
            </a:endParaRPr>
          </a:p>
          <a:p>
            <a:pPr indent="-311150" lvl="0" marL="457200" rtl="0" algn="l">
              <a:lnSpc>
                <a:spcPct val="115000"/>
              </a:lnSpc>
              <a:spcBef>
                <a:spcPts val="0"/>
              </a:spcBef>
              <a:spcAft>
                <a:spcPts val="0"/>
              </a:spcAft>
              <a:buClr>
                <a:schemeClr val="dk1"/>
              </a:buClr>
              <a:buSzPct val="100000"/>
              <a:buChar char="●"/>
            </a:pPr>
            <a:r>
              <a:rPr lang="en-US" sz="5200">
                <a:solidFill>
                  <a:schemeClr val="dk1"/>
                </a:solidFill>
              </a:rPr>
              <a:t>The strong human rights based principles of the SSF Guidelines provided important guidance as fisherfolk sought value chain opportunities, and also encountered new value chain constraints as the national economy evolved with local value chain relationships also changing over time.  The marginalization of fisherfolk livelihood more powerful industries is a global threat for which the GNFO is now better prepared through the recently completed project.</a:t>
            </a:r>
            <a:endParaRPr sz="5200">
              <a:solidFill>
                <a:schemeClr val="dk1"/>
              </a:solidFill>
            </a:endParaRPr>
          </a:p>
          <a:p>
            <a:pPr indent="0" lvl="0" marL="457200" rtl="0" algn="l">
              <a:lnSpc>
                <a:spcPct val="115000"/>
              </a:lnSpc>
              <a:spcBef>
                <a:spcPts val="1200"/>
              </a:spcBef>
              <a:spcAft>
                <a:spcPts val="0"/>
              </a:spcAft>
              <a:buSzPts val="1400"/>
              <a:buNone/>
            </a:pPr>
            <a:r>
              <a:t/>
            </a:r>
            <a:endParaRPr sz="1100">
              <a:solidFill>
                <a:schemeClr val="dk1"/>
              </a:solidFill>
            </a:endParaRPr>
          </a:p>
          <a:p>
            <a:pPr indent="0" lvl="0" marL="457200" rtl="0" algn="l">
              <a:lnSpc>
                <a:spcPct val="115000"/>
              </a:lnSpc>
              <a:spcBef>
                <a:spcPts val="1200"/>
              </a:spcBef>
              <a:spcAft>
                <a:spcPts val="0"/>
              </a:spcAft>
              <a:buSzPts val="1400"/>
              <a:buNone/>
            </a:pPr>
            <a:r>
              <a:t/>
            </a:r>
            <a:endParaRPr/>
          </a:p>
        </p:txBody>
      </p:sp>
      <p:sp>
        <p:nvSpPr>
          <p:cNvPr id="80" name="Google Shape;80;p14"/>
          <p:cNvSpPr txBox="1"/>
          <p:nvPr>
            <p:ph idx="2" type="body"/>
          </p:nvPr>
        </p:nvSpPr>
        <p:spPr>
          <a:xfrm>
            <a:off x="4926950" y="1152475"/>
            <a:ext cx="3999900" cy="3416400"/>
          </a:xfrm>
          <a:prstGeom prst="rect">
            <a:avLst/>
          </a:prstGeom>
          <a:noFill/>
          <a:ln>
            <a:noFill/>
          </a:ln>
        </p:spPr>
        <p:txBody>
          <a:bodyPr anchorCtr="0" anchor="t" bIns="91425" lIns="91425" spcFirstLastPara="1" rIns="91425" wrap="square" tIns="91425">
            <a:normAutofit fontScale="92500" lnSpcReduction="20000"/>
          </a:bodyPr>
          <a:lstStyle/>
          <a:p>
            <a:pPr indent="-313785" lvl="0" marL="457200" rtl="0" algn="l">
              <a:lnSpc>
                <a:spcPct val="115000"/>
              </a:lnSpc>
              <a:spcBef>
                <a:spcPts val="1200"/>
              </a:spcBef>
              <a:spcAft>
                <a:spcPts val="0"/>
              </a:spcAft>
              <a:buClr>
                <a:schemeClr val="dk1"/>
              </a:buClr>
              <a:buSzPct val="100000"/>
              <a:buChar char="●"/>
            </a:pPr>
            <a:r>
              <a:rPr lang="en-US" sz="1450">
                <a:solidFill>
                  <a:schemeClr val="dk1"/>
                </a:solidFill>
              </a:rPr>
              <a:t>Project partners of the GNFO have already committed to assistance in fisheries such as the artisanal seabob and other SSF that are pursuing ecosystem approaches.  The training that can now be undertaken by better equipped fisherfolk leaders will be critical in ensuring the sustainability of SSF livelihoods in the midst of broader economic growth. Modules, such as that on environmental impact assessment will greatly expand the capacity of fisherfolk leaders to be equal partners at the many tables of value chain negotiation likely to develop.</a:t>
            </a:r>
            <a:endParaRPr sz="1450">
              <a:solidFill>
                <a:schemeClr val="dk1"/>
              </a:solidFill>
            </a:endParaRPr>
          </a:p>
          <a:p>
            <a:pPr indent="0" lvl="0" marL="457200" rtl="0" algn="l">
              <a:lnSpc>
                <a:spcPct val="115000"/>
              </a:lnSpc>
              <a:spcBef>
                <a:spcPts val="1200"/>
              </a:spcBef>
              <a:spcAft>
                <a:spcPts val="0"/>
              </a:spcAft>
              <a:buSzPct val="108108"/>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