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6" r:id="rId5"/>
  </p:sldMasterIdLst>
  <p:notesMasterIdLst>
    <p:notesMasterId r:id="rId6"/>
  </p:notesMasterIdLst>
  <p:sldIdLst>
    <p:sldId id="256" r:id="rId7"/>
    <p:sldId id="257" r:id="rId8"/>
    <p:sldId id="258" r:id="rId9"/>
    <p:sldId id="259" r:id="rId10"/>
    <p:sldId id="260" r:id="rId1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ABEE271-E07D-4926-AB86-31A7499008A4}">
  <a:tblStyle styleId="{FABEE271-E07D-4926-AB86-31A7499008A4}"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11" Type="http://schemas.openxmlformats.org/officeDocument/2006/relationships/slide" Target="slides/slide5.xml"/><Relationship Id="rId10" Type="http://schemas.openxmlformats.org/officeDocument/2006/relationships/slide" Target="slides/slide4.xml"/><Relationship Id="rId9" Type="http://schemas.openxmlformats.org/officeDocument/2006/relationships/slide" Target="slides/slide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 name="Google Shape;4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 name="Google Shape;50;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0" name="Google Shape;60;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8" name="Google Shape;68;p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6" name="Google Shape;76;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 name="Shape 13"/>
        <p:cNvGrpSpPr/>
        <p:nvPr/>
      </p:nvGrpSpPr>
      <p:grpSpPr>
        <a:xfrm>
          <a:off x="0" y="0"/>
          <a:ext cx="0" cy="0"/>
          <a:chOff x="0" y="0"/>
          <a:chExt cx="0" cy="0"/>
        </a:xfrm>
      </p:grpSpPr>
      <p:sp>
        <p:nvSpPr>
          <p:cNvPr id="14" name="Google Shape;14;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3"/>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6" name="Google Shape;16;p3"/>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7" name="Google Shape;17;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8" name="Shape 18"/>
        <p:cNvGrpSpPr/>
        <p:nvPr/>
      </p:nvGrpSpPr>
      <p:grpSpPr>
        <a:xfrm>
          <a:off x="0" y="0"/>
          <a:ext cx="0" cy="0"/>
          <a:chOff x="0" y="0"/>
          <a:chExt cx="0" cy="0"/>
        </a:xfrm>
      </p:grpSpPr>
      <p:sp>
        <p:nvSpPr>
          <p:cNvPr id="19" name="Google Shape;19;p4"/>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20" name="Google Shape;20;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3" name="Google Shape;23;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4" name="Shape 24"/>
        <p:cNvGrpSpPr/>
        <p:nvPr/>
      </p:nvGrpSpPr>
      <p:grpSpPr>
        <a:xfrm>
          <a:off x="0" y="0"/>
          <a:ext cx="0" cy="0"/>
          <a:chOff x="0" y="0"/>
          <a:chExt cx="0" cy="0"/>
        </a:xfrm>
      </p:grpSpPr>
      <p:sp>
        <p:nvSpPr>
          <p:cNvPr id="25" name="Google Shape;25;p6"/>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6" name="Google Shape;26;p6"/>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7" name="Google Shape;27;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8" name="Shape 28"/>
        <p:cNvGrpSpPr/>
        <p:nvPr/>
      </p:nvGrpSpPr>
      <p:grpSpPr>
        <a:xfrm>
          <a:off x="0" y="0"/>
          <a:ext cx="0" cy="0"/>
          <a:chOff x="0" y="0"/>
          <a:chExt cx="0" cy="0"/>
        </a:xfrm>
      </p:grpSpPr>
      <p:sp>
        <p:nvSpPr>
          <p:cNvPr id="29" name="Google Shape;29;p7"/>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0" name="Google Shape;30;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1" name="Shape 31"/>
        <p:cNvGrpSpPr/>
        <p:nvPr/>
      </p:nvGrpSpPr>
      <p:grpSpPr>
        <a:xfrm>
          <a:off x="0" y="0"/>
          <a:ext cx="0" cy="0"/>
          <a:chOff x="0" y="0"/>
          <a:chExt cx="0" cy="0"/>
        </a:xfrm>
      </p:grpSpPr>
      <p:sp>
        <p:nvSpPr>
          <p:cNvPr id="32" name="Google Shape;32;p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8"/>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4" name="Google Shape;34;p8"/>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5" name="Google Shape;35;p8"/>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6" name="Google Shape;36;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37" name="Shape 37"/>
        <p:cNvGrpSpPr/>
        <p:nvPr/>
      </p:nvGrpSpPr>
      <p:grpSpPr>
        <a:xfrm>
          <a:off x="0" y="0"/>
          <a:ext cx="0" cy="0"/>
          <a:chOff x="0" y="0"/>
          <a:chExt cx="0" cy="0"/>
        </a:xfrm>
      </p:grpSpPr>
      <p:sp>
        <p:nvSpPr>
          <p:cNvPr id="38" name="Google Shape;38;p9"/>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39" name="Google Shape;39;p9"/>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 name="Shape 44"/>
        <p:cNvGrpSpPr/>
        <p:nvPr/>
      </p:nvGrpSpPr>
      <p:grpSpPr>
        <a:xfrm>
          <a:off x="0" y="0"/>
          <a:ext cx="0" cy="0"/>
          <a:chOff x="0" y="0"/>
          <a:chExt cx="0" cy="0"/>
        </a:xfrm>
      </p:grpSpPr>
      <p:sp>
        <p:nvSpPr>
          <p:cNvPr id="45" name="Google Shape;45;p10"/>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990"/>
              <a:buNone/>
            </a:pPr>
            <a:r>
              <a:rPr lang="en-US" sz="3080"/>
              <a:t>Mainstreaming the Small-scale Fisheries (SSF) Guidelines into Caribbean Fishery Value Chains</a:t>
            </a:r>
            <a:endParaRPr sz="3080"/>
          </a:p>
        </p:txBody>
      </p:sp>
      <p:sp>
        <p:nvSpPr>
          <p:cNvPr id="46" name="Google Shape;46;p10"/>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0"/>
              </a:spcAft>
              <a:buSzPts val="2800"/>
              <a:buNone/>
            </a:pPr>
            <a:r>
              <a:rPr lang="en-US"/>
              <a:t>Saint Lucia: communication and visibility content</a:t>
            </a:r>
            <a:endParaRPr/>
          </a:p>
        </p:txBody>
      </p:sp>
      <p:pic>
        <p:nvPicPr>
          <p:cNvPr id="47" name="Google Shape;47;p10"/>
          <p:cNvPicPr preferRelativeResize="0"/>
          <p:nvPr/>
        </p:nvPicPr>
        <p:blipFill rotWithShape="1">
          <a:blip r:embed="rId3">
            <a:alphaModFix/>
          </a:blip>
          <a:srcRect b="25970" l="1951" r="2836" t="23874"/>
          <a:stretch/>
        </p:blipFill>
        <p:spPr>
          <a:xfrm>
            <a:off x="415663" y="143125"/>
            <a:ext cx="8416625" cy="782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sp>
        <p:nvSpPr>
          <p:cNvPr id="52" name="Google Shape;52;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b="1" lang="en-US" sz="1820"/>
              <a:t>Project Profile and Partnerships </a:t>
            </a:r>
            <a:endParaRPr b="1" sz="1820"/>
          </a:p>
        </p:txBody>
      </p:sp>
      <p:sp>
        <p:nvSpPr>
          <p:cNvPr id="53" name="Google Shape;53;p11"/>
          <p:cNvSpPr txBox="1"/>
          <p:nvPr>
            <p:ph idx="1" type="body"/>
          </p:nvPr>
        </p:nvSpPr>
        <p:spPr>
          <a:xfrm>
            <a:off x="311700" y="1017725"/>
            <a:ext cx="4068300" cy="3551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1400"/>
              <a:buNone/>
            </a:pPr>
            <a:r>
              <a:rPr lang="en-US" sz="1600">
                <a:solidFill>
                  <a:schemeClr val="dk1"/>
                </a:solidFill>
              </a:rPr>
              <a:t>To equip stakeholders at all levels with the knowledge and skills necessary to effectively integrate the Voluntary Guidelines for Securing Sustainable Small-Scale Fisheries in the Context of Food Security and Poverty Eradication (SSF Guidelines) into seafood value chains with a specific focus on market dynamics and the role of the private sector.</a:t>
            </a:r>
            <a:endParaRPr sz="1600"/>
          </a:p>
        </p:txBody>
      </p:sp>
      <p:sp>
        <p:nvSpPr>
          <p:cNvPr id="54" name="Google Shape;54;p11"/>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US" sz="1500">
                <a:solidFill>
                  <a:schemeClr val="dk1"/>
                </a:solidFill>
              </a:rPr>
              <a:t>Executing Agency: Caribbean Regional Fisheries Mechanism (CRFM) </a:t>
            </a:r>
            <a:endParaRPr sz="1500">
              <a:solidFill>
                <a:schemeClr val="dk1"/>
              </a:solidFill>
            </a:endParaRPr>
          </a:p>
          <a:p>
            <a:pPr indent="0" lvl="0" marL="0" rtl="0" algn="l">
              <a:lnSpc>
                <a:spcPct val="115000"/>
              </a:lnSpc>
              <a:spcBef>
                <a:spcPts val="1200"/>
              </a:spcBef>
              <a:spcAft>
                <a:spcPts val="0"/>
              </a:spcAft>
              <a:buSzPts val="1400"/>
              <a:buNone/>
            </a:pPr>
            <a:r>
              <a:rPr lang="en-US" sz="1500">
                <a:solidFill>
                  <a:schemeClr val="dk1"/>
                </a:solidFill>
              </a:rPr>
              <a:t>Co-Implementing Agencies: Development Bank of Latin America and the Caribbean (CAF) and Food and Agriculture Organization (FAO) of the United Nations </a:t>
            </a:r>
            <a:endParaRPr sz="1500">
              <a:solidFill>
                <a:schemeClr val="dk1"/>
              </a:solidFill>
            </a:endParaRPr>
          </a:p>
          <a:p>
            <a:pPr indent="0" lvl="0" marL="0" rtl="0" algn="l">
              <a:lnSpc>
                <a:spcPct val="115000"/>
              </a:lnSpc>
              <a:spcBef>
                <a:spcPts val="1200"/>
              </a:spcBef>
              <a:spcAft>
                <a:spcPts val="0"/>
              </a:spcAft>
              <a:buSzPts val="1400"/>
              <a:buNone/>
            </a:pPr>
            <a:r>
              <a:rPr lang="en-US" sz="1500">
                <a:solidFill>
                  <a:schemeClr val="dk1"/>
                </a:solidFill>
              </a:rPr>
              <a:t>Funder: Global Environment Facility (GEF) </a:t>
            </a:r>
            <a:endParaRPr sz="1500">
              <a:solidFill>
                <a:schemeClr val="dk1"/>
              </a:solidFill>
            </a:endParaRPr>
          </a:p>
          <a:p>
            <a:pPr indent="0" lvl="0" marL="0" rtl="0" algn="l">
              <a:lnSpc>
                <a:spcPct val="115000"/>
              </a:lnSpc>
              <a:spcBef>
                <a:spcPts val="1200"/>
              </a:spcBef>
              <a:spcAft>
                <a:spcPts val="1200"/>
              </a:spcAft>
              <a:buSzPts val="1400"/>
              <a:buNone/>
            </a:pPr>
            <a:r>
              <a:rPr lang="en-US" sz="1500">
                <a:solidFill>
                  <a:schemeClr val="dk1"/>
                </a:solidFill>
              </a:rPr>
              <a:t>Co-financing project countries: Barbados, Belize, Guyana, Jamaica, Saint Lucia, and Panama</a:t>
            </a:r>
            <a:endParaRPr sz="1500">
              <a:solidFill>
                <a:schemeClr val="dk1"/>
              </a:solidFill>
            </a:endParaRPr>
          </a:p>
        </p:txBody>
      </p:sp>
      <p:pic>
        <p:nvPicPr>
          <p:cNvPr id="55" name="Google Shape;55;p11"/>
          <p:cNvPicPr preferRelativeResize="0"/>
          <p:nvPr/>
        </p:nvPicPr>
        <p:blipFill rotWithShape="1">
          <a:blip r:embed="rId3">
            <a:alphaModFix/>
          </a:blip>
          <a:srcRect b="0" l="0" r="0" t="0"/>
          <a:stretch/>
        </p:blipFill>
        <p:spPr>
          <a:xfrm>
            <a:off x="311700" y="3902525"/>
            <a:ext cx="1873051" cy="861086"/>
          </a:xfrm>
          <a:prstGeom prst="rect">
            <a:avLst/>
          </a:prstGeom>
          <a:noFill/>
          <a:ln>
            <a:noFill/>
          </a:ln>
        </p:spPr>
      </p:pic>
      <p:pic>
        <p:nvPicPr>
          <p:cNvPr id="56" name="Google Shape;56;p11"/>
          <p:cNvPicPr preferRelativeResize="0"/>
          <p:nvPr/>
        </p:nvPicPr>
        <p:blipFill rotWithShape="1">
          <a:blip r:embed="rId4">
            <a:alphaModFix/>
          </a:blip>
          <a:srcRect b="0" l="0" r="0" t="0"/>
          <a:stretch/>
        </p:blipFill>
        <p:spPr>
          <a:xfrm>
            <a:off x="2245000" y="3902525"/>
            <a:ext cx="2239624" cy="861074"/>
          </a:xfrm>
          <a:prstGeom prst="rect">
            <a:avLst/>
          </a:prstGeom>
          <a:noFill/>
          <a:ln>
            <a:noFill/>
          </a:ln>
        </p:spPr>
      </p:pic>
      <p:sp>
        <p:nvSpPr>
          <p:cNvPr id="57" name="Google Shape;57;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2"/>
          <p:cNvSpPr txBox="1"/>
          <p:nvPr>
            <p:ph type="title"/>
          </p:nvPr>
        </p:nvSpPr>
        <p:spPr>
          <a:xfrm>
            <a:off x="311700" y="445025"/>
            <a:ext cx="57141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sz="1820"/>
              <a:t>Contributions to Country Capacity Development</a:t>
            </a:r>
            <a:endParaRPr sz="1820"/>
          </a:p>
        </p:txBody>
      </p:sp>
      <p:graphicFrame>
        <p:nvGraphicFramePr>
          <p:cNvPr id="63" name="Google Shape;63;p12"/>
          <p:cNvGraphicFramePr/>
          <p:nvPr/>
        </p:nvGraphicFramePr>
        <p:xfrm>
          <a:off x="137132" y="1176796"/>
          <a:ext cx="3000000" cy="3000000"/>
        </p:xfrm>
        <a:graphic>
          <a:graphicData uri="http://schemas.openxmlformats.org/drawingml/2006/table">
            <a:tbl>
              <a:tblPr bandRow="1" firstRow="1">
                <a:noFill/>
                <a:tableStyleId>{FABEE271-E07D-4926-AB86-31A7499008A4}</a:tableStyleId>
              </a:tblPr>
              <a:tblGrid>
                <a:gridCol w="5888800"/>
              </a:tblGrid>
              <a:tr h="370850">
                <a:tc>
                  <a:txBody>
                    <a:bodyPr/>
                    <a:lstStyle/>
                    <a:p>
                      <a:pPr indent="-285750" lvl="0" marL="425450" marR="0" rtl="0" algn="l">
                        <a:lnSpc>
                          <a:spcPct val="115000"/>
                        </a:lnSpc>
                        <a:spcBef>
                          <a:spcPts val="0"/>
                        </a:spcBef>
                        <a:spcAft>
                          <a:spcPts val="0"/>
                        </a:spcAft>
                        <a:buClr>
                          <a:schemeClr val="dk2"/>
                        </a:buClr>
                        <a:buSzPts val="1400"/>
                        <a:buFont typeface="Arial"/>
                        <a:buChar char="•"/>
                      </a:pPr>
                      <a:r>
                        <a:rPr b="1" i="0" lang="en-US" sz="1200" u="none" cap="none" strike="noStrike">
                          <a:solidFill>
                            <a:schemeClr val="dk2"/>
                          </a:solidFill>
                          <a:latin typeface="Arial"/>
                          <a:ea typeface="Arial"/>
                          <a:cs typeface="Arial"/>
                          <a:sym typeface="Arial"/>
                        </a:rPr>
                        <a:t>Training Curriculum - </a:t>
                      </a:r>
                      <a:r>
                        <a:rPr lang="en-US" sz="1200" u="none" cap="none" strike="noStrike"/>
                        <a:t>A structured guide of key module topics with learning objectives for integrating the SSF Guidelines into fisheries value chains.</a:t>
                      </a:r>
                      <a:endParaRPr b="1" i="0" sz="1200" u="none" cap="none" strike="noStrike">
                        <a:solidFill>
                          <a:schemeClr val="dk2"/>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70850">
                <a:tc>
                  <a:txBody>
                    <a:bodyPr/>
                    <a:lstStyle/>
                    <a:p>
                      <a:pPr indent="-285750" lvl="0" marL="425450" marR="0" rtl="0" algn="l">
                        <a:lnSpc>
                          <a:spcPct val="115000"/>
                        </a:lnSpc>
                        <a:spcBef>
                          <a:spcPts val="0"/>
                        </a:spcBef>
                        <a:spcAft>
                          <a:spcPts val="0"/>
                        </a:spcAft>
                        <a:buClr>
                          <a:schemeClr val="dk2"/>
                        </a:buClr>
                        <a:buSzPts val="1400"/>
                        <a:buFont typeface="Arial"/>
                        <a:buChar char="•"/>
                      </a:pPr>
                      <a:r>
                        <a:rPr b="1" i="0" lang="en-US" sz="1200" u="none" cap="none" strike="noStrike">
                          <a:solidFill>
                            <a:schemeClr val="dk2"/>
                          </a:solidFill>
                          <a:latin typeface="Arial"/>
                          <a:ea typeface="Arial"/>
                          <a:cs typeface="Arial"/>
                          <a:sym typeface="Arial"/>
                        </a:rPr>
                        <a:t>Training Manual</a:t>
                      </a:r>
                      <a:r>
                        <a:rPr b="1" lang="en-US" sz="1200" u="none" cap="none" strike="noStrike">
                          <a:solidFill>
                            <a:schemeClr val="dk2"/>
                          </a:solidFill>
                        </a:rPr>
                        <a:t> </a:t>
                      </a:r>
                      <a:r>
                        <a:rPr b="1" i="0" lang="en-US" sz="1200" u="none" cap="none" strike="noStrike">
                          <a:solidFill>
                            <a:schemeClr val="dk2"/>
                          </a:solidFill>
                          <a:latin typeface="Arial"/>
                          <a:ea typeface="Arial"/>
                          <a:cs typeface="Arial"/>
                          <a:sym typeface="Arial"/>
                        </a:rPr>
                        <a:t>- </a:t>
                      </a:r>
                      <a:r>
                        <a:rPr lang="en-US" sz="1200" u="none" cap="none" strike="noStrike"/>
                        <a:t>A detailed manual on curriculum delivery modes, module design, resources and instructional materials informed by fisheries leaders.</a:t>
                      </a:r>
                      <a:endParaRPr sz="1200" u="none" cap="none" strike="noStrike"/>
                    </a:p>
                    <a:p>
                      <a:pPr indent="-317500" lvl="0" marL="457200" marR="0" rtl="0" algn="l">
                        <a:lnSpc>
                          <a:spcPct val="115000"/>
                        </a:lnSpc>
                        <a:spcBef>
                          <a:spcPts val="0"/>
                        </a:spcBef>
                        <a:spcAft>
                          <a:spcPts val="0"/>
                        </a:spcAft>
                        <a:buClr>
                          <a:schemeClr val="dk2"/>
                        </a:buClr>
                        <a:buSzPts val="1400"/>
                        <a:buFont typeface="Arial"/>
                        <a:buChar char="•"/>
                      </a:pPr>
                      <a:r>
                        <a:rPr b="1" lang="en-US" sz="1200" u="none" cap="none" strike="noStrike">
                          <a:solidFill>
                            <a:schemeClr val="dk2"/>
                          </a:solidFill>
                        </a:rPr>
                        <a:t>Training Modules - </a:t>
                      </a:r>
                      <a:r>
                        <a:rPr lang="en-US" sz="1200" u="none" cap="none" strike="noStrike">
                          <a:solidFill>
                            <a:schemeClr val="dk1"/>
                          </a:solidFill>
                        </a:rPr>
                        <a:t>Fifteen capacity development slide modules setting out the relevance of the SSF guidelines to Caribbean fisheries value chains.</a:t>
                      </a:r>
                      <a:endParaRPr sz="12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70850">
                <a:tc>
                  <a:txBody>
                    <a:bodyPr/>
                    <a:lstStyle/>
                    <a:p>
                      <a:pPr indent="-285750" lvl="0" marL="425450" marR="0" rtl="0" algn="l">
                        <a:lnSpc>
                          <a:spcPct val="115000"/>
                        </a:lnSpc>
                        <a:spcBef>
                          <a:spcPts val="0"/>
                        </a:spcBef>
                        <a:spcAft>
                          <a:spcPts val="0"/>
                        </a:spcAft>
                        <a:buClr>
                          <a:schemeClr val="dk2"/>
                        </a:buClr>
                        <a:buSzPts val="1400"/>
                        <a:buFont typeface="Arial"/>
                        <a:buChar char="•"/>
                      </a:pPr>
                      <a:r>
                        <a:rPr b="1" i="0" lang="en-US" sz="1200" u="none" cap="none" strike="noStrike">
                          <a:solidFill>
                            <a:schemeClr val="dk2"/>
                          </a:solidFill>
                          <a:latin typeface="Arial"/>
                          <a:ea typeface="Arial"/>
                          <a:cs typeface="Arial"/>
                          <a:sym typeface="Arial"/>
                        </a:rPr>
                        <a:t>Training Workshop - </a:t>
                      </a:r>
                      <a:r>
                        <a:rPr lang="en-US" sz="1200" u="none" cap="none" strike="noStrike"/>
                        <a:t>Report on and validation of practical sessions to train leading fisherfolk by demonstrating the effectiveness of the training materials.</a:t>
                      </a:r>
                      <a:endParaRPr sz="1200" u="none" cap="none" strike="noStrike"/>
                    </a:p>
                    <a:p>
                      <a:pPr indent="-285750" lvl="0" marL="425450" marR="0" rtl="0" algn="l">
                        <a:lnSpc>
                          <a:spcPct val="115000"/>
                        </a:lnSpc>
                        <a:spcBef>
                          <a:spcPts val="0"/>
                        </a:spcBef>
                        <a:spcAft>
                          <a:spcPts val="0"/>
                        </a:spcAft>
                        <a:buClr>
                          <a:schemeClr val="dk2"/>
                        </a:buClr>
                        <a:buSzPts val="1400"/>
                        <a:buFont typeface="Arial"/>
                        <a:buChar char="•"/>
                      </a:pPr>
                      <a:r>
                        <a:rPr b="1" lang="en-US" sz="1200" u="none" cap="none" strike="noStrike">
                          <a:solidFill>
                            <a:schemeClr val="dk2"/>
                          </a:solidFill>
                        </a:rPr>
                        <a:t>Reference Resources - </a:t>
                      </a:r>
                      <a:r>
                        <a:rPr lang="en-US" sz="1200" u="none" cap="none" strike="noStrike"/>
                        <a:t>Global, regional and national lists of documents, videos, slides and other training materials suitable for Caribbean fisherfolk.</a:t>
                      </a:r>
                      <a:endParaRPr sz="1200" u="none" cap="none" strike="noStrike"/>
                    </a:p>
                    <a:p>
                      <a:pPr indent="-285750" lvl="0" marL="425450" marR="0" rtl="0" algn="l">
                        <a:lnSpc>
                          <a:spcPct val="115000"/>
                        </a:lnSpc>
                        <a:spcBef>
                          <a:spcPts val="0"/>
                        </a:spcBef>
                        <a:spcAft>
                          <a:spcPts val="0"/>
                        </a:spcAft>
                        <a:buClr>
                          <a:schemeClr val="dk2"/>
                        </a:buClr>
                        <a:buSzPts val="1400"/>
                        <a:buFont typeface="Arial"/>
                        <a:buChar char="•"/>
                      </a:pPr>
                      <a:r>
                        <a:rPr b="1" lang="en-US" sz="1200" u="none" cap="none" strike="noStrike">
                          <a:solidFill>
                            <a:schemeClr val="dk2"/>
                          </a:solidFill>
                        </a:rPr>
                        <a:t>Country Resources - </a:t>
                      </a:r>
                      <a:r>
                        <a:rPr lang="en-US" sz="1200" u="none" cap="none" strike="noStrike"/>
                        <a:t>Project country collection of slides, photographs, documents, videos etc, suitable to be built upon by fisherfolk trainers.</a:t>
                      </a:r>
                      <a:endParaRPr sz="12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70850">
                <a:tc>
                  <a:txBody>
                    <a:bodyPr/>
                    <a:lstStyle/>
                    <a:p>
                      <a:pPr indent="0" lvl="0" marL="457200" marR="0" rtl="0" algn="l">
                        <a:lnSpc>
                          <a:spcPct val="115000"/>
                        </a:lnSpc>
                        <a:spcBef>
                          <a:spcPts val="0"/>
                        </a:spcBef>
                        <a:spcAft>
                          <a:spcPts val="0"/>
                        </a:spcAft>
                        <a:buClr>
                          <a:srgbClr val="000000"/>
                        </a:buClr>
                        <a:buSzPts val="1200"/>
                        <a:buFont typeface="Arial"/>
                        <a:buNone/>
                      </a:pPr>
                      <a:r>
                        <a:t/>
                      </a:r>
                      <a:endParaRPr sz="12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70850">
                <a:tc>
                  <a:txBody>
                    <a:bodyPr/>
                    <a:lstStyle/>
                    <a:p>
                      <a:pPr indent="0" lvl="0" marL="0" marR="0" rtl="0" algn="l">
                        <a:lnSpc>
                          <a:spcPct val="115000"/>
                        </a:lnSpc>
                        <a:spcBef>
                          <a:spcPts val="0"/>
                        </a:spcBef>
                        <a:spcAft>
                          <a:spcPts val="0"/>
                        </a:spcAft>
                        <a:buClr>
                          <a:srgbClr val="000000"/>
                        </a:buClr>
                        <a:buSzPts val="1200"/>
                        <a:buFont typeface="Arial"/>
                        <a:buNone/>
                      </a:pPr>
                      <a:r>
                        <a:t/>
                      </a:r>
                      <a:endParaRPr b="1" i="0" sz="1200" u="none" cap="none" strike="noStrike">
                        <a:solidFill>
                          <a:schemeClr val="dk2"/>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pic>
        <p:nvPicPr>
          <p:cNvPr id="64" name="Google Shape;64;p12"/>
          <p:cNvPicPr preferRelativeResize="0"/>
          <p:nvPr/>
        </p:nvPicPr>
        <p:blipFill rotWithShape="1">
          <a:blip r:embed="rId3">
            <a:alphaModFix/>
          </a:blip>
          <a:srcRect b="0" l="0" r="0" t="0"/>
          <a:stretch/>
        </p:blipFill>
        <p:spPr>
          <a:xfrm>
            <a:off x="6200503" y="188132"/>
            <a:ext cx="2806366" cy="1585531"/>
          </a:xfrm>
          <a:prstGeom prst="rect">
            <a:avLst/>
          </a:prstGeom>
          <a:noFill/>
          <a:ln cap="flat" cmpd="sng" w="9525">
            <a:solidFill>
              <a:schemeClr val="dk1"/>
            </a:solidFill>
            <a:prstDash val="solid"/>
            <a:round/>
            <a:headEnd len="sm" w="sm" type="none"/>
            <a:tailEnd len="sm" w="sm" type="none"/>
          </a:ln>
        </p:spPr>
      </p:pic>
      <p:pic>
        <p:nvPicPr>
          <p:cNvPr id="65" name="Google Shape;65;p12"/>
          <p:cNvPicPr preferRelativeResize="0"/>
          <p:nvPr/>
        </p:nvPicPr>
        <p:blipFill rotWithShape="1">
          <a:blip r:embed="rId4">
            <a:alphaModFix/>
          </a:blip>
          <a:srcRect b="0" l="0" r="0" t="0"/>
          <a:stretch/>
        </p:blipFill>
        <p:spPr>
          <a:xfrm>
            <a:off x="6542116" y="1967818"/>
            <a:ext cx="1912786" cy="2499576"/>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3"/>
          <p:cNvSpPr txBox="1"/>
          <p:nvPr>
            <p:ph idx="1" type="body"/>
          </p:nvPr>
        </p:nvSpPr>
        <p:spPr>
          <a:xfrm>
            <a:off x="12428" y="3898033"/>
            <a:ext cx="8338358" cy="970575"/>
          </a:xfrm>
          <a:prstGeom prst="rect">
            <a:avLst/>
          </a:prstGeom>
          <a:noFill/>
          <a:ln>
            <a:noFill/>
          </a:ln>
        </p:spPr>
        <p:txBody>
          <a:bodyPr anchorCtr="0" anchor="ctr" bIns="91425" lIns="91425" spcFirstLastPara="1" rIns="91425" wrap="square" tIns="91425">
            <a:noAutofit/>
          </a:bodyPr>
          <a:lstStyle/>
          <a:p>
            <a:pPr indent="0" lvl="0" marL="457200" rtl="0" algn="l">
              <a:lnSpc>
                <a:spcPct val="100000"/>
              </a:lnSpc>
              <a:spcBef>
                <a:spcPts val="0"/>
              </a:spcBef>
              <a:spcAft>
                <a:spcPts val="0"/>
              </a:spcAft>
              <a:buSzPts val="1800"/>
              <a:buNone/>
            </a:pPr>
            <a:r>
              <a:rPr lang="en-US" sz="1050"/>
              <a:t>Workshop participants after receiving certificates of participation. Participant from Saint Lucia  Devon Stephen received certificate from Regional Project Coordinator, Dr. Dayne Buddo and Dr. Patrick McConney</a:t>
            </a:r>
            <a:endParaRPr sz="1050"/>
          </a:p>
          <a:p>
            <a:pPr indent="0" lvl="0" marL="457200" rtl="0" algn="l">
              <a:lnSpc>
                <a:spcPct val="100000"/>
              </a:lnSpc>
              <a:spcBef>
                <a:spcPts val="0"/>
              </a:spcBef>
              <a:spcAft>
                <a:spcPts val="0"/>
              </a:spcAft>
              <a:buSzPts val="1800"/>
              <a:buNone/>
            </a:pPr>
            <a:r>
              <a:t/>
            </a:r>
            <a:endParaRPr sz="1050"/>
          </a:p>
        </p:txBody>
      </p:sp>
      <p:sp>
        <p:nvSpPr>
          <p:cNvPr id="71" name="Google Shape;71;p13"/>
          <p:cNvSpPr txBox="1"/>
          <p:nvPr>
            <p:ph idx="4294967295" type="title"/>
          </p:nvPr>
        </p:nvSpPr>
        <p:spPr>
          <a:xfrm>
            <a:off x="311150" y="444500"/>
            <a:ext cx="8521700" cy="573088"/>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Clr>
                <a:schemeClr val="dk1"/>
              </a:buClr>
              <a:buSzPct val="111111"/>
              <a:buNone/>
            </a:pPr>
            <a:r>
              <a:rPr b="1" lang="en-US"/>
              <a:t>Participants</a:t>
            </a:r>
            <a:endParaRPr/>
          </a:p>
        </p:txBody>
      </p:sp>
      <p:pic>
        <p:nvPicPr>
          <p:cNvPr id="72" name="Google Shape;72;p13"/>
          <p:cNvPicPr preferRelativeResize="0"/>
          <p:nvPr/>
        </p:nvPicPr>
        <p:blipFill rotWithShape="1">
          <a:blip r:embed="rId3">
            <a:alphaModFix/>
          </a:blip>
          <a:srcRect b="0" l="0" r="0" t="0"/>
          <a:stretch/>
        </p:blipFill>
        <p:spPr>
          <a:xfrm>
            <a:off x="311700" y="1155469"/>
            <a:ext cx="3728272" cy="2796204"/>
          </a:xfrm>
          <a:prstGeom prst="rect">
            <a:avLst/>
          </a:prstGeom>
          <a:noFill/>
          <a:ln>
            <a:noFill/>
          </a:ln>
        </p:spPr>
      </p:pic>
      <p:pic>
        <p:nvPicPr>
          <p:cNvPr id="73" name="Google Shape;73;p13"/>
          <p:cNvPicPr preferRelativeResize="0"/>
          <p:nvPr/>
        </p:nvPicPr>
        <p:blipFill rotWithShape="1">
          <a:blip r:embed="rId4">
            <a:alphaModFix/>
          </a:blip>
          <a:srcRect b="0" l="0" r="0" t="0"/>
          <a:stretch/>
        </p:blipFill>
        <p:spPr>
          <a:xfrm>
            <a:off x="4162471" y="1155468"/>
            <a:ext cx="3729346" cy="279620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4"/>
          <p:cNvSpPr txBox="1"/>
          <p:nvPr>
            <p:ph type="title"/>
          </p:nvPr>
        </p:nvSpPr>
        <p:spPr>
          <a:xfrm>
            <a:off x="311700" y="2748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US"/>
              <a:t>Project benefits</a:t>
            </a:r>
            <a:endParaRPr/>
          </a:p>
        </p:txBody>
      </p:sp>
      <p:sp>
        <p:nvSpPr>
          <p:cNvPr id="79" name="Google Shape;79;p14"/>
          <p:cNvSpPr txBox="1"/>
          <p:nvPr>
            <p:ph idx="1" type="body"/>
          </p:nvPr>
        </p:nvSpPr>
        <p:spPr>
          <a:xfrm>
            <a:off x="226925" y="964400"/>
            <a:ext cx="4345200" cy="4027800"/>
          </a:xfrm>
          <a:prstGeom prst="rect">
            <a:avLst/>
          </a:prstGeom>
          <a:noFill/>
          <a:ln>
            <a:noFill/>
          </a:ln>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SzPts val="1100"/>
              <a:buChar char="●"/>
            </a:pPr>
            <a:r>
              <a:rPr lang="en-US" sz="1100">
                <a:solidFill>
                  <a:schemeClr val="dk1"/>
                </a:solidFill>
              </a:rPr>
              <a:t>Saint Lucia has a variety of policy, management, and strategic investment guidance documents and initiatives relevant to capacity development in SSF fisheries value chains and also the integration of the SSF Guidelines. These national fisheries instruments collectively and actively promote SSF value chain development towards the optimum utilization of seafood supply, to ensure high relative employment within the national fishing industry. </a:t>
            </a:r>
            <a:endParaRPr sz="1100">
              <a:solidFill>
                <a:schemeClr val="dk1"/>
              </a:solidFill>
            </a:endParaRPr>
          </a:p>
          <a:p>
            <a:pPr indent="-298450" lvl="0" marL="457200" rtl="0" algn="l">
              <a:lnSpc>
                <a:spcPct val="115000"/>
              </a:lnSpc>
              <a:spcBef>
                <a:spcPts val="0"/>
              </a:spcBef>
              <a:spcAft>
                <a:spcPts val="0"/>
              </a:spcAft>
              <a:buSzPts val="1100"/>
              <a:buChar char="●"/>
            </a:pPr>
            <a:r>
              <a:rPr lang="en-US" sz="1100">
                <a:solidFill>
                  <a:schemeClr val="dk1"/>
                </a:solidFill>
              </a:rPr>
              <a:t>Fisherfolk organizations in Saint Lucia are well developed at local and national level with highly capable leadership.  Fisherfolk capacity has been further enhanced through this regional project. They can work with the Department of Fisheries and other government plus non-government partners to improve value chain profitability, as well as sustained fisherfolk socio-economic resilience. Such collaboration in the use of the training modules and resources is appropriate for other areas such as climate change adaptation, ecosystem approaches, and other issues addressed by the SSF Guidelines.</a:t>
            </a:r>
            <a:endParaRPr sz="1100">
              <a:solidFill>
                <a:schemeClr val="dk1"/>
              </a:solidFill>
            </a:endParaRPr>
          </a:p>
          <a:p>
            <a:pPr indent="0" lvl="0" marL="457200" rtl="0" algn="l">
              <a:lnSpc>
                <a:spcPct val="115000"/>
              </a:lnSpc>
              <a:spcBef>
                <a:spcPts val="0"/>
              </a:spcBef>
              <a:spcAft>
                <a:spcPts val="0"/>
              </a:spcAft>
              <a:buSzPts val="1400"/>
              <a:buNone/>
            </a:pPr>
            <a:r>
              <a:t/>
            </a:r>
            <a:endParaRPr sz="1200"/>
          </a:p>
        </p:txBody>
      </p:sp>
      <p:sp>
        <p:nvSpPr>
          <p:cNvPr id="80" name="Google Shape;80;p14"/>
          <p:cNvSpPr txBox="1"/>
          <p:nvPr>
            <p:ph idx="2" type="body"/>
          </p:nvPr>
        </p:nvSpPr>
        <p:spPr>
          <a:xfrm>
            <a:off x="4832400" y="964400"/>
            <a:ext cx="3999900" cy="4027800"/>
          </a:xfrm>
          <a:prstGeom prst="rect">
            <a:avLst/>
          </a:prstGeom>
          <a:noFill/>
          <a:ln>
            <a:noFill/>
          </a:ln>
        </p:spPr>
        <p:txBody>
          <a:bodyPr anchorCtr="0" anchor="t" bIns="91425" lIns="91425" spcFirstLastPara="1" rIns="91425" wrap="square" tIns="91425">
            <a:normAutofit/>
          </a:bodyPr>
          <a:lstStyle/>
          <a:p>
            <a:pPr indent="-298450" lvl="0" marL="457200" rtl="0" algn="l">
              <a:lnSpc>
                <a:spcPct val="115000"/>
              </a:lnSpc>
              <a:spcBef>
                <a:spcPts val="0"/>
              </a:spcBef>
              <a:spcAft>
                <a:spcPts val="0"/>
              </a:spcAft>
              <a:buSzPts val="1100"/>
              <a:buChar char="●"/>
            </a:pPr>
            <a:r>
              <a:rPr lang="en-US" sz="1100">
                <a:solidFill>
                  <a:schemeClr val="dk1"/>
                </a:solidFill>
              </a:rPr>
              <a:t>The SSF Guidelines value chain training and resources should serve to prepare fisherfolk for the diverse uncertainties with inevitable mitigation and adaptation challenges expected as climate change proceeds within the vulnerable Caribbean region. Managing fisherfolk operating and transaction costs along rapidly changing value chains are also included as components of the capacity development. Given the training received by one of the country’s most prominent fisherfolk leaders, and the government’s attention to national ocean policy and climate change, the prospects for improving SSF value chain resilience are in good hands.</a:t>
            </a:r>
            <a:endParaRPr sz="1100">
              <a:solidFill>
                <a:schemeClr val="dk1"/>
              </a:solidFill>
            </a:endParaRPr>
          </a:p>
          <a:p>
            <a:pPr indent="0" lvl="0" marL="457200" rtl="0" algn="l">
              <a:lnSpc>
                <a:spcPct val="115000"/>
              </a:lnSpc>
              <a:spcBef>
                <a:spcPts val="0"/>
              </a:spcBef>
              <a:spcAft>
                <a:spcPts val="0"/>
              </a:spcAft>
              <a:buSzPts val="1400"/>
              <a:buNone/>
            </a:pPr>
            <a:r>
              <a:t/>
            </a:r>
            <a:endParaRPr sz="13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